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4"/>
    <p:sldMasterId id="2147483753" r:id="rId5"/>
    <p:sldMasterId id="2147483668" r:id="rId6"/>
    <p:sldMasterId id="2147483709" r:id="rId7"/>
    <p:sldMasterId id="2147483648" r:id="rId8"/>
  </p:sldMasterIdLst>
  <p:notesMasterIdLst>
    <p:notesMasterId r:id="rId35"/>
  </p:notesMasterIdLst>
  <p:handoutMasterIdLst>
    <p:handoutMasterId r:id="rId36"/>
  </p:handoutMasterIdLst>
  <p:sldIdLst>
    <p:sldId id="262" r:id="rId9"/>
    <p:sldId id="257" r:id="rId10"/>
    <p:sldId id="258" r:id="rId11"/>
    <p:sldId id="265" r:id="rId12"/>
    <p:sldId id="266" r:id="rId13"/>
    <p:sldId id="261" r:id="rId14"/>
    <p:sldId id="267" r:id="rId15"/>
    <p:sldId id="272" r:id="rId16"/>
    <p:sldId id="270" r:id="rId17"/>
    <p:sldId id="273" r:id="rId18"/>
    <p:sldId id="279" r:id="rId19"/>
    <p:sldId id="280" r:id="rId20"/>
    <p:sldId id="274" r:id="rId21"/>
    <p:sldId id="278" r:id="rId22"/>
    <p:sldId id="276" r:id="rId23"/>
    <p:sldId id="275" r:id="rId24"/>
    <p:sldId id="277" r:id="rId25"/>
    <p:sldId id="289" r:id="rId26"/>
    <p:sldId id="283" r:id="rId27"/>
    <p:sldId id="285" r:id="rId28"/>
    <p:sldId id="288" r:id="rId29"/>
    <p:sldId id="286" r:id="rId30"/>
    <p:sldId id="287" r:id="rId31"/>
    <p:sldId id="282" r:id="rId32"/>
    <p:sldId id="281" r:id="rId33"/>
    <p:sldId id="268" r:id="rId3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0A4E"/>
    <a:srgbClr val="A91F2E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1F96A2-9BAE-1E50-A887-81FE7947961F}" v="2821" dt="2021-06-16T08:52:16.201"/>
    <p1510:client id="{131A01D5-44E4-C802-B337-7323B1DD5563}" v="224" dt="2021-06-15T14:56:53.909"/>
    <p1510:client id="{33172C61-F584-DA7E-EEAE-CB33DF8FAB6F}" v="20" dt="2021-06-02T15:45:27.407"/>
    <p1510:client id="{36CB344C-8907-C5AA-E5F1-FB2D0C742EC3}" v="48" dt="2021-06-16T06:10:40.142"/>
    <p1510:client id="{5215CBAA-6D0E-A7BD-F768-5FB822D54E86}" v="259" dt="2021-06-02T11:42:26.771"/>
    <p1510:client id="{6DDA555F-3E95-4EC2-8647-C3857B699BA0}" v="194" dt="2021-06-15T16:38:03.147"/>
    <p1510:client id="{7B754FD8-59CB-4540-BF11-DC6E5C05EDB9}" v="27" dt="2021-06-02T16:31:12.494"/>
    <p1510:client id="{C0CCF5AF-BC2A-257D-E6C2-F4A1577912BD}" v="5" dt="2021-06-16T12:07:27.500"/>
    <p1510:client id="{D1854F02-F9B2-3C4A-1A9F-1059B2B1A4D0}" v="433" dt="2021-06-02T10:46:42.532"/>
    <p1510:client id="{F3CE029C-AE56-54A3-C97C-3A9CABCAA001}" v="86" dt="2021-06-02T11:43:13.9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5B8565-52E9-4D21-B979-C702EE357B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427453-8A26-4A1D-928D-EC8F3FEEBF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55BF7-B932-4F5F-B61E-E4831C888614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77D96-C9FE-4606-8B55-B311DC8BBA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911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965D1-09F0-4F3B-8A24-D1993AC9C617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CC2F7-CEBA-4292-8D5B-B5693DC78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375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CC2F7-CEBA-4292-8D5B-B5693DC7851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240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C8C1A-1BF5-4B59-AC3C-73632A8A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6084000" cy="110160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FAE3-5BF7-4965-9A39-4DF1015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6084000" cy="13140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E30AE52-D1C9-462E-A0EC-AE5AFB6A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E90AB3-FB85-417E-8014-9EFD2D3B5984}" type="datetime1">
              <a:rPr lang="en-GB" smtClean="0"/>
              <a:t>19/12/2024</a:t>
            </a:fld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8EC6425-6033-40A3-BA77-DCCB71F6E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E97E10E-E2F2-48AB-9847-75084806B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310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W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B2333-4531-4F49-98C7-71CE6B11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273844"/>
            <a:ext cx="84024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BEE29-071E-4ED4-B0D5-046429DF4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00" y="1369219"/>
            <a:ext cx="840240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B9016-1CC6-48C9-96F5-24F342CE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323E-10EB-45B1-B883-6BDD87537E85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222F4-7BC9-4ABB-8BD9-5765E7594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5800" y="4771676"/>
            <a:ext cx="2057400" cy="273844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B4C82-F699-4384-99AC-56B3E6E8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23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9E27-7CDD-4911-B193-EF1903B1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A19B5-91E3-4F4C-A589-6C6C950D6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053E6F-F562-4865-866C-DA32BD244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F488-B9A6-4E2A-A2EC-51E6AAB5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E5F74-F2C3-4F4F-84C9-C0BC4679E63A}" type="datetime1">
              <a:rPr lang="en-GB" smtClean="0"/>
              <a:t>19/12/2024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D270F-0A31-4F75-86AC-E8F4F8DB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94246-1144-49DF-80C6-487F327D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523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 -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9E27-7CDD-4911-B193-EF1903B1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A19B5-91E3-4F4C-A589-6C6C950D6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053E6F-F562-4865-866C-DA32BD244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4144050" cy="28884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F488-B9A6-4E2A-A2EC-51E6AAB5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F930BA-EE9C-4045-B64F-70C2C20F93D3}" type="datetime1">
              <a:rPr lang="en-GB" smtClean="0"/>
              <a:t>19/12/2024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D270F-0A31-4F75-86AC-E8F4F8DB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94246-1144-49DF-80C6-487F327D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181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 -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9E27-7CDD-4911-B193-EF1903B1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A19B5-91E3-4F4C-A589-6C6C950D6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053E6F-F562-4865-866C-DA32BD244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4144050" cy="28884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F488-B9A6-4E2A-A2EC-51E6AAB5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5B2909-9AB2-42A0-8453-56B87B47DBBE}" type="datetime1">
              <a:rPr lang="en-GB" smtClean="0"/>
              <a:t>19/12/2024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D270F-0A31-4F75-86AC-E8F4F8DB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94246-1144-49DF-80C6-487F327D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311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B2333-4531-4F49-98C7-71CE6B11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680400"/>
            <a:ext cx="6084000" cy="1101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BEE29-071E-4ED4-B0D5-046429DF4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00" y="1825200"/>
            <a:ext cx="6084000" cy="250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B9016-1CC6-48C9-96F5-24F342CE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AB58FD-0592-4D15-AC9A-39587924DF0B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222F4-7BC9-4ABB-8BD9-5765E7594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B4C82-F699-4384-99AC-56B3E6E8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273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and Colour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C8C1A-1BF5-4B59-AC3C-73632A8A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FAE3-5BF7-4965-9A39-4DF1015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2EC3-CD0E-4DAF-AFA9-AA5AC3F2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2829-166F-4C60-9E89-B0434310852A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B6EE9-35CE-4EDE-8C2A-8C22D6E5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3E84B-B0A3-4B16-A256-83DF6969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744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B2333-4531-4F49-98C7-71CE6B11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273844"/>
            <a:ext cx="84024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BEE29-071E-4ED4-B0D5-046429DF4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00" y="1369219"/>
            <a:ext cx="840240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B9016-1CC6-48C9-96F5-24F342CE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019D-77F0-4025-9E50-5439D9C15DAE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222F4-7BC9-4ABB-8BD9-5765E7594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5800" y="4361092"/>
            <a:ext cx="2057400" cy="273844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B4C82-F699-4384-99AC-56B3E6E8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893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and Image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EC0E44-31DD-4789-86DE-B6E31155F116}"/>
              </a:ext>
            </a:extLst>
          </p:cNvPr>
          <p:cNvSpPr/>
          <p:nvPr userDrawn="1"/>
        </p:nvSpPr>
        <p:spPr>
          <a:xfrm>
            <a:off x="5708650" y="-3175"/>
            <a:ext cx="3435350" cy="5146675"/>
          </a:xfrm>
          <a:custGeom>
            <a:avLst/>
            <a:gdLst>
              <a:gd name="connsiteX0" fmla="*/ 0 w 3435350"/>
              <a:gd name="connsiteY0" fmla="*/ 0 h 5143500"/>
              <a:gd name="connsiteX1" fmla="*/ 3435350 w 3435350"/>
              <a:gd name="connsiteY1" fmla="*/ 0 h 5143500"/>
              <a:gd name="connsiteX2" fmla="*/ 3435350 w 3435350"/>
              <a:gd name="connsiteY2" fmla="*/ 5143500 h 5143500"/>
              <a:gd name="connsiteX3" fmla="*/ 0 w 3435350"/>
              <a:gd name="connsiteY3" fmla="*/ 5143500 h 5143500"/>
              <a:gd name="connsiteX4" fmla="*/ 0 w 3435350"/>
              <a:gd name="connsiteY4" fmla="*/ 0 h 5143500"/>
              <a:gd name="connsiteX0" fmla="*/ 1476375 w 3435350"/>
              <a:gd name="connsiteY0" fmla="*/ 0 h 5248275"/>
              <a:gd name="connsiteX1" fmla="*/ 3435350 w 3435350"/>
              <a:gd name="connsiteY1" fmla="*/ 104775 h 5248275"/>
              <a:gd name="connsiteX2" fmla="*/ 3435350 w 3435350"/>
              <a:gd name="connsiteY2" fmla="*/ 5248275 h 5248275"/>
              <a:gd name="connsiteX3" fmla="*/ 0 w 3435350"/>
              <a:gd name="connsiteY3" fmla="*/ 5248275 h 5248275"/>
              <a:gd name="connsiteX4" fmla="*/ 1476375 w 3435350"/>
              <a:gd name="connsiteY4" fmla="*/ 0 h 5248275"/>
              <a:gd name="connsiteX0" fmla="*/ 1190625 w 3435350"/>
              <a:gd name="connsiteY0" fmla="*/ 0 h 5162550"/>
              <a:gd name="connsiteX1" fmla="*/ 3435350 w 3435350"/>
              <a:gd name="connsiteY1" fmla="*/ 19050 h 5162550"/>
              <a:gd name="connsiteX2" fmla="*/ 3435350 w 3435350"/>
              <a:gd name="connsiteY2" fmla="*/ 5162550 h 5162550"/>
              <a:gd name="connsiteX3" fmla="*/ 0 w 3435350"/>
              <a:gd name="connsiteY3" fmla="*/ 5162550 h 5162550"/>
              <a:gd name="connsiteX4" fmla="*/ 1190625 w 3435350"/>
              <a:gd name="connsiteY4" fmla="*/ 0 h 5162550"/>
              <a:gd name="connsiteX0" fmla="*/ 11938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3800 w 3435350"/>
              <a:gd name="connsiteY4" fmla="*/ 0 h 5146675"/>
              <a:gd name="connsiteX0" fmla="*/ 12192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219200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5350" h="5146675">
                <a:moveTo>
                  <a:pt x="1190625" y="0"/>
                </a:moveTo>
                <a:lnTo>
                  <a:pt x="3435350" y="3175"/>
                </a:lnTo>
                <a:lnTo>
                  <a:pt x="3435350" y="5146675"/>
                </a:lnTo>
                <a:lnTo>
                  <a:pt x="0" y="5146675"/>
                </a:lnTo>
                <a:lnTo>
                  <a:pt x="1190625" y="0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C8C1A-1BF5-4B59-AC3C-73632A8A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FAE3-5BF7-4965-9A39-4DF1015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2EC3-CD0E-4DAF-AFA9-AA5AC3F2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CDE1-5240-49EA-88C4-67F25B9AD24B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B6EE9-35CE-4EDE-8C2A-8C22D6E5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3E84B-B0A3-4B16-A256-83DF6969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264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(Insert Image)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C8C1A-1BF5-4B59-AC3C-73632A8A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FAE3-5BF7-4965-9A39-4DF1015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2EC3-CD0E-4DAF-AFA9-AA5AC3F2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DEFF-1106-4DA3-AB51-F95D2CFB0A6C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B6EE9-35CE-4EDE-8C2A-8C22D6E5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3E84B-B0A3-4B16-A256-83DF6969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07491796-214B-45DE-99F8-B1AF36C957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858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36"/>
              <a:gd name="connsiteY0" fmla="*/ 5155434 h 5155434"/>
              <a:gd name="connsiteX1" fmla="*/ 1183466 w 3469436"/>
              <a:gd name="connsiteY1" fmla="*/ 1 h 5155434"/>
              <a:gd name="connsiteX2" fmla="*/ 3460649 w 3469436"/>
              <a:gd name="connsiteY2" fmla="*/ 0 h 5155434"/>
              <a:gd name="connsiteX3" fmla="*/ 3469376 w 3469436"/>
              <a:gd name="connsiteY3" fmla="*/ 5155075 h 5155434"/>
              <a:gd name="connsiteX4" fmla="*/ 0 w 3469436"/>
              <a:gd name="connsiteY4" fmla="*/ 5155434 h 515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434">
                <a:moveTo>
                  <a:pt x="0" y="5155434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55434"/>
                </a:lnTo>
                <a:close/>
              </a:path>
            </a:pathLst>
          </a:custGeo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59589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and Image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A903D7F4-2AD2-4C9C-9330-C03E0E70D3F1}"/>
              </a:ext>
            </a:extLst>
          </p:cNvPr>
          <p:cNvSpPr/>
          <p:nvPr userDrawn="1"/>
        </p:nvSpPr>
        <p:spPr>
          <a:xfrm>
            <a:off x="5708650" y="-3175"/>
            <a:ext cx="3435350" cy="5146675"/>
          </a:xfrm>
          <a:custGeom>
            <a:avLst/>
            <a:gdLst>
              <a:gd name="connsiteX0" fmla="*/ 0 w 3435350"/>
              <a:gd name="connsiteY0" fmla="*/ 0 h 5143500"/>
              <a:gd name="connsiteX1" fmla="*/ 3435350 w 3435350"/>
              <a:gd name="connsiteY1" fmla="*/ 0 h 5143500"/>
              <a:gd name="connsiteX2" fmla="*/ 3435350 w 3435350"/>
              <a:gd name="connsiteY2" fmla="*/ 5143500 h 5143500"/>
              <a:gd name="connsiteX3" fmla="*/ 0 w 3435350"/>
              <a:gd name="connsiteY3" fmla="*/ 5143500 h 5143500"/>
              <a:gd name="connsiteX4" fmla="*/ 0 w 3435350"/>
              <a:gd name="connsiteY4" fmla="*/ 0 h 5143500"/>
              <a:gd name="connsiteX0" fmla="*/ 1476375 w 3435350"/>
              <a:gd name="connsiteY0" fmla="*/ 0 h 5248275"/>
              <a:gd name="connsiteX1" fmla="*/ 3435350 w 3435350"/>
              <a:gd name="connsiteY1" fmla="*/ 104775 h 5248275"/>
              <a:gd name="connsiteX2" fmla="*/ 3435350 w 3435350"/>
              <a:gd name="connsiteY2" fmla="*/ 5248275 h 5248275"/>
              <a:gd name="connsiteX3" fmla="*/ 0 w 3435350"/>
              <a:gd name="connsiteY3" fmla="*/ 5248275 h 5248275"/>
              <a:gd name="connsiteX4" fmla="*/ 1476375 w 3435350"/>
              <a:gd name="connsiteY4" fmla="*/ 0 h 5248275"/>
              <a:gd name="connsiteX0" fmla="*/ 1190625 w 3435350"/>
              <a:gd name="connsiteY0" fmla="*/ 0 h 5162550"/>
              <a:gd name="connsiteX1" fmla="*/ 3435350 w 3435350"/>
              <a:gd name="connsiteY1" fmla="*/ 19050 h 5162550"/>
              <a:gd name="connsiteX2" fmla="*/ 3435350 w 3435350"/>
              <a:gd name="connsiteY2" fmla="*/ 5162550 h 5162550"/>
              <a:gd name="connsiteX3" fmla="*/ 0 w 3435350"/>
              <a:gd name="connsiteY3" fmla="*/ 5162550 h 5162550"/>
              <a:gd name="connsiteX4" fmla="*/ 1190625 w 3435350"/>
              <a:gd name="connsiteY4" fmla="*/ 0 h 5162550"/>
              <a:gd name="connsiteX0" fmla="*/ 11938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3800 w 3435350"/>
              <a:gd name="connsiteY4" fmla="*/ 0 h 5146675"/>
              <a:gd name="connsiteX0" fmla="*/ 12192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219200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5350" h="5146675">
                <a:moveTo>
                  <a:pt x="1190625" y="0"/>
                </a:moveTo>
                <a:lnTo>
                  <a:pt x="3435350" y="3175"/>
                </a:lnTo>
                <a:lnTo>
                  <a:pt x="3435350" y="5146675"/>
                </a:lnTo>
                <a:lnTo>
                  <a:pt x="0" y="5146675"/>
                </a:lnTo>
                <a:lnTo>
                  <a:pt x="1190625" y="0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C8C1A-1BF5-4B59-AC3C-73632A8A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FAE3-5BF7-4965-9A39-4DF1015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2EC3-CD0E-4DAF-AFA9-AA5AC3F2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A6FF36-CD3B-4379-BD5F-959A3CC7B427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B6EE9-35CE-4EDE-8C2A-8C22D6E5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3E84B-B0A3-4B16-A256-83DF6969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160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B2333-4531-4F49-98C7-71CE6B11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680400"/>
            <a:ext cx="6084000" cy="110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BEE29-071E-4ED4-B0D5-046429DF4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00" y="1825200"/>
            <a:ext cx="6084000" cy="250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B9016-1CC6-48C9-96F5-24F342CE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6BA5-4CFE-43EB-8C01-463B21D25DE7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222F4-7BC9-4ABB-8BD9-5765E7594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B4C82-F699-4384-99AC-56B3E6E8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4917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(Insert Image)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C8C1A-1BF5-4B59-AC3C-73632A8A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FAE3-5BF7-4965-9A39-4DF1015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2EC3-CD0E-4DAF-AFA9-AA5AC3F2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A9E347-6A88-4113-B8F1-B716197444D8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B6EE9-35CE-4EDE-8C2A-8C22D6E5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3E84B-B0A3-4B16-A256-83DF6969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558EBCF5-E0AC-439B-A35D-E3E7670649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858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36"/>
              <a:gd name="connsiteY0" fmla="*/ 5155434 h 5155434"/>
              <a:gd name="connsiteX1" fmla="*/ 1183466 w 3469436"/>
              <a:gd name="connsiteY1" fmla="*/ 1 h 5155434"/>
              <a:gd name="connsiteX2" fmla="*/ 3460649 w 3469436"/>
              <a:gd name="connsiteY2" fmla="*/ 0 h 5155434"/>
              <a:gd name="connsiteX3" fmla="*/ 3469376 w 3469436"/>
              <a:gd name="connsiteY3" fmla="*/ 5155075 h 5155434"/>
              <a:gd name="connsiteX4" fmla="*/ 0 w 3469436"/>
              <a:gd name="connsiteY4" fmla="*/ 5155434 h 515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434">
                <a:moveTo>
                  <a:pt x="0" y="5155434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55434"/>
                </a:lnTo>
                <a:close/>
              </a:path>
            </a:pathLst>
          </a:custGeo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79066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B2333-4531-4F49-98C7-71CE6B11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680400"/>
            <a:ext cx="5259600" cy="110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BEE29-071E-4ED4-B0D5-046429DF4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00" y="1825200"/>
            <a:ext cx="5259600" cy="250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B9016-1CC6-48C9-96F5-24F342CE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6C02-01C4-4286-A20A-8D42DAC3D518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222F4-7BC9-4ABB-8BD9-5765E7594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B4C82-F699-4384-99AC-56B3E6E8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F8083C25-9322-4123-BA6A-1F002C5AC1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500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075">
                <a:moveTo>
                  <a:pt x="0" y="5143500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43500"/>
                </a:lnTo>
                <a:close/>
              </a:path>
            </a:pathLst>
          </a:custGeo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0732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9E27-7CDD-4911-B193-EF1903B1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A19B5-91E3-4F4C-A589-6C6C950D6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053E6F-F562-4865-866C-DA32BD244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F488-B9A6-4E2A-A2EC-51E6AAB5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5521-2A77-4303-A1E8-34EBF97C95A0}" type="datetime1">
              <a:rPr lang="en-GB" smtClean="0"/>
              <a:t>19/12/2024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D270F-0A31-4F75-86AC-E8F4F8DB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94246-1144-49DF-80C6-487F327D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266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9E27-7CDD-4911-B193-EF1903B1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A19B5-91E3-4F4C-A589-6C6C950D6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F488-B9A6-4E2A-A2EC-51E6AAB5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598F5-B937-47A7-AA95-84470AA4C982}" type="datetime1">
              <a:rPr lang="en-GB" smtClean="0"/>
              <a:t>19/12/2024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D270F-0A31-4F75-86AC-E8F4F8DB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94246-1144-49DF-80C6-487F327D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24EC5BB-E888-4D27-BEC1-966A6DA6EA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29600" y="1369219"/>
            <a:ext cx="4143600" cy="28884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548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C913EE-2727-4AD5-A4F4-2BB171BD1452}"/>
              </a:ext>
            </a:extLst>
          </p:cNvPr>
          <p:cNvSpPr/>
          <p:nvPr userDrawn="1"/>
        </p:nvSpPr>
        <p:spPr>
          <a:xfrm>
            <a:off x="0" y="0"/>
            <a:ext cx="9144000" cy="42243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98CD2CEE-C7C6-454F-BABA-D3C681293B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0800" y="335674"/>
            <a:ext cx="8402400" cy="3553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0179F0-3632-4679-B6A5-46A0CB570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3989C-8AE3-4877-A2C9-AE22BAE63656}" type="datetime1">
              <a:rPr lang="en-GB" smtClean="0"/>
              <a:t>19/12/2024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3D66F0-0409-41B5-8F0F-17515FC29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F6746-0473-414F-B00B-B9833570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AB8804-944C-44FE-AC90-21977F1B78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28824" y="4348122"/>
            <a:ext cx="3143250" cy="69029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image caption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993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66FB1-7EB8-48D4-BBC6-25C76E69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E7E7-2372-4B5A-A2B1-6FDF6878C465}" type="datetime1">
              <a:rPr lang="en-GB" smtClean="0"/>
              <a:t>19/12/2024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08E062-8FFD-4BEA-9E4D-0665BABE6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D1732-3E34-49BE-8B77-1A0F750E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1DD2EA03-0958-4D81-9330-2608322C4F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26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full bleed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52A7153-D257-4B24-9EEA-C9A3F1D1EE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28824" y="4348122"/>
            <a:ext cx="3143250" cy="69029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image caption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64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4244F-AB7D-4A1B-B659-7C45DEE6D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21212D-E935-40DA-A8C3-8B44174E6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D2C3-772E-4DA0-8D5F-9BAC4F0F1522}" type="datetime1">
              <a:rPr lang="en-GB" smtClean="0"/>
              <a:t>19/12/2024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84AF7-63FF-4F17-8CEC-05F9D0F11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3E4AC-67E3-4249-9DF5-A4C70E5F1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392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5926B6-9036-4126-AE1F-8A37EA538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DF25-F2A2-4073-9F63-DD4C4C014191}" type="datetime1">
              <a:rPr lang="en-GB" smtClean="0"/>
              <a:t>19/12/2024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9A293D-86F4-467C-A6B2-024611FA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59A11-3108-4192-81AD-C415E0542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6587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and Colour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C8C1A-1BF5-4B59-AC3C-73632A8A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FAE3-5BF7-4965-9A39-4DF1015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2EC3-CD0E-4DAF-AFA9-AA5AC3F2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FC71B-FC44-4166-9EA9-B4B8C7F3375C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B6EE9-35CE-4EDE-8C2A-8C22D6E5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3E84B-B0A3-4B16-A256-83DF6969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1277E6E-6749-489A-9A65-DFF1D7BE37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94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B2333-4531-4F49-98C7-71CE6B11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273844"/>
            <a:ext cx="84024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BEE29-071E-4ED4-B0D5-046429DF4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00" y="1369219"/>
            <a:ext cx="8402400" cy="2888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B9016-1CC6-48C9-96F5-24F342CE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88A6-DA28-4136-B4B1-45EB57210E19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222F4-7BC9-4ABB-8BD9-5765E7594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5800" y="4361092"/>
            <a:ext cx="2057400" cy="273844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B4C82-F699-4384-99AC-56B3E6E8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2F0D55-9CD8-4149-AC74-111428CB37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25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W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B2333-4531-4F49-98C7-71CE6B11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273844"/>
            <a:ext cx="84024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BEE29-071E-4ED4-B0D5-046429DF4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00" y="1369219"/>
            <a:ext cx="840240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B9016-1CC6-48C9-96F5-24F342CE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EFB1-48C6-46A2-9260-734B99CB97BD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222F4-7BC9-4ABB-8BD9-5765E7594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5800" y="4771676"/>
            <a:ext cx="2057400" cy="273844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B4C82-F699-4384-99AC-56B3E6E8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642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EC0E44-31DD-4789-86DE-B6E31155F116}"/>
              </a:ext>
            </a:extLst>
          </p:cNvPr>
          <p:cNvSpPr/>
          <p:nvPr userDrawn="1"/>
        </p:nvSpPr>
        <p:spPr>
          <a:xfrm>
            <a:off x="5708650" y="-3175"/>
            <a:ext cx="3435350" cy="5146675"/>
          </a:xfrm>
          <a:custGeom>
            <a:avLst/>
            <a:gdLst>
              <a:gd name="connsiteX0" fmla="*/ 0 w 3435350"/>
              <a:gd name="connsiteY0" fmla="*/ 0 h 5143500"/>
              <a:gd name="connsiteX1" fmla="*/ 3435350 w 3435350"/>
              <a:gd name="connsiteY1" fmla="*/ 0 h 5143500"/>
              <a:gd name="connsiteX2" fmla="*/ 3435350 w 3435350"/>
              <a:gd name="connsiteY2" fmla="*/ 5143500 h 5143500"/>
              <a:gd name="connsiteX3" fmla="*/ 0 w 3435350"/>
              <a:gd name="connsiteY3" fmla="*/ 5143500 h 5143500"/>
              <a:gd name="connsiteX4" fmla="*/ 0 w 3435350"/>
              <a:gd name="connsiteY4" fmla="*/ 0 h 5143500"/>
              <a:gd name="connsiteX0" fmla="*/ 1476375 w 3435350"/>
              <a:gd name="connsiteY0" fmla="*/ 0 h 5248275"/>
              <a:gd name="connsiteX1" fmla="*/ 3435350 w 3435350"/>
              <a:gd name="connsiteY1" fmla="*/ 104775 h 5248275"/>
              <a:gd name="connsiteX2" fmla="*/ 3435350 w 3435350"/>
              <a:gd name="connsiteY2" fmla="*/ 5248275 h 5248275"/>
              <a:gd name="connsiteX3" fmla="*/ 0 w 3435350"/>
              <a:gd name="connsiteY3" fmla="*/ 5248275 h 5248275"/>
              <a:gd name="connsiteX4" fmla="*/ 1476375 w 3435350"/>
              <a:gd name="connsiteY4" fmla="*/ 0 h 5248275"/>
              <a:gd name="connsiteX0" fmla="*/ 1190625 w 3435350"/>
              <a:gd name="connsiteY0" fmla="*/ 0 h 5162550"/>
              <a:gd name="connsiteX1" fmla="*/ 3435350 w 3435350"/>
              <a:gd name="connsiteY1" fmla="*/ 19050 h 5162550"/>
              <a:gd name="connsiteX2" fmla="*/ 3435350 w 3435350"/>
              <a:gd name="connsiteY2" fmla="*/ 5162550 h 5162550"/>
              <a:gd name="connsiteX3" fmla="*/ 0 w 3435350"/>
              <a:gd name="connsiteY3" fmla="*/ 5162550 h 5162550"/>
              <a:gd name="connsiteX4" fmla="*/ 1190625 w 3435350"/>
              <a:gd name="connsiteY4" fmla="*/ 0 h 5162550"/>
              <a:gd name="connsiteX0" fmla="*/ 11938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3800 w 3435350"/>
              <a:gd name="connsiteY4" fmla="*/ 0 h 5146675"/>
              <a:gd name="connsiteX0" fmla="*/ 12192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219200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5350" h="5146675">
                <a:moveTo>
                  <a:pt x="1190625" y="0"/>
                </a:moveTo>
                <a:lnTo>
                  <a:pt x="3435350" y="3175"/>
                </a:lnTo>
                <a:lnTo>
                  <a:pt x="3435350" y="5146675"/>
                </a:lnTo>
                <a:lnTo>
                  <a:pt x="0" y="5146675"/>
                </a:lnTo>
                <a:lnTo>
                  <a:pt x="1190625" y="0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C8C1A-1BF5-4B59-AC3C-73632A8A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FAE3-5BF7-4965-9A39-4DF1015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2EC3-CD0E-4DAF-AFA9-AA5AC3F2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3D87B-FE0B-499C-B2F2-9FF6FB7D1972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B6EE9-35CE-4EDE-8C2A-8C22D6E5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3E84B-B0A3-4B16-A256-83DF6969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1D6D51-0B2F-EE4F-A57F-A63BF66DAD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901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(Insert Im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C8C1A-1BF5-4B59-AC3C-73632A8A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FAE3-5BF7-4965-9A39-4DF1015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2EC3-CD0E-4DAF-AFA9-AA5AC3F2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CC36-AF9D-429A-9A1F-642759D2B7C9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B6EE9-35CE-4EDE-8C2A-8C22D6E5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3E84B-B0A3-4B16-A256-83DF6969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07491796-214B-45DE-99F8-B1AF36C957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858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36"/>
              <a:gd name="connsiteY0" fmla="*/ 5155434 h 5155434"/>
              <a:gd name="connsiteX1" fmla="*/ 1183466 w 3469436"/>
              <a:gd name="connsiteY1" fmla="*/ 1 h 5155434"/>
              <a:gd name="connsiteX2" fmla="*/ 3460649 w 3469436"/>
              <a:gd name="connsiteY2" fmla="*/ 0 h 5155434"/>
              <a:gd name="connsiteX3" fmla="*/ 3469376 w 3469436"/>
              <a:gd name="connsiteY3" fmla="*/ 5155075 h 5155434"/>
              <a:gd name="connsiteX4" fmla="*/ 0 w 3469436"/>
              <a:gd name="connsiteY4" fmla="*/ 5155434 h 515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434">
                <a:moveTo>
                  <a:pt x="0" y="5155434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55434"/>
                </a:lnTo>
                <a:close/>
              </a:path>
            </a:pathLst>
          </a:custGeo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16DADB9-326D-1548-B650-735E35C21D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890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and Image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A903D7F4-2AD2-4C9C-9330-C03E0E70D3F1}"/>
              </a:ext>
            </a:extLst>
          </p:cNvPr>
          <p:cNvSpPr/>
          <p:nvPr userDrawn="1"/>
        </p:nvSpPr>
        <p:spPr>
          <a:xfrm>
            <a:off x="5708650" y="-3175"/>
            <a:ext cx="3435350" cy="5146675"/>
          </a:xfrm>
          <a:custGeom>
            <a:avLst/>
            <a:gdLst>
              <a:gd name="connsiteX0" fmla="*/ 0 w 3435350"/>
              <a:gd name="connsiteY0" fmla="*/ 0 h 5143500"/>
              <a:gd name="connsiteX1" fmla="*/ 3435350 w 3435350"/>
              <a:gd name="connsiteY1" fmla="*/ 0 h 5143500"/>
              <a:gd name="connsiteX2" fmla="*/ 3435350 w 3435350"/>
              <a:gd name="connsiteY2" fmla="*/ 5143500 h 5143500"/>
              <a:gd name="connsiteX3" fmla="*/ 0 w 3435350"/>
              <a:gd name="connsiteY3" fmla="*/ 5143500 h 5143500"/>
              <a:gd name="connsiteX4" fmla="*/ 0 w 3435350"/>
              <a:gd name="connsiteY4" fmla="*/ 0 h 5143500"/>
              <a:gd name="connsiteX0" fmla="*/ 1476375 w 3435350"/>
              <a:gd name="connsiteY0" fmla="*/ 0 h 5248275"/>
              <a:gd name="connsiteX1" fmla="*/ 3435350 w 3435350"/>
              <a:gd name="connsiteY1" fmla="*/ 104775 h 5248275"/>
              <a:gd name="connsiteX2" fmla="*/ 3435350 w 3435350"/>
              <a:gd name="connsiteY2" fmla="*/ 5248275 h 5248275"/>
              <a:gd name="connsiteX3" fmla="*/ 0 w 3435350"/>
              <a:gd name="connsiteY3" fmla="*/ 5248275 h 5248275"/>
              <a:gd name="connsiteX4" fmla="*/ 1476375 w 3435350"/>
              <a:gd name="connsiteY4" fmla="*/ 0 h 5248275"/>
              <a:gd name="connsiteX0" fmla="*/ 1190625 w 3435350"/>
              <a:gd name="connsiteY0" fmla="*/ 0 h 5162550"/>
              <a:gd name="connsiteX1" fmla="*/ 3435350 w 3435350"/>
              <a:gd name="connsiteY1" fmla="*/ 19050 h 5162550"/>
              <a:gd name="connsiteX2" fmla="*/ 3435350 w 3435350"/>
              <a:gd name="connsiteY2" fmla="*/ 5162550 h 5162550"/>
              <a:gd name="connsiteX3" fmla="*/ 0 w 3435350"/>
              <a:gd name="connsiteY3" fmla="*/ 5162550 h 5162550"/>
              <a:gd name="connsiteX4" fmla="*/ 1190625 w 3435350"/>
              <a:gd name="connsiteY4" fmla="*/ 0 h 5162550"/>
              <a:gd name="connsiteX0" fmla="*/ 11938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3800 w 3435350"/>
              <a:gd name="connsiteY4" fmla="*/ 0 h 5146675"/>
              <a:gd name="connsiteX0" fmla="*/ 12192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219200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5350" h="5146675">
                <a:moveTo>
                  <a:pt x="1190625" y="0"/>
                </a:moveTo>
                <a:lnTo>
                  <a:pt x="3435350" y="3175"/>
                </a:lnTo>
                <a:lnTo>
                  <a:pt x="3435350" y="5146675"/>
                </a:lnTo>
                <a:lnTo>
                  <a:pt x="0" y="5146675"/>
                </a:lnTo>
                <a:lnTo>
                  <a:pt x="1190625" y="0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C8C1A-1BF5-4B59-AC3C-73632A8A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FAE3-5BF7-4965-9A39-4DF1015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2EC3-CD0E-4DAF-AFA9-AA5AC3F2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2323B-2681-4D10-9AB9-DFC92DE9E617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B6EE9-35CE-4EDE-8C2A-8C22D6E5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3E84B-B0A3-4B16-A256-83DF6969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F72749-A371-1D44-B1FE-5603940BB6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chemeClr val="bg1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229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(Insert Image)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C8C1A-1BF5-4B59-AC3C-73632A8A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FAE3-5BF7-4965-9A39-4DF1015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2EC3-CD0E-4DAF-AFA9-AA5AC3F2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E26667-7D9F-45F8-A147-382BF1B280D3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B6EE9-35CE-4EDE-8C2A-8C22D6E5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3E84B-B0A3-4B16-A256-83DF6969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558EBCF5-E0AC-439B-A35D-E3E7670649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858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36"/>
              <a:gd name="connsiteY0" fmla="*/ 5155434 h 5155434"/>
              <a:gd name="connsiteX1" fmla="*/ 1183466 w 3469436"/>
              <a:gd name="connsiteY1" fmla="*/ 1 h 5155434"/>
              <a:gd name="connsiteX2" fmla="*/ 3460649 w 3469436"/>
              <a:gd name="connsiteY2" fmla="*/ 0 h 5155434"/>
              <a:gd name="connsiteX3" fmla="*/ 3469376 w 3469436"/>
              <a:gd name="connsiteY3" fmla="*/ 5155075 h 5155434"/>
              <a:gd name="connsiteX4" fmla="*/ 0 w 3469436"/>
              <a:gd name="connsiteY4" fmla="*/ 5155434 h 515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434">
                <a:moveTo>
                  <a:pt x="0" y="5155434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55434"/>
                </a:lnTo>
                <a:close/>
              </a:path>
            </a:pathLst>
          </a:custGeo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05A56F-2D56-478C-8B76-D1EA61ECFB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chemeClr val="bg1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2885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B2333-4531-4F49-98C7-71CE6B11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680400"/>
            <a:ext cx="5259600" cy="110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BEE29-071E-4ED4-B0D5-046429DF4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00" y="1825200"/>
            <a:ext cx="5259600" cy="250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B9016-1CC6-48C9-96F5-24F342CE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B055F-C1F5-4E01-A863-6DA222291AC8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222F4-7BC9-4ABB-8BD9-5765E7594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B4C82-F699-4384-99AC-56B3E6E8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F8083C25-9322-4123-BA6A-1F002C5AC1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500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075">
                <a:moveTo>
                  <a:pt x="0" y="5143500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43500"/>
                </a:lnTo>
                <a:close/>
              </a:path>
            </a:pathLst>
          </a:custGeo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60B14CD-4A00-594A-AAD9-53EA942B52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9751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9E27-7CDD-4911-B193-EF1903B1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A19B5-91E3-4F4C-A589-6C6C950D6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053E6F-F562-4865-866C-DA32BD244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F488-B9A6-4E2A-A2EC-51E6AAB5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D4F7-A218-4729-8EE6-782DAE7F02F7}" type="datetime1">
              <a:rPr lang="en-GB" smtClean="0"/>
              <a:t>19/12/2024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D270F-0A31-4F75-86AC-E8F4F8DB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94246-1144-49DF-80C6-487F327D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D3A08AC-C1EC-5445-AB28-5F047F0DB5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4947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9E27-7CDD-4911-B193-EF1903B1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A19B5-91E3-4F4C-A589-6C6C950D6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F488-B9A6-4E2A-A2EC-51E6AAB5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5820-5C2D-41CE-B6AB-9AC27F6D29FB}" type="datetime1">
              <a:rPr lang="en-GB" smtClean="0"/>
              <a:t>19/12/2024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D270F-0A31-4F75-86AC-E8F4F8DB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94246-1144-49DF-80C6-487F327D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24EC5BB-E888-4D27-BEC1-966A6DA6EA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29600" y="1369219"/>
            <a:ext cx="4143600" cy="28884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9CD2AA8-A7AF-544F-97FA-69AF011530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3677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98CD2CEE-C7C6-454F-BABA-D3C681293B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0800" y="335674"/>
            <a:ext cx="8402400" cy="3553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0179F0-3632-4679-B6A5-46A0CB570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94D87-D81A-40F5-890E-AD786BFFEF0D}" type="datetime1">
              <a:rPr lang="en-GB" smtClean="0"/>
              <a:t>19/12/2024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3D66F0-0409-41B5-8F0F-17515FC29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F6746-0473-414F-B00B-B9833570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58813F-CBC4-43D6-900B-5F80FF478B19}"/>
              </a:ext>
            </a:extLst>
          </p:cNvPr>
          <p:cNvSpPr/>
          <p:nvPr userDrawn="1"/>
        </p:nvSpPr>
        <p:spPr>
          <a:xfrm>
            <a:off x="0" y="0"/>
            <a:ext cx="9144000" cy="42243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A113D54-2F93-4A2E-8BB5-789218AEBA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28824" y="4348122"/>
            <a:ext cx="3143250" cy="69029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image caption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8FFA18-F149-0A48-9FB8-6C2B11B51F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2956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66FB1-7EB8-48D4-BBC6-25C76E69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2081-526E-4979-A2AA-8922FA87E027}" type="datetime1">
              <a:rPr lang="en-GB" smtClean="0"/>
              <a:t>19/12/2024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08E062-8FFD-4BEA-9E4D-0665BABE6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D1732-3E34-49BE-8B77-1A0F750E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1DD2EA03-0958-4D81-9330-2608322C4F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26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full bleed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9A0CDB-B305-4654-820B-083E7FB4B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28824" y="4348122"/>
            <a:ext cx="3143250" cy="69029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image caption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FC92C9B-A566-5746-8B37-73483CA908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62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4244F-AB7D-4A1B-B659-7C45DEE6D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21212D-E935-40DA-A8C3-8B44174E6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3AA4-3A32-423B-8D13-BF97E5F60F41}" type="datetime1">
              <a:rPr lang="en-GB" smtClean="0"/>
              <a:t>19/12/2024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84AF7-63FF-4F17-8CEC-05F9D0F11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3E4AC-67E3-4249-9DF5-A4C70E5F1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E47F59D-6A22-FA41-8C19-6774E8F92C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578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9E27-7CDD-4911-B193-EF1903B1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A19B5-91E3-4F4C-A589-6C6C950D6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053E6F-F562-4865-866C-DA32BD244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F488-B9A6-4E2A-A2EC-51E6AAB5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5168-9FF3-4FDF-BB63-6435E7BD1C1B}" type="datetime1">
              <a:rPr lang="en-GB" smtClean="0"/>
              <a:t>19/12/2024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D270F-0A31-4F75-86AC-E8F4F8DB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94246-1144-49DF-80C6-487F327D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1867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5926B6-9036-4126-AE1F-8A37EA538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D5EAB-F28D-4269-9247-945E195A1F17}" type="datetime1">
              <a:rPr lang="en-GB" smtClean="0"/>
              <a:t>19/12/2024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9A293D-86F4-467C-A6B2-024611FA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59A11-3108-4192-81AD-C415E0542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63C5EA1-55AB-5E40-9DEF-74679B0447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rgbClr val="A91F2E"/>
                </a:solidFill>
                <a:latin typeface="Rockwell" panose="02060603020205020403" pitchFamily="18" charset="77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1619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383621"/>
            <a:ext cx="8640960" cy="1102519"/>
          </a:xfrm>
        </p:spPr>
        <p:txBody>
          <a:bodyPr anchor="b">
            <a:normAutofit/>
          </a:bodyPr>
          <a:lstStyle>
            <a:lvl1pPr algn="l">
              <a:defRPr sz="2700">
                <a:solidFill>
                  <a:srgbClr val="9A1D2B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517744"/>
            <a:ext cx="864096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90918-DFC3-443F-865F-CA7BA92C9B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522" y="4623978"/>
            <a:ext cx="2138933" cy="338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>
                <a:solidFill>
                  <a:schemeClr val="tx1"/>
                </a:solidFill>
                <a:latin typeface="Segoe UI Light" panose="020B0502040204020203" pitchFamily="34" charset="0"/>
                <a:cs typeface="CordiaUPC" panose="020B0304020202020204" pitchFamily="34" charset="-34"/>
              </a:defRPr>
            </a:lvl1pPr>
          </a:lstStyle>
          <a:p>
            <a:pPr>
              <a:defRPr/>
            </a:pPr>
            <a:r>
              <a:rPr lang="en-GB"/>
              <a:t>irc-sphere.ac.uk</a:t>
            </a:r>
          </a:p>
        </p:txBody>
      </p:sp>
    </p:spTree>
    <p:extLst>
      <p:ext uri="{BB962C8B-B14F-4D97-AF65-F5344CB8AC3E}">
        <p14:creationId xmlns:p14="http://schemas.microsoft.com/office/powerpoint/2010/main" val="36272435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97564"/>
            <a:ext cx="8640960" cy="432048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rgbClr val="9A1D2B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37625"/>
            <a:ext cx="8640960" cy="3156999"/>
          </a:xfrm>
        </p:spPr>
        <p:txBody>
          <a:bodyPr/>
          <a:lstStyle>
            <a:lvl5pPr>
              <a:buFont typeface="Arial" pitchFamily="34" charset="0"/>
              <a:buChar char="­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FC037-28F4-4B62-9138-187D6CCE91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522" y="4623978"/>
            <a:ext cx="2138933" cy="338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>
                <a:solidFill>
                  <a:schemeClr val="tx1"/>
                </a:solidFill>
                <a:latin typeface="Segoe UI Light" panose="020B0502040204020203" pitchFamily="34" charset="0"/>
                <a:cs typeface="CordiaUPC" panose="020B0304020202020204" pitchFamily="34" charset="-34"/>
              </a:defRPr>
            </a:lvl1pPr>
          </a:lstStyle>
          <a:p>
            <a:pPr>
              <a:defRPr/>
            </a:pPr>
            <a:r>
              <a:rPr lang="en-GB"/>
              <a:t>irc-sphere.ac.uk</a:t>
            </a:r>
          </a:p>
        </p:txBody>
      </p:sp>
    </p:spTree>
    <p:extLst>
      <p:ext uri="{BB962C8B-B14F-4D97-AF65-F5344CB8AC3E}">
        <p14:creationId xmlns:p14="http://schemas.microsoft.com/office/powerpoint/2010/main" val="3841996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97566"/>
            <a:ext cx="8640960" cy="3697058"/>
          </a:xfrm>
        </p:spPr>
        <p:txBody>
          <a:bodyPr/>
          <a:lstStyle>
            <a:lvl5pPr>
              <a:buFont typeface="Arial" pitchFamily="34" charset="0"/>
              <a:buChar char="­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17F42-4C87-4300-931A-5BB39FBEB6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522" y="4623978"/>
            <a:ext cx="2138933" cy="338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>
                <a:solidFill>
                  <a:schemeClr val="tx1"/>
                </a:solidFill>
                <a:latin typeface="Segoe UI Light" panose="020B0502040204020203" pitchFamily="34" charset="0"/>
                <a:cs typeface="CordiaUPC" panose="020B0304020202020204" pitchFamily="34" charset="-34"/>
              </a:defRPr>
            </a:lvl1pPr>
          </a:lstStyle>
          <a:p>
            <a:pPr>
              <a:defRPr/>
            </a:pPr>
            <a:r>
              <a:rPr lang="en-GB"/>
              <a:t>irc-sphere.ac.uk</a:t>
            </a:r>
          </a:p>
        </p:txBody>
      </p:sp>
    </p:spTree>
    <p:extLst>
      <p:ext uri="{BB962C8B-B14F-4D97-AF65-F5344CB8AC3E}">
        <p14:creationId xmlns:p14="http://schemas.microsoft.com/office/powerpoint/2010/main" val="32642432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59586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9586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7685-7E57-4FB5-860A-2AFC966355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522" y="4623978"/>
            <a:ext cx="2138933" cy="338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>
                <a:solidFill>
                  <a:schemeClr val="tx1"/>
                </a:solidFill>
                <a:latin typeface="Segoe UI Light" panose="020B0502040204020203" pitchFamily="34" charset="0"/>
                <a:cs typeface="CordiaUPC" panose="020B0304020202020204" pitchFamily="34" charset="-34"/>
              </a:defRPr>
            </a:lvl1pPr>
          </a:lstStyle>
          <a:p>
            <a:pPr>
              <a:defRPr/>
            </a:pPr>
            <a:r>
              <a:rPr lang="en-GB"/>
              <a:t>irc-sphere.ac.uk</a:t>
            </a:r>
          </a:p>
        </p:txBody>
      </p:sp>
    </p:spTree>
    <p:extLst>
      <p:ext uri="{BB962C8B-B14F-4D97-AF65-F5344CB8AC3E}">
        <p14:creationId xmlns:p14="http://schemas.microsoft.com/office/powerpoint/2010/main" val="41803334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51570"/>
            <a:ext cx="5486400" cy="313234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83919"/>
            <a:ext cx="5486400" cy="491226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4D558-4DB7-42B4-A2CE-B47B2B6A37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522" y="4623978"/>
            <a:ext cx="2138933" cy="338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>
                <a:solidFill>
                  <a:schemeClr val="tx1"/>
                </a:solidFill>
                <a:latin typeface="Segoe UI Light" panose="020B0502040204020203" pitchFamily="34" charset="0"/>
                <a:cs typeface="CordiaUPC" panose="020B0304020202020204" pitchFamily="34" charset="-34"/>
              </a:defRPr>
            </a:lvl1pPr>
          </a:lstStyle>
          <a:p>
            <a:pPr>
              <a:defRPr/>
            </a:pPr>
            <a:r>
              <a:rPr lang="en-GB"/>
              <a:t>irc-sphere.ac.uk</a:t>
            </a:r>
          </a:p>
        </p:txBody>
      </p:sp>
    </p:spTree>
    <p:extLst>
      <p:ext uri="{BB962C8B-B14F-4D97-AF65-F5344CB8AC3E}">
        <p14:creationId xmlns:p14="http://schemas.microsoft.com/office/powerpoint/2010/main" val="38683660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04873-ABA0-4BC6-889B-95F8FFC03D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522" y="4623978"/>
            <a:ext cx="2138933" cy="338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>
                <a:solidFill>
                  <a:schemeClr val="tx1"/>
                </a:solidFill>
                <a:latin typeface="Segoe UI Light" panose="020B0502040204020203" pitchFamily="34" charset="0"/>
                <a:cs typeface="CordiaUPC" panose="020B0304020202020204" pitchFamily="34" charset="-34"/>
              </a:defRPr>
            </a:lvl1pPr>
          </a:lstStyle>
          <a:p>
            <a:pPr>
              <a:defRPr/>
            </a:pPr>
            <a:r>
              <a:rPr lang="en-GB"/>
              <a:t>irc-sphere.ac.uk</a:t>
            </a:r>
          </a:p>
        </p:txBody>
      </p:sp>
    </p:spTree>
    <p:extLst>
      <p:ext uri="{BB962C8B-B14F-4D97-AF65-F5344CB8AC3E}">
        <p14:creationId xmlns:p14="http://schemas.microsoft.com/office/powerpoint/2010/main" val="39757606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189776"/>
            <a:ext cx="5400600" cy="6198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3AE49-64DA-4E8F-B0D9-DCE3185DF6D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3052" y="4685112"/>
            <a:ext cx="2786063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>
                <a:solidFill>
                  <a:prstClr val="black"/>
                </a:solidFill>
                <a:latin typeface="Century Gothic" panose="020B0502020202020204" pitchFamily="34" charset="0"/>
              </a:rPr>
              <a:t>irc-sphere.ac.uk</a:t>
            </a:r>
          </a:p>
          <a:p>
            <a:pPr>
              <a:defRPr/>
            </a:pPr>
            <a:endParaRPr lang="en-GB" sz="1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094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 -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9E27-7CDD-4911-B193-EF1903B1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A19B5-91E3-4F4C-A589-6C6C950D6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053E6F-F562-4865-866C-DA32BD244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4144050" cy="28884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F488-B9A6-4E2A-A2EC-51E6AAB5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92737F-7439-4071-8ED5-0BA36765C526}" type="datetime1">
              <a:rPr lang="en-GB" smtClean="0"/>
              <a:t>19/12/2024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D270F-0A31-4F75-86AC-E8F4F8DB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94246-1144-49DF-80C6-487F327D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24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 -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9E27-7CDD-4911-B193-EF1903B1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A19B5-91E3-4F4C-A589-6C6C950D6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053E6F-F562-4865-866C-DA32BD244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4144050" cy="28884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F488-B9A6-4E2A-A2EC-51E6AAB5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12B7B7-919C-46A5-AEF4-5A6CE116B122}" type="datetime1">
              <a:rPr lang="en-GB" smtClean="0"/>
              <a:t>19/12/2024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D270F-0A31-4F75-86AC-E8F4F8DB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94246-1144-49DF-80C6-487F327D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34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B2333-4531-4F49-98C7-71CE6B11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680400"/>
            <a:ext cx="6084000" cy="1101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BEE29-071E-4ED4-B0D5-046429DF4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00" y="1825200"/>
            <a:ext cx="6084000" cy="250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B9016-1CC6-48C9-96F5-24F342CE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585E4E-DC78-43DD-B30D-8FA8337FC19E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222F4-7BC9-4ABB-8BD9-5765E7594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B4C82-F699-4384-99AC-56B3E6E8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828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C8C1A-1BF5-4B59-AC3C-73632A8A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6084000" cy="110160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FAE3-5BF7-4965-9A39-4DF1015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6084000" cy="13140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C49019F-21B6-426E-ADDE-71A30010F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6C5487-C113-47CC-9B5C-1E0700AE280D}" type="datetime1">
              <a:rPr lang="en-GB" smtClean="0"/>
              <a:t>19/12/2024</a:t>
            </a:fld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6EBB262-35A9-4312-B0A9-1340C3080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9AC7884-7D72-4B8D-8767-16C7A56AD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778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B2333-4531-4F49-98C7-71CE6B11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680400"/>
            <a:ext cx="6084000" cy="110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BEE29-071E-4ED4-B0D5-046429DF4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00" y="1825200"/>
            <a:ext cx="6084000" cy="250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B9016-1CC6-48C9-96F5-24F342CE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F178-63FB-4B71-85BF-10290CE1D5CB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222F4-7BC9-4ABB-8BD9-5765E7594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B4C82-F699-4384-99AC-56B3E6E8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704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22.jpeg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2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7C7EFF-4B85-47B4-9AEE-BAC2AEA4E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E355A-FC37-40C1-881B-11D9A87A1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800" y="1369219"/>
            <a:ext cx="8402400" cy="2894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C79F3-7BFD-4B2B-9937-D0CB01C01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0800" y="477167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  <a:latin typeface="Neue Haas Grotesk Text Pro" panose="020B0504020202020204" pitchFamily="34" charset="0"/>
                <a:cs typeface="Arial" panose="020B0604020202020204" pitchFamily="34" charset="0"/>
              </a:defRPr>
            </a:lvl1pPr>
          </a:lstStyle>
          <a:p>
            <a:fld id="{443DA24E-EE6F-49FD-9DD0-515BE657FD96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0D257-02C6-4B88-B728-A31860AD3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800" y="477167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/>
                </a:solidFill>
                <a:latin typeface="Neue Haas Grotesk Text Pro" panose="020B05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1B7CE-A778-4036-BB74-3EFF1FE74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1627" y="4771676"/>
            <a:ext cx="540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/>
                </a:solidFill>
                <a:latin typeface="Neue Haas Grotesk Text Pro" panose="020B0504020202020204" pitchFamily="34" charset="0"/>
                <a:cs typeface="Arial" panose="020B0604020202020204" pitchFamily="34" charset="0"/>
              </a:defRPr>
            </a:lvl1pPr>
          </a:lstStyle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67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37" r:id="rId2"/>
    <p:sldLayoutId id="2147483725" r:id="rId3"/>
    <p:sldLayoutId id="2147483731" r:id="rId4"/>
    <p:sldLayoutId id="2147483748" r:id="rId5"/>
    <p:sldLayoutId id="2147483750" r:id="rId6"/>
    <p:sldLayoutId id="2147483745" r:id="rId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770A4E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SzPct val="85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Neue Haas Grotesk Text Pro" panose="020B05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Neue Haas Grotesk Text Pro" panose="020B05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SzPct val="85000"/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Neue Haas Grotesk Text Pro" panose="020B05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Neue Haas Grotesk Text Pro" panose="020B05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" panose="05000000000000000000" pitchFamily="2" charset="2"/>
        <a:buChar char="Ø"/>
        <a:defRPr sz="1350" kern="1200">
          <a:solidFill>
            <a:schemeClr val="tx1"/>
          </a:solidFill>
          <a:latin typeface="Neue Haas Grotesk Text Pro" panose="020B05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7C7EFF-4B85-47B4-9AEE-BAC2AEA4E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E355A-FC37-40C1-881B-11D9A87A1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800" y="1369219"/>
            <a:ext cx="8402400" cy="2894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C79F3-7BFD-4B2B-9937-D0CB01C01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0800" y="477167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  <a:latin typeface="Neue Haas Grotesk Text Pro" panose="020B0504020202020204" pitchFamily="34" charset="0"/>
                <a:cs typeface="Arial" panose="020B0604020202020204" pitchFamily="34" charset="0"/>
              </a:defRPr>
            </a:lvl1pPr>
          </a:lstStyle>
          <a:p>
            <a:fld id="{89C159F6-33E0-497E-810A-CB3AB903AA94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0D257-02C6-4B88-B728-A31860AD3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800" y="477167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/>
                </a:solidFill>
                <a:latin typeface="Neue Haas Grotesk Text Pro" panose="020B05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1B7CE-A778-4036-BB74-3EFF1FE74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1627" y="4771676"/>
            <a:ext cx="540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/>
                </a:solidFill>
                <a:latin typeface="Neue Haas Grotesk Text Pro" panose="020B0504020202020204" pitchFamily="34" charset="0"/>
                <a:cs typeface="Arial" panose="020B0604020202020204" pitchFamily="34" charset="0"/>
              </a:defRPr>
            </a:lvl1pPr>
          </a:lstStyle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00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770A4E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SzPct val="85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Neue Haas Grotesk Text Pro" panose="020B05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Neue Haas Grotesk Text Pro" panose="020B05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SzPct val="85000"/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Neue Haas Grotesk Text Pro" panose="020B05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Neue Haas Grotesk Text Pro" panose="020B05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" panose="05000000000000000000" pitchFamily="2" charset="2"/>
        <a:buChar char="Ø"/>
        <a:defRPr sz="1350" kern="1200">
          <a:solidFill>
            <a:schemeClr val="tx1"/>
          </a:solidFill>
          <a:latin typeface="Neue Haas Grotesk Text Pro" panose="020B05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7C7EFF-4B85-47B4-9AEE-BAC2AEA4E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E355A-FC37-40C1-881B-11D9A87A1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800" y="1369219"/>
            <a:ext cx="8402400" cy="2894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C79F3-7BFD-4B2B-9937-D0CB01C01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0800" y="4361092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C8343B5-7469-4F05-92F2-2A894CD4C39E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0D257-02C6-4B88-B728-A31860AD3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800" y="4361092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1B7CE-A778-4036-BB74-3EFF1FE74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1627" y="4771676"/>
            <a:ext cx="540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80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74" r:id="rId2"/>
    <p:sldLayoutId id="2147483670" r:id="rId3"/>
    <p:sldLayoutId id="2147483669" r:id="rId4"/>
    <p:sldLayoutId id="2147483672" r:id="rId5"/>
    <p:sldLayoutId id="2147483671" r:id="rId6"/>
    <p:sldLayoutId id="2147483673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Rockwell" panose="02060603020205020403" pitchFamily="18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SzPct val="85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85000"/>
        <a:buFont typeface="Wingdings" panose="05000000000000000000" pitchFamily="2" charset="2"/>
        <a:buChar char="Ø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7C7EFF-4B85-47B4-9AEE-BAC2AEA4E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E355A-FC37-40C1-881B-11D9A87A1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800" y="1369219"/>
            <a:ext cx="8402400" cy="2894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C79F3-7BFD-4B2B-9937-D0CB01C01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0800" y="4361092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7224F1-CDCE-4FEA-A28F-CA616C3CCF57}" type="datetime1">
              <a:rPr lang="en-GB" smtClean="0"/>
              <a:t>19/12/2024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0D257-02C6-4B88-B728-A31860AD3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800" y="4361092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1B7CE-A778-4036-BB74-3EFF1FE74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1627" y="4771676"/>
            <a:ext cx="540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21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6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69" r:id="rId8"/>
    <p:sldLayoutId id="2147483718" r:id="rId9"/>
    <p:sldLayoutId id="2147483719" r:id="rId10"/>
    <p:sldLayoutId id="2147483720" r:id="rId11"/>
    <p:sldLayoutId id="2147483721" r:id="rId12"/>
    <p:sldLayoutId id="2147483768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Rockwell" panose="02060603020205020403" pitchFamily="18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SzPct val="85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85000"/>
        <a:buFont typeface="Wingdings" panose="05000000000000000000" pitchFamily="2" charset="2"/>
        <a:buChar char="Ø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79712" y="930443"/>
            <a:ext cx="5400600" cy="61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53649"/>
            <a:ext cx="8229600" cy="294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28" name="Picture 7" descr="logo-ltr.t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234062"/>
            <a:ext cx="1944688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250827" y="809625"/>
            <a:ext cx="864235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0827" y="4624388"/>
            <a:ext cx="864235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11640" y="4688684"/>
            <a:ext cx="7207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AB4B73-AFA6-4ACA-8FCA-6B61F86BFF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522" y="4623978"/>
            <a:ext cx="2138933" cy="338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>
                <a:solidFill>
                  <a:schemeClr val="tx1"/>
                </a:solidFill>
                <a:latin typeface="Segoe UI Light" panose="020B0502040204020203" pitchFamily="34" charset="0"/>
                <a:cs typeface="CordiaUPC" panose="020B0304020202020204" pitchFamily="34" charset="-34"/>
              </a:defRPr>
            </a:lvl1pPr>
          </a:lstStyle>
          <a:p>
            <a:pPr>
              <a:defRPr/>
            </a:pPr>
            <a:r>
              <a:rPr lang="en-GB"/>
              <a:t>irc-sphere.ac.uk</a:t>
            </a:r>
          </a:p>
        </p:txBody>
      </p:sp>
      <p:pic>
        <p:nvPicPr>
          <p:cNvPr id="15" name="Picture 7" descr="logo-ltr.tif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98" y="243551"/>
            <a:ext cx="1944688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EPSRC 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655896"/>
            <a:ext cx="1296144" cy="38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009" y="289679"/>
            <a:ext cx="1004385" cy="55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702" r:id="rId7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9A1D2B"/>
          </a:solidFill>
          <a:latin typeface="+mj-lt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BF2F37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5.png"/><Relationship Id="rId7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3" Type="http://schemas.openxmlformats.org/officeDocument/2006/relationships/hyperlink" Target="https://www.bristolmuseums.org.uk/m-shed/" TargetMode="External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jpe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6D52475D-5B3A-4179-BF77-3E14160EC2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3" y="-1460"/>
            <a:ext cx="9142661" cy="4480105"/>
          </a:xfrm>
          <a:noFill/>
        </p:spPr>
      </p:pic>
    </p:spTree>
    <p:extLst>
      <p:ext uri="{BB962C8B-B14F-4D97-AF65-F5344CB8AC3E}">
        <p14:creationId xmlns:p14="http://schemas.microsoft.com/office/powerpoint/2010/main" val="1191562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4B749B88-F653-4543-9B1C-7E433564C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07" y="1272060"/>
            <a:ext cx="4802065" cy="298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4683AF-BB17-44BD-AE0E-2A6C80195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ckwell"/>
              </a:rPr>
              <a:t>Localisation from Received Signal Strength</a:t>
            </a:r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A52472-CD9F-4BE7-81A5-3DC729C8F5B2}"/>
              </a:ext>
            </a:extLst>
          </p:cNvPr>
          <p:cNvGrpSpPr/>
          <p:nvPr/>
        </p:nvGrpSpPr>
        <p:grpSpPr>
          <a:xfrm>
            <a:off x="694360" y="1126922"/>
            <a:ext cx="3721616" cy="2692123"/>
            <a:chOff x="694360" y="1126922"/>
            <a:chExt cx="3721616" cy="269212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644120-E3B1-40A4-8A09-305D50B5F341}"/>
                </a:ext>
              </a:extLst>
            </p:cNvPr>
            <p:cNvGrpSpPr/>
            <p:nvPr/>
          </p:nvGrpSpPr>
          <p:grpSpPr>
            <a:xfrm>
              <a:off x="694360" y="3108854"/>
              <a:ext cx="734325" cy="710191"/>
              <a:chOff x="2156605" y="4814981"/>
              <a:chExt cx="1210574" cy="1268083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DA5A4E7-6A0D-4494-A4AE-C5293927019A}"/>
                  </a:ext>
                </a:extLst>
              </p:cNvPr>
              <p:cNvSpPr/>
              <p:nvPr/>
            </p:nvSpPr>
            <p:spPr>
              <a:xfrm>
                <a:off x="2570673" y="5229045"/>
                <a:ext cx="382439" cy="439948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F718DC0-EAA3-4DE9-87FB-A69F0E092095}"/>
                  </a:ext>
                </a:extLst>
              </p:cNvPr>
              <p:cNvSpPr/>
              <p:nvPr/>
            </p:nvSpPr>
            <p:spPr>
              <a:xfrm>
                <a:off x="2424024" y="5082396"/>
                <a:ext cx="675737" cy="733246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E03EDD5-4603-42D6-8050-D793B1F370AF}"/>
                  </a:ext>
                </a:extLst>
              </p:cNvPr>
              <p:cNvSpPr/>
              <p:nvPr/>
            </p:nvSpPr>
            <p:spPr>
              <a:xfrm>
                <a:off x="2303254" y="4961630"/>
                <a:ext cx="917276" cy="974785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CFC02C2-6064-4AB0-835C-7E81A11C5468}"/>
                  </a:ext>
                </a:extLst>
              </p:cNvPr>
              <p:cNvSpPr/>
              <p:nvPr/>
            </p:nvSpPr>
            <p:spPr>
              <a:xfrm>
                <a:off x="2156605" y="4814981"/>
                <a:ext cx="1210574" cy="1268083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55DEFB5-C166-475F-B908-05F4B660CE5C}"/>
                </a:ext>
              </a:extLst>
            </p:cNvPr>
            <p:cNvGrpSpPr/>
            <p:nvPr/>
          </p:nvGrpSpPr>
          <p:grpSpPr>
            <a:xfrm>
              <a:off x="3538776" y="2317545"/>
              <a:ext cx="877200" cy="887083"/>
              <a:chOff x="2156605" y="4814981"/>
              <a:chExt cx="1210574" cy="1268083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1E69AB7-A4C3-4B77-9039-5F9D87A84653}"/>
                  </a:ext>
                </a:extLst>
              </p:cNvPr>
              <p:cNvSpPr/>
              <p:nvPr/>
            </p:nvSpPr>
            <p:spPr>
              <a:xfrm>
                <a:off x="2570673" y="5229045"/>
                <a:ext cx="382439" cy="439948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7834B8D-5C03-4390-9387-B506A6AC7703}"/>
                  </a:ext>
                </a:extLst>
              </p:cNvPr>
              <p:cNvSpPr/>
              <p:nvPr/>
            </p:nvSpPr>
            <p:spPr>
              <a:xfrm>
                <a:off x="2424024" y="5082396"/>
                <a:ext cx="675737" cy="733246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6879A93-B494-4566-B212-FF06ACEAE100}"/>
                  </a:ext>
                </a:extLst>
              </p:cNvPr>
              <p:cNvSpPr/>
              <p:nvPr/>
            </p:nvSpPr>
            <p:spPr>
              <a:xfrm>
                <a:off x="2303254" y="4961630"/>
                <a:ext cx="917276" cy="974785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BB8F180-A88A-4C6B-8A26-0232E9403D11}"/>
                  </a:ext>
                </a:extLst>
              </p:cNvPr>
              <p:cNvSpPr/>
              <p:nvPr/>
            </p:nvSpPr>
            <p:spPr>
              <a:xfrm>
                <a:off x="2156605" y="4814981"/>
                <a:ext cx="1210574" cy="1268083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0EE9F68-E162-4922-A549-6EF618543158}"/>
                </a:ext>
              </a:extLst>
            </p:cNvPr>
            <p:cNvGrpSpPr/>
            <p:nvPr/>
          </p:nvGrpSpPr>
          <p:grpSpPr>
            <a:xfrm>
              <a:off x="1060182" y="1126922"/>
              <a:ext cx="679897" cy="689781"/>
              <a:chOff x="2156605" y="4814981"/>
              <a:chExt cx="1210574" cy="1268083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B62078F-FD01-4978-9BBF-F752CB7AAE1A}"/>
                  </a:ext>
                </a:extLst>
              </p:cNvPr>
              <p:cNvSpPr/>
              <p:nvPr/>
            </p:nvSpPr>
            <p:spPr>
              <a:xfrm>
                <a:off x="2570673" y="5229045"/>
                <a:ext cx="382439" cy="439948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A404753-B994-4824-B2C5-552F901319F4}"/>
                  </a:ext>
                </a:extLst>
              </p:cNvPr>
              <p:cNvSpPr/>
              <p:nvPr/>
            </p:nvSpPr>
            <p:spPr>
              <a:xfrm>
                <a:off x="2424024" y="5082396"/>
                <a:ext cx="675737" cy="733246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353BA9F-4919-436B-B1B7-F6D3E3E89E1C}"/>
                  </a:ext>
                </a:extLst>
              </p:cNvPr>
              <p:cNvSpPr/>
              <p:nvPr/>
            </p:nvSpPr>
            <p:spPr>
              <a:xfrm>
                <a:off x="2303254" y="4961630"/>
                <a:ext cx="917276" cy="974785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F05CC6F8-A80D-4409-88BA-DD807934557E}"/>
                  </a:ext>
                </a:extLst>
              </p:cNvPr>
              <p:cNvSpPr/>
              <p:nvPr/>
            </p:nvSpPr>
            <p:spPr>
              <a:xfrm>
                <a:off x="2156605" y="4814981"/>
                <a:ext cx="1210574" cy="1268083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8E61A40-9719-42D0-AF00-EDD101628C0A}"/>
              </a:ext>
            </a:extLst>
          </p:cNvPr>
          <p:cNvGrpSpPr/>
          <p:nvPr/>
        </p:nvGrpSpPr>
        <p:grpSpPr>
          <a:xfrm>
            <a:off x="978351" y="1379763"/>
            <a:ext cx="3082021" cy="2170338"/>
            <a:chOff x="978351" y="1379763"/>
            <a:chExt cx="3082021" cy="217033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F7C0D09-0C91-4568-9B40-ED13F6B60693}"/>
                </a:ext>
              </a:extLst>
            </p:cNvPr>
            <p:cNvSpPr/>
            <p:nvPr/>
          </p:nvSpPr>
          <p:spPr>
            <a:xfrm>
              <a:off x="3897086" y="2672443"/>
              <a:ext cx="163286" cy="176893"/>
            </a:xfrm>
            <a:prstGeom prst="roundRect">
              <a:avLst/>
            </a:prstGeom>
            <a:solidFill>
              <a:srgbClr val="ED7D3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2C8FC14-E263-46A9-B5D1-24487A969C8E}"/>
                </a:ext>
              </a:extLst>
            </p:cNvPr>
            <p:cNvSpPr/>
            <p:nvPr/>
          </p:nvSpPr>
          <p:spPr>
            <a:xfrm>
              <a:off x="1318531" y="1379763"/>
              <a:ext cx="163286" cy="176893"/>
            </a:xfrm>
            <a:prstGeom prst="roundRect">
              <a:avLst/>
            </a:prstGeom>
            <a:solidFill>
              <a:srgbClr val="ED7D3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3B009545-D786-457A-A491-A40F74C30894}"/>
                </a:ext>
              </a:extLst>
            </p:cNvPr>
            <p:cNvSpPr/>
            <p:nvPr/>
          </p:nvSpPr>
          <p:spPr>
            <a:xfrm>
              <a:off x="978351" y="3373208"/>
              <a:ext cx="163286" cy="176893"/>
            </a:xfrm>
            <a:prstGeom prst="roundRect">
              <a:avLst/>
            </a:prstGeom>
            <a:solidFill>
              <a:srgbClr val="ED7D3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42A8C04-8224-4DFC-8EF7-F5EC9EC71B36}"/>
              </a:ext>
            </a:extLst>
          </p:cNvPr>
          <p:cNvGrpSpPr/>
          <p:nvPr/>
        </p:nvGrpSpPr>
        <p:grpSpPr>
          <a:xfrm>
            <a:off x="448528" y="1724147"/>
            <a:ext cx="754040" cy="685801"/>
            <a:chOff x="448528" y="1724147"/>
            <a:chExt cx="754040" cy="685801"/>
          </a:xfrm>
        </p:grpSpPr>
        <p:pic>
          <p:nvPicPr>
            <p:cNvPr id="55" name="Graphic 673" descr="Man with solid fill">
              <a:extLst>
                <a:ext uri="{FF2B5EF4-FFF2-40B4-BE49-F238E27FC236}">
                  <a16:creationId xmlns:a16="http://schemas.microsoft.com/office/drawing/2014/main" id="{CB2D0406-851F-4108-AC16-7ECFCF50E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8528" y="1724147"/>
              <a:ext cx="685800" cy="685800"/>
            </a:xfrm>
            <a:prstGeom prst="rect">
              <a:avLst/>
            </a:prstGeom>
          </p:spPr>
        </p:pic>
        <p:pic>
          <p:nvPicPr>
            <p:cNvPr id="56" name="Graphic 675" descr="Suitcase with solid fill">
              <a:extLst>
                <a:ext uri="{FF2B5EF4-FFF2-40B4-BE49-F238E27FC236}">
                  <a16:creationId xmlns:a16="http://schemas.microsoft.com/office/drawing/2014/main" id="{A7ACBFAA-173B-4B16-98A4-A42ACC1A4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5021" y="2107991"/>
              <a:ext cx="327547" cy="301957"/>
            </a:xfrm>
            <a:prstGeom prst="rect">
              <a:avLst/>
            </a:prstGeom>
          </p:spPr>
        </p:pic>
      </p:grpSp>
      <p:pic>
        <p:nvPicPr>
          <p:cNvPr id="44" name="Picture 43" descr="A picture containing printer&#10;&#10;Description generated with very high confidence">
            <a:extLst>
              <a:ext uri="{FF2B5EF4-FFF2-40B4-BE49-F238E27FC236}">
                <a16:creationId xmlns:a16="http://schemas.microsoft.com/office/drawing/2014/main" id="{4EEC58E0-4AA1-4CB8-8740-326E054407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0713" y="2426656"/>
            <a:ext cx="537441" cy="46556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5D3AE6D-D000-4550-A27F-D203D342A6AB}"/>
              </a:ext>
            </a:extLst>
          </p:cNvPr>
          <p:cNvGrpSpPr/>
          <p:nvPr/>
        </p:nvGrpSpPr>
        <p:grpSpPr>
          <a:xfrm>
            <a:off x="5155089" y="1308870"/>
            <a:ext cx="4627370" cy="2944003"/>
            <a:chOff x="5155089" y="1308870"/>
            <a:chExt cx="4627370" cy="2944003"/>
          </a:xfrm>
        </p:grpSpPr>
        <p:sp>
          <p:nvSpPr>
            <p:cNvPr id="54" name="TextBox 12">
              <a:extLst>
                <a:ext uri="{FF2B5EF4-FFF2-40B4-BE49-F238E27FC236}">
                  <a16:creationId xmlns:a16="http://schemas.microsoft.com/office/drawing/2014/main" id="{88866BCE-A858-4EBB-A843-BB20D424BF31}"/>
                </a:ext>
              </a:extLst>
            </p:cNvPr>
            <p:cNvSpPr txBox="1"/>
            <p:nvPr/>
          </p:nvSpPr>
          <p:spPr>
            <a:xfrm>
              <a:off x="7039260" y="3952791"/>
              <a:ext cx="2743199" cy="30008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>
                  <a:latin typeface="Arial"/>
                  <a:cs typeface="Arial"/>
                </a:rPr>
                <a:t>* dBm: decibel-milliwatts</a:t>
              </a:r>
              <a:endParaRPr lang="en-US"/>
            </a:p>
          </p:txBody>
        </p:sp>
        <p:pic>
          <p:nvPicPr>
            <p:cNvPr id="45" name="Picture 44" descr="A picture containing indoor, baseball, sitting, table&#10;&#10;Description generated with very high confidence">
              <a:extLst>
                <a:ext uri="{FF2B5EF4-FFF2-40B4-BE49-F238E27FC236}">
                  <a16:creationId xmlns:a16="http://schemas.microsoft.com/office/drawing/2014/main" id="{54AE26BB-7858-40BF-92E9-6EF2FCF72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317070">
              <a:off x="6404385" y="1308870"/>
              <a:ext cx="469593" cy="516664"/>
            </a:xfrm>
            <a:prstGeom prst="rect">
              <a:avLst/>
            </a:prstGeom>
          </p:spPr>
        </p:pic>
        <p:pic>
          <p:nvPicPr>
            <p:cNvPr id="46" name="Picture 45" descr="A picture containing indoor, baseball, sitting, table&#10;&#10;Description generated with very high confidence">
              <a:extLst>
                <a:ext uri="{FF2B5EF4-FFF2-40B4-BE49-F238E27FC236}">
                  <a16:creationId xmlns:a16="http://schemas.microsoft.com/office/drawing/2014/main" id="{50C59926-B48F-4AEA-B369-7677F49E6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317070">
              <a:off x="5155089" y="3529166"/>
              <a:ext cx="518193" cy="594789"/>
            </a:xfrm>
            <a:prstGeom prst="rect">
              <a:avLst/>
            </a:prstGeom>
          </p:spPr>
        </p:pic>
        <p:pic>
          <p:nvPicPr>
            <p:cNvPr id="47" name="Picture 46" descr="A picture containing indoor, baseball, sitting, table&#10;&#10;Description generated with very high confidence">
              <a:extLst>
                <a:ext uri="{FF2B5EF4-FFF2-40B4-BE49-F238E27FC236}">
                  <a16:creationId xmlns:a16="http://schemas.microsoft.com/office/drawing/2014/main" id="{80FEEF5B-7C72-49DF-8547-5F97042A9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317070">
              <a:off x="7822169" y="2559273"/>
              <a:ext cx="584046" cy="662465"/>
            </a:xfrm>
            <a:prstGeom prst="rect">
              <a:avLst/>
            </a:prstGeom>
          </p:spPr>
        </p:pic>
        <p:sp>
          <p:nvSpPr>
            <p:cNvPr id="48" name="Arrow: Left-Right 47">
              <a:extLst>
                <a:ext uri="{FF2B5EF4-FFF2-40B4-BE49-F238E27FC236}">
                  <a16:creationId xmlns:a16="http://schemas.microsoft.com/office/drawing/2014/main" id="{DF5AE5A3-A70C-4048-8BB0-A349112911AC}"/>
                </a:ext>
              </a:extLst>
            </p:cNvPr>
            <p:cNvSpPr/>
            <p:nvPr/>
          </p:nvSpPr>
          <p:spPr>
            <a:xfrm rot="18660000">
              <a:off x="5445398" y="3124778"/>
              <a:ext cx="1214783" cy="24688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49" name="Arrow: Up-Down 48">
              <a:extLst>
                <a:ext uri="{FF2B5EF4-FFF2-40B4-BE49-F238E27FC236}">
                  <a16:creationId xmlns:a16="http://schemas.microsoft.com/office/drawing/2014/main" id="{A3BD4F6B-28E4-4EE8-A151-9BFE0DB9BF90}"/>
                </a:ext>
              </a:extLst>
            </p:cNvPr>
            <p:cNvSpPr/>
            <p:nvPr/>
          </p:nvSpPr>
          <p:spPr>
            <a:xfrm>
              <a:off x="6599432" y="1907396"/>
              <a:ext cx="245929" cy="480051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50" name="Arrow: Left-Right 49">
              <a:extLst>
                <a:ext uri="{FF2B5EF4-FFF2-40B4-BE49-F238E27FC236}">
                  <a16:creationId xmlns:a16="http://schemas.microsoft.com/office/drawing/2014/main" id="{6999D1C7-C891-478D-ABA5-19CB420D82F1}"/>
                </a:ext>
              </a:extLst>
            </p:cNvPr>
            <p:cNvSpPr/>
            <p:nvPr/>
          </p:nvSpPr>
          <p:spPr>
            <a:xfrm rot="11640000">
              <a:off x="6988087" y="2727547"/>
              <a:ext cx="843206" cy="239846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51" name="TextBox 9">
              <a:extLst>
                <a:ext uri="{FF2B5EF4-FFF2-40B4-BE49-F238E27FC236}">
                  <a16:creationId xmlns:a16="http://schemas.microsoft.com/office/drawing/2014/main" id="{5093F94F-F0E0-4A0D-BBCF-19C73EFB65E0}"/>
                </a:ext>
              </a:extLst>
            </p:cNvPr>
            <p:cNvSpPr txBox="1"/>
            <p:nvPr/>
          </p:nvSpPr>
          <p:spPr>
            <a:xfrm rot="18660000">
              <a:off x="5394732" y="2834555"/>
              <a:ext cx="1302588" cy="30008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>
                  <a:latin typeface="Arial"/>
                  <a:cs typeface="Arial"/>
                </a:rPr>
                <a:t>-120 dBm</a:t>
              </a:r>
              <a:endParaRPr lang="en-US"/>
            </a:p>
          </p:txBody>
        </p:sp>
        <p:sp>
          <p:nvSpPr>
            <p:cNvPr id="52" name="TextBox 10">
              <a:extLst>
                <a:ext uri="{FF2B5EF4-FFF2-40B4-BE49-F238E27FC236}">
                  <a16:creationId xmlns:a16="http://schemas.microsoft.com/office/drawing/2014/main" id="{54B193A4-C8F2-4D03-BAC5-4B53172166DD}"/>
                </a:ext>
              </a:extLst>
            </p:cNvPr>
            <p:cNvSpPr txBox="1"/>
            <p:nvPr/>
          </p:nvSpPr>
          <p:spPr>
            <a:xfrm>
              <a:off x="6746040" y="1979121"/>
              <a:ext cx="1052423" cy="30008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>
                  <a:latin typeface="Arial"/>
                  <a:cs typeface="Arial"/>
                </a:rPr>
                <a:t>-40 dBm</a:t>
              </a:r>
              <a:endParaRPr lang="en-US"/>
            </a:p>
          </p:txBody>
        </p:sp>
        <p:sp>
          <p:nvSpPr>
            <p:cNvPr id="53" name="TextBox 11">
              <a:extLst>
                <a:ext uri="{FF2B5EF4-FFF2-40B4-BE49-F238E27FC236}">
                  <a16:creationId xmlns:a16="http://schemas.microsoft.com/office/drawing/2014/main" id="{1FF9C36F-EE68-4576-9C3D-FDFED277D16E}"/>
                </a:ext>
              </a:extLst>
            </p:cNvPr>
            <p:cNvSpPr txBox="1"/>
            <p:nvPr/>
          </p:nvSpPr>
          <p:spPr>
            <a:xfrm rot="780000">
              <a:off x="6921007" y="2913598"/>
              <a:ext cx="1138687" cy="30008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>
                  <a:latin typeface="Arial"/>
                  <a:cs typeface="Arial"/>
                </a:rPr>
                <a:t>-70 dBm</a:t>
              </a:r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8D6FCE-4760-4E36-84A2-9610C38676FF}"/>
                </a:ext>
              </a:extLst>
            </p:cNvPr>
            <p:cNvSpPr txBox="1"/>
            <p:nvPr/>
          </p:nvSpPr>
          <p:spPr>
            <a:xfrm>
              <a:off x="5683703" y="2268311"/>
              <a:ext cx="1035504" cy="30008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>
                  <a:cs typeface="Arial"/>
                </a:rPr>
                <a:t>Wristband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058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80645-3D50-438C-8194-5ACD6E0BF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ckwell"/>
              </a:rPr>
              <a:t>Example of location annotations</a:t>
            </a:r>
            <a:endParaRPr lang="en-GB"/>
          </a:p>
        </p:txBody>
      </p:sp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3F9A52A3-301E-4203-99A0-FAEDF14852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76166" y="1597166"/>
            <a:ext cx="5116452" cy="256051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DA476-96C2-4ED8-926D-D03F6AF8FD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/>
            <a:r>
              <a:rPr lang="en-GB">
                <a:latin typeface="Neue Haas Grotesk Text Pro"/>
                <a:cs typeface="Arial"/>
              </a:rPr>
              <a:t>At least 2 experiments per visit</a:t>
            </a:r>
          </a:p>
          <a:p>
            <a:pPr marL="342900" indent="-342900"/>
            <a:r>
              <a:rPr lang="en-GB">
                <a:latin typeface="Neue Haas Grotesk Text Pro"/>
                <a:cs typeface="Arial"/>
              </a:rPr>
              <a:t>Visit every room and annotate the location</a:t>
            </a:r>
            <a:endParaRPr lang="en-GB"/>
          </a:p>
          <a:p>
            <a:pPr marL="342900" indent="-342900"/>
            <a:r>
              <a:rPr lang="en-GB">
                <a:latin typeface="Neue Haas Grotesk Text Pro"/>
                <a:cs typeface="Arial"/>
              </a:rPr>
              <a:t>We record the Received Signal Strength Intensity</a:t>
            </a:r>
          </a:p>
          <a:p>
            <a:pPr marL="342900" indent="-342900"/>
            <a:r>
              <a:rPr lang="en-GB">
                <a:latin typeface="Neue Haas Grotesk Text Pro"/>
                <a:cs typeface="Arial"/>
              </a:rPr>
              <a:t>Train model and use to estimate indoor locations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192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B7CFC-8BA1-4420-962F-FCCD2C80F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ckwell"/>
              </a:rPr>
              <a:t>Activity levels and recognition</a:t>
            </a:r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7A92BC4-7929-4DB4-9BE4-71EADB7F6E74}"/>
              </a:ext>
            </a:extLst>
          </p:cNvPr>
          <p:cNvGrpSpPr/>
          <p:nvPr/>
        </p:nvGrpSpPr>
        <p:grpSpPr>
          <a:xfrm>
            <a:off x="1417661" y="1155846"/>
            <a:ext cx="2585124" cy="1115106"/>
            <a:chOff x="1417661" y="1155846"/>
            <a:chExt cx="2585124" cy="111510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94CE0CF-0C9A-418F-ADD5-DD38E58BEB50}"/>
                </a:ext>
              </a:extLst>
            </p:cNvPr>
            <p:cNvGrpSpPr/>
            <p:nvPr/>
          </p:nvGrpSpPr>
          <p:grpSpPr>
            <a:xfrm>
              <a:off x="2564536" y="1155846"/>
              <a:ext cx="1438249" cy="1094211"/>
              <a:chOff x="1267998" y="2665629"/>
              <a:chExt cx="1438249" cy="1094211"/>
            </a:xfrm>
          </p:grpSpPr>
          <p:sp>
            <p:nvSpPr>
              <p:cNvPr id="6" name="Arrow: Right 5">
                <a:extLst>
                  <a:ext uri="{FF2B5EF4-FFF2-40B4-BE49-F238E27FC236}">
                    <a16:creationId xmlns:a16="http://schemas.microsoft.com/office/drawing/2014/main" id="{D16539D9-589A-432A-B950-AE197A0F8CB4}"/>
                  </a:ext>
                </a:extLst>
              </p:cNvPr>
              <p:cNvSpPr/>
              <p:nvPr/>
            </p:nvSpPr>
            <p:spPr>
              <a:xfrm>
                <a:off x="1800474" y="3232491"/>
                <a:ext cx="905773" cy="293298"/>
              </a:xfrm>
              <a:prstGeom prst="rightArrow">
                <a:avLst/>
              </a:prstGeom>
              <a:solidFill>
                <a:srgbClr val="00206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>
                    <a:cs typeface="Calibri"/>
                  </a:rPr>
                  <a:t>X</a:t>
                </a:r>
                <a:endParaRPr lang="en-GB"/>
              </a:p>
            </p:txBody>
          </p:sp>
          <p:sp>
            <p:nvSpPr>
              <p:cNvPr id="7" name="Arrow: Up 6">
                <a:extLst>
                  <a:ext uri="{FF2B5EF4-FFF2-40B4-BE49-F238E27FC236}">
                    <a16:creationId xmlns:a16="http://schemas.microsoft.com/office/drawing/2014/main" id="{9F775479-2567-41DF-9A59-43F32668FEE2}"/>
                  </a:ext>
                </a:extLst>
              </p:cNvPr>
              <p:cNvSpPr/>
              <p:nvPr/>
            </p:nvSpPr>
            <p:spPr>
              <a:xfrm>
                <a:off x="1724884" y="2665629"/>
                <a:ext cx="308920" cy="785537"/>
              </a:xfrm>
              <a:prstGeom prst="upArrow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>
                    <a:cs typeface="Calibri"/>
                  </a:rPr>
                  <a:t>Z</a:t>
                </a:r>
              </a:p>
            </p:txBody>
          </p:sp>
          <p:sp>
            <p:nvSpPr>
              <p:cNvPr id="8" name="Arrow: Left 7">
                <a:extLst>
                  <a:ext uri="{FF2B5EF4-FFF2-40B4-BE49-F238E27FC236}">
                    <a16:creationId xmlns:a16="http://schemas.microsoft.com/office/drawing/2014/main" id="{7D511098-F55A-4183-BE9A-5102BD88D644}"/>
                  </a:ext>
                </a:extLst>
              </p:cNvPr>
              <p:cNvSpPr/>
              <p:nvPr/>
            </p:nvSpPr>
            <p:spPr>
              <a:xfrm rot="19200000">
                <a:off x="1267998" y="3495051"/>
                <a:ext cx="767884" cy="264789"/>
              </a:xfrm>
              <a:prstGeom prst="leftArrow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>
                    <a:cs typeface="Calibri"/>
                  </a:rPr>
                  <a:t>Y</a:t>
                </a:r>
                <a:endParaRPr lang="en-GB"/>
              </a:p>
            </p:txBody>
          </p:sp>
        </p:grpSp>
        <p:pic>
          <p:nvPicPr>
            <p:cNvPr id="11" name="Picture 11" descr="Icon&#10;&#10;Description automatically generated">
              <a:extLst>
                <a:ext uri="{FF2B5EF4-FFF2-40B4-BE49-F238E27FC236}">
                  <a16:creationId xmlns:a16="http://schemas.microsoft.com/office/drawing/2014/main" id="{DB03C336-D250-466B-A878-06EFA3A6E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0036" y="1366554"/>
              <a:ext cx="551312" cy="44852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5E54BA-8009-45BA-80CF-E0E4958A7CAF}"/>
                </a:ext>
              </a:extLst>
            </p:cNvPr>
            <p:cNvSpPr txBox="1"/>
            <p:nvPr/>
          </p:nvSpPr>
          <p:spPr>
            <a:xfrm>
              <a:off x="1417661" y="1763121"/>
              <a:ext cx="1131059" cy="5078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/>
                <a:t>Tri-axial</a:t>
              </a:r>
              <a:endParaRPr lang="en-US">
                <a:cs typeface="Arial"/>
              </a:endParaRPr>
            </a:p>
            <a:p>
              <a:pPr algn="ctr"/>
              <a:r>
                <a:rPr lang="en-GB"/>
                <a:t>acceleration</a:t>
              </a:r>
              <a:endParaRPr lang="en-US">
                <a:cs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32B3704-DBB9-4EBE-8D5B-DCFBB682A9A0}"/>
              </a:ext>
            </a:extLst>
          </p:cNvPr>
          <p:cNvSpPr txBox="1"/>
          <p:nvPr/>
        </p:nvSpPr>
        <p:spPr>
          <a:xfrm rot="16200000">
            <a:off x="3505342" y="1675691"/>
            <a:ext cx="1583141" cy="300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gravity units</a:t>
            </a:r>
            <a:endParaRPr lang="en-US">
              <a:cs typeface="Arial"/>
            </a:endParaRPr>
          </a:p>
        </p:txBody>
      </p:sp>
      <p:pic>
        <p:nvPicPr>
          <p:cNvPr id="17" name="Picture 17">
            <a:extLst>
              <a:ext uri="{FF2B5EF4-FFF2-40B4-BE49-F238E27FC236}">
                <a16:creationId xmlns:a16="http://schemas.microsoft.com/office/drawing/2014/main" id="{2E9DB713-A91F-4929-B651-67CB77B46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03630" y="985375"/>
            <a:ext cx="5174268" cy="3347131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FE4BEC9-150B-4077-A5DC-B42CB93A8EBE}"/>
              </a:ext>
            </a:extLst>
          </p:cNvPr>
          <p:cNvGrpSpPr/>
          <p:nvPr/>
        </p:nvGrpSpPr>
        <p:grpSpPr>
          <a:xfrm>
            <a:off x="119658" y="2894927"/>
            <a:ext cx="3567816" cy="1288753"/>
            <a:chOff x="119658" y="2894927"/>
            <a:chExt cx="3567816" cy="1288753"/>
          </a:xfrm>
        </p:grpSpPr>
        <p:pic>
          <p:nvPicPr>
            <p:cNvPr id="18" name="Picture 17" descr="A keyboard and mouse on a table&#10;&#10;Description generated with very high confidence">
              <a:extLst>
                <a:ext uri="{FF2B5EF4-FFF2-40B4-BE49-F238E27FC236}">
                  <a16:creationId xmlns:a16="http://schemas.microsoft.com/office/drawing/2014/main" id="{AA0FFF45-B291-4318-BAC8-FCCF1A6C4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472" y="3178155"/>
              <a:ext cx="1800377" cy="1005525"/>
            </a:xfrm>
            <a:prstGeom prst="rect">
              <a:avLst/>
            </a:prstGeom>
          </p:spPr>
        </p:pic>
        <p:pic>
          <p:nvPicPr>
            <p:cNvPr id="19" name="Picture 18" descr="A picture containing indoor, person, toilet, sink&#10;&#10;Description generated with very high confidence">
              <a:extLst>
                <a:ext uri="{FF2B5EF4-FFF2-40B4-BE49-F238E27FC236}">
                  <a16:creationId xmlns:a16="http://schemas.microsoft.com/office/drawing/2014/main" id="{C89C72BA-A542-4351-A9C5-CB19FA52C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4339" y="3177751"/>
              <a:ext cx="1740668" cy="985782"/>
            </a:xfrm>
            <a:prstGeom prst="rect">
              <a:avLst/>
            </a:prstGeom>
          </p:spPr>
        </p:pic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1765358D-E9ED-4F51-AFAD-BBDBC060FFDF}"/>
                </a:ext>
              </a:extLst>
            </p:cNvPr>
            <p:cNvSpPr txBox="1"/>
            <p:nvPr/>
          </p:nvSpPr>
          <p:spPr>
            <a:xfrm>
              <a:off x="119658" y="2894927"/>
              <a:ext cx="1796387" cy="276999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sit, still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F97C7E9B-B517-4D05-B678-6BCA6583380B}"/>
                </a:ext>
              </a:extLst>
            </p:cNvPr>
            <p:cNvSpPr txBox="1"/>
            <p:nvPr/>
          </p:nvSpPr>
          <p:spPr>
            <a:xfrm>
              <a:off x="1942266" y="2897277"/>
              <a:ext cx="1745208" cy="276999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solidFill>
                    <a:srgbClr val="000000"/>
                  </a:solidFill>
                  <a:latin typeface="Arial"/>
                  <a:cs typeface="Arial"/>
                </a:rPr>
                <a:t>stand, hand activities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50E62D4-2DD8-4233-971C-FA0275204D2B}"/>
              </a:ext>
            </a:extLst>
          </p:cNvPr>
          <p:cNvGrpSpPr/>
          <p:nvPr/>
        </p:nvGrpSpPr>
        <p:grpSpPr>
          <a:xfrm>
            <a:off x="191069" y="2037781"/>
            <a:ext cx="2767083" cy="914400"/>
            <a:chOff x="191069" y="2037781"/>
            <a:chExt cx="2767083" cy="914400"/>
          </a:xfrm>
        </p:grpSpPr>
        <p:pic>
          <p:nvPicPr>
            <p:cNvPr id="23" name="Graphic 23" descr="Male profile with solid fill">
              <a:extLst>
                <a:ext uri="{FF2B5EF4-FFF2-40B4-BE49-F238E27FC236}">
                  <a16:creationId xmlns:a16="http://schemas.microsoft.com/office/drawing/2014/main" id="{FC1C4689-03DD-4A66-A8B4-73ED876F9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1069" y="2037781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4" descr="Web cam with solid fill">
              <a:extLst>
                <a:ext uri="{FF2B5EF4-FFF2-40B4-BE49-F238E27FC236}">
                  <a16:creationId xmlns:a16="http://schemas.microsoft.com/office/drawing/2014/main" id="{4E9111EA-427B-4CC3-9F79-0CAD02FB5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9628" y="2071899"/>
              <a:ext cx="291722" cy="28319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FF92E1C-BB1B-4B16-8675-E642C2D46F62}"/>
                </a:ext>
              </a:extLst>
            </p:cNvPr>
            <p:cNvSpPr txBox="1"/>
            <p:nvPr/>
          </p:nvSpPr>
          <p:spPr>
            <a:xfrm>
              <a:off x="931459" y="2402859"/>
              <a:ext cx="2026693" cy="5078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cs typeface="Arial"/>
                </a:rPr>
                <a:t>Day in fast forward</a:t>
              </a:r>
            </a:p>
            <a:p>
              <a:r>
                <a:rPr lang="en-GB">
                  <a:cs typeface="Arial"/>
                </a:rPr>
                <a:t>with a head camera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D8D0209-07C2-4FBC-8D9B-ECA30F0D72BD}"/>
              </a:ext>
            </a:extLst>
          </p:cNvPr>
          <p:cNvSpPr/>
          <p:nvPr/>
        </p:nvSpPr>
        <p:spPr>
          <a:xfrm>
            <a:off x="3728825" y="2658327"/>
            <a:ext cx="5297036" cy="1671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98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Chart, radar chart&#10;&#10;Description automatically generated">
            <a:extLst>
              <a:ext uri="{FF2B5EF4-FFF2-40B4-BE49-F238E27FC236}">
                <a16:creationId xmlns:a16="http://schemas.microsoft.com/office/drawing/2014/main" id="{362B5C9D-568F-47B1-BAAC-2B437AB54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4" y="1105921"/>
            <a:ext cx="4253592" cy="3190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C2B85-47A9-4FCA-A519-FF0451D6F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ckwell"/>
              </a:rPr>
              <a:t>Activity levels for the full period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45D0C2ED-EAA5-43D8-81B4-0B1FF8C66657}"/>
              </a:ext>
            </a:extLst>
          </p:cNvPr>
          <p:cNvSpPr txBox="1"/>
          <p:nvPr/>
        </p:nvSpPr>
        <p:spPr>
          <a:xfrm>
            <a:off x="3782324" y="4111003"/>
            <a:ext cx="1693190" cy="30008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GB">
                <a:latin typeface="Lucida Sans Unicode"/>
                <a:cs typeface="Arial"/>
              </a:rPr>
              <a:t>Participant A, </a:t>
            </a:r>
            <a:r>
              <a:rPr lang="en-GB">
                <a:solidFill>
                  <a:schemeClr val="bg1">
                    <a:lumMod val="85000"/>
                  </a:schemeClr>
                </a:solidFill>
                <a:latin typeface="Lucida Sans Unicode"/>
                <a:cs typeface="Arial"/>
              </a:rPr>
              <a:t>B</a:t>
            </a:r>
            <a:r>
              <a:rPr lang="en-GB">
                <a:latin typeface="Lucida Sans Unicode"/>
                <a:cs typeface="Arial"/>
              </a:rPr>
              <a:t>, </a:t>
            </a:r>
            <a:r>
              <a:rPr lang="en-GB" b="1">
                <a:solidFill>
                  <a:schemeClr val="bg1">
                    <a:lumMod val="85000"/>
                  </a:schemeClr>
                </a:solidFill>
                <a:latin typeface="Lucida Sans Unicode"/>
                <a:cs typeface="Arial"/>
              </a:rPr>
              <a:t>C</a:t>
            </a:r>
            <a:endParaRPr lang="en-US" b="1">
              <a:solidFill>
                <a:schemeClr val="bg1">
                  <a:lumMod val="85000"/>
                </a:schemeClr>
              </a:solidFill>
              <a:latin typeface="Lucida Sans Unicode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045611-F570-4F4E-9215-63F277DC1E40}"/>
              </a:ext>
            </a:extLst>
          </p:cNvPr>
          <p:cNvGrpSpPr/>
          <p:nvPr/>
        </p:nvGrpSpPr>
        <p:grpSpPr>
          <a:xfrm>
            <a:off x="3638834" y="1492852"/>
            <a:ext cx="4550177" cy="2746033"/>
            <a:chOff x="3638834" y="1492852"/>
            <a:chExt cx="4550177" cy="274603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AF707C0-A987-46B8-A825-C9D9D659DD57}"/>
                </a:ext>
              </a:extLst>
            </p:cNvPr>
            <p:cNvSpPr/>
            <p:nvPr/>
          </p:nvSpPr>
          <p:spPr>
            <a:xfrm>
              <a:off x="5439289" y="1492852"/>
              <a:ext cx="2749722" cy="2746033"/>
            </a:xfrm>
            <a:prstGeom prst="ellipse">
              <a:avLst/>
            </a:prstGeom>
            <a:noFill/>
            <a:ln w="57150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>
                  <a:solidFill>
                    <a:schemeClr val="tx1"/>
                  </a:solidFill>
                  <a:cs typeface="Arial"/>
                </a:rPr>
                <a:t>Outer circle</a:t>
              </a:r>
            </a:p>
            <a:p>
              <a:pPr algn="ctr"/>
              <a:r>
                <a:rPr lang="en-GB">
                  <a:solidFill>
                    <a:schemeClr val="tx1"/>
                  </a:solidFill>
                  <a:cs typeface="Arial"/>
                </a:rPr>
                <a:t>Last week</a:t>
              </a:r>
            </a:p>
            <a:p>
              <a:pPr algn="ctr"/>
              <a:endParaRPr lang="en-GB">
                <a:solidFill>
                  <a:schemeClr val="tx1"/>
                </a:solidFill>
                <a:cs typeface="Arial"/>
              </a:endParaRPr>
            </a:p>
            <a:p>
              <a:pPr algn="ctr"/>
              <a:endParaRPr lang="en-GB">
                <a:solidFill>
                  <a:schemeClr val="tx1"/>
                </a:solidFill>
                <a:cs typeface="Arial"/>
              </a:endParaRPr>
            </a:p>
            <a:p>
              <a:pPr algn="ctr"/>
              <a:endParaRPr lang="en-GB">
                <a:solidFill>
                  <a:schemeClr val="tx1"/>
                </a:solidFill>
                <a:cs typeface="Arial"/>
              </a:endParaRPr>
            </a:p>
            <a:p>
              <a:pPr algn="ctr"/>
              <a:endParaRPr lang="en-GB">
                <a:solidFill>
                  <a:schemeClr val="tx1"/>
                </a:solidFill>
                <a:cs typeface="Arial"/>
              </a:endParaRPr>
            </a:p>
            <a:p>
              <a:pPr algn="ctr"/>
              <a:endParaRPr lang="en-GB">
                <a:solidFill>
                  <a:schemeClr val="tx1"/>
                </a:solidFill>
                <a:cs typeface="Arial"/>
              </a:endParaRPr>
            </a:p>
            <a:p>
              <a:pPr algn="ctr"/>
              <a:endParaRPr lang="en-GB">
                <a:solidFill>
                  <a:schemeClr val="tx1"/>
                </a:solidFill>
                <a:cs typeface="Arial"/>
              </a:endParaRPr>
            </a:p>
            <a:p>
              <a:pPr algn="ctr"/>
              <a:endParaRPr lang="en-GB">
                <a:solidFill>
                  <a:schemeClr val="tx1"/>
                </a:solidFill>
                <a:cs typeface="Arial"/>
              </a:endParaRPr>
            </a:p>
            <a:p>
              <a:pPr algn="ctr"/>
              <a:endParaRPr lang="en-GB">
                <a:solidFill>
                  <a:schemeClr val="tx1"/>
                </a:solidFill>
                <a:cs typeface="Arial"/>
              </a:endParaRPr>
            </a:p>
            <a:p>
              <a:pPr algn="ctr"/>
              <a:endParaRPr lang="en-GB">
                <a:solidFill>
                  <a:schemeClr val="tx1"/>
                </a:solidFill>
                <a:cs typeface="Arial"/>
              </a:endParaRPr>
            </a:p>
            <a:p>
              <a:pPr algn="ctr"/>
              <a:endParaRPr lang="en-GB">
                <a:solidFill>
                  <a:schemeClr val="tx1"/>
                </a:solidFill>
                <a:cs typeface="Arial"/>
              </a:endParaRPr>
            </a:p>
            <a:p>
              <a:pPr algn="ctr"/>
              <a:endParaRPr lang="en-GB">
                <a:solidFill>
                  <a:schemeClr val="tx1"/>
                </a:solidFill>
                <a:cs typeface="Arial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2C0A7C3-3850-496F-8A2A-8B085DB180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8834" y="2046311"/>
              <a:ext cx="2062518" cy="170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F08EB02-1933-4C5B-87F0-F07F6C06F892}"/>
              </a:ext>
            </a:extLst>
          </p:cNvPr>
          <p:cNvGrpSpPr/>
          <p:nvPr/>
        </p:nvGrpSpPr>
        <p:grpSpPr>
          <a:xfrm>
            <a:off x="2726140" y="2179864"/>
            <a:ext cx="5095245" cy="1361439"/>
            <a:chOff x="2726140" y="2179864"/>
            <a:chExt cx="5095245" cy="136143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B89A634-2E6C-4C16-8E39-B2437D659AA0}"/>
                </a:ext>
              </a:extLst>
            </p:cNvPr>
            <p:cNvSpPr/>
            <p:nvPr/>
          </p:nvSpPr>
          <p:spPr>
            <a:xfrm>
              <a:off x="6403047" y="2447618"/>
              <a:ext cx="825551" cy="83569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>
                  <a:solidFill>
                    <a:schemeClr val="tx1"/>
                  </a:solidFill>
                  <a:cs typeface="Arial"/>
                </a:rPr>
                <a:t>Inner</a:t>
              </a:r>
              <a:endParaRPr lang="en-US">
                <a:solidFill>
                  <a:srgbClr val="FFFFFF"/>
                </a:solidFill>
                <a:cs typeface="Arial"/>
              </a:endParaRPr>
            </a:p>
            <a:p>
              <a:pPr algn="ctr"/>
              <a:r>
                <a:rPr lang="en-GB">
                  <a:solidFill>
                    <a:schemeClr val="tx1"/>
                  </a:solidFill>
                  <a:cs typeface="Arial"/>
                </a:rPr>
                <a:t>1st</a:t>
              </a:r>
            </a:p>
            <a:p>
              <a:pPr algn="ctr"/>
              <a:r>
                <a:rPr lang="en-GB">
                  <a:solidFill>
                    <a:schemeClr val="tx1"/>
                  </a:solidFill>
                  <a:cs typeface="Arial"/>
                </a:rPr>
                <a:t>week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F27179D7-4ECF-4EE5-971B-6D3B8CF33F82}"/>
                </a:ext>
              </a:extLst>
            </p:cNvPr>
            <p:cNvCxnSpPr/>
            <p:nvPr/>
          </p:nvCxnSpPr>
          <p:spPr>
            <a:xfrm flipH="1">
              <a:off x="2726140" y="2779880"/>
              <a:ext cx="3708778" cy="170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B959EC-93FB-472F-B245-56071A9F54EC}"/>
                </a:ext>
              </a:extLst>
            </p:cNvPr>
            <p:cNvSpPr txBox="1"/>
            <p:nvPr/>
          </p:nvSpPr>
          <p:spPr>
            <a:xfrm>
              <a:off x="6547757" y="2179864"/>
              <a:ext cx="518433" cy="30008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/>
                <a:t>Mon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C467CE-8285-426B-B9ED-B2756682F4DB}"/>
                </a:ext>
              </a:extLst>
            </p:cNvPr>
            <p:cNvSpPr txBox="1"/>
            <p:nvPr/>
          </p:nvSpPr>
          <p:spPr>
            <a:xfrm>
              <a:off x="7119257" y="2417989"/>
              <a:ext cx="518433" cy="30008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/>
                <a:t>Tue</a:t>
              </a:r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8A014A-B66E-47E4-8E94-C1F346617A16}"/>
                </a:ext>
              </a:extLst>
            </p:cNvPr>
            <p:cNvSpPr txBox="1"/>
            <p:nvPr/>
          </p:nvSpPr>
          <p:spPr>
            <a:xfrm>
              <a:off x="7221310" y="2887435"/>
              <a:ext cx="600075" cy="30008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/>
                <a:t>Wed</a:t>
              </a:r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CB97AE-5690-40E2-916F-87DF1AEA460A}"/>
                </a:ext>
              </a:extLst>
            </p:cNvPr>
            <p:cNvSpPr txBox="1"/>
            <p:nvPr/>
          </p:nvSpPr>
          <p:spPr>
            <a:xfrm>
              <a:off x="6874328" y="3241219"/>
              <a:ext cx="600075" cy="30008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/>
                <a:t>Thu</a:t>
              </a:r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ACC60D-BB1E-4D0A-84A0-7A37BFBED08A}"/>
                </a:ext>
              </a:extLst>
            </p:cNvPr>
            <p:cNvSpPr txBox="1"/>
            <p:nvPr/>
          </p:nvSpPr>
          <p:spPr>
            <a:xfrm>
              <a:off x="6350454" y="3241221"/>
              <a:ext cx="518433" cy="30008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/>
                <a:t>Fri</a:t>
              </a:r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E8824E-70EB-4010-A08B-4807E4B9EEED}"/>
                </a:ext>
              </a:extLst>
            </p:cNvPr>
            <p:cNvSpPr txBox="1"/>
            <p:nvPr/>
          </p:nvSpPr>
          <p:spPr>
            <a:xfrm>
              <a:off x="5983061" y="2887435"/>
              <a:ext cx="518433" cy="30008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/>
                <a:t>Sat</a:t>
              </a:r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507142-F0E8-49EC-9871-077C55E8AEEB}"/>
                </a:ext>
              </a:extLst>
            </p:cNvPr>
            <p:cNvSpPr txBox="1"/>
            <p:nvPr/>
          </p:nvSpPr>
          <p:spPr>
            <a:xfrm>
              <a:off x="6023882" y="2397578"/>
              <a:ext cx="518433" cy="30008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/>
                <a:t>Sun</a:t>
              </a:r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D131764-CF76-49E1-9585-184BA562DC65}"/>
              </a:ext>
            </a:extLst>
          </p:cNvPr>
          <p:cNvGrpSpPr/>
          <p:nvPr/>
        </p:nvGrpSpPr>
        <p:grpSpPr>
          <a:xfrm>
            <a:off x="159203" y="1635579"/>
            <a:ext cx="2271314" cy="1421498"/>
            <a:chOff x="159203" y="1635579"/>
            <a:chExt cx="2271314" cy="142149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B61D50-4362-46CA-9A3B-A9D999A516EF}"/>
                </a:ext>
              </a:extLst>
            </p:cNvPr>
            <p:cNvSpPr txBox="1"/>
            <p:nvPr/>
          </p:nvSpPr>
          <p:spPr>
            <a:xfrm>
              <a:off x="159203" y="1635579"/>
              <a:ext cx="1123950" cy="71558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/>
                <a:t>Saturdays</a:t>
              </a:r>
            </a:p>
            <a:p>
              <a:pPr algn="l"/>
              <a:r>
                <a:rPr lang="en-GB"/>
                <a:t>daytime</a:t>
              </a:r>
              <a:endParaRPr lang="en-GB">
                <a:cs typeface="Arial"/>
              </a:endParaRPr>
            </a:p>
            <a:p>
              <a:r>
                <a:rPr lang="en-GB">
                  <a:solidFill>
                    <a:srgbClr val="00B050"/>
                  </a:solidFill>
                  <a:cs typeface="Arial"/>
                </a:rPr>
                <a:t>more active</a:t>
              </a:r>
            </a:p>
          </p:txBody>
        </p:sp>
        <p:sp>
          <p:nvSpPr>
            <p:cNvPr id="7" name="Flowchart: Merge 6">
              <a:extLst>
                <a:ext uri="{FF2B5EF4-FFF2-40B4-BE49-F238E27FC236}">
                  <a16:creationId xmlns:a16="http://schemas.microsoft.com/office/drawing/2014/main" id="{BA8ED2E5-BA77-44C7-B4E9-68DCFA3E3C08}"/>
                </a:ext>
              </a:extLst>
            </p:cNvPr>
            <p:cNvSpPr/>
            <p:nvPr/>
          </p:nvSpPr>
          <p:spPr>
            <a:xfrm rot="17340000">
              <a:off x="1399777" y="2026337"/>
              <a:ext cx="789213" cy="1272267"/>
            </a:xfrm>
            <a:prstGeom prst="flowChartMerg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E087DB9-326D-4CD7-8F5E-7B9C3AEA98F4}"/>
                </a:ext>
              </a:extLst>
            </p:cNvPr>
            <p:cNvCxnSpPr/>
            <p:nvPr/>
          </p:nvCxnSpPr>
          <p:spPr>
            <a:xfrm>
              <a:off x="644979" y="2318658"/>
              <a:ext cx="492578" cy="1524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146036-3631-4F37-A4FC-FEE692E3DEF1}"/>
              </a:ext>
            </a:extLst>
          </p:cNvPr>
          <p:cNvGrpSpPr/>
          <p:nvPr/>
        </p:nvGrpSpPr>
        <p:grpSpPr>
          <a:xfrm>
            <a:off x="322489" y="2944819"/>
            <a:ext cx="2526446" cy="1433805"/>
            <a:chOff x="322489" y="2944819"/>
            <a:chExt cx="2526446" cy="143380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B528229-2F02-4E2A-AED6-0E2658C88237}"/>
                </a:ext>
              </a:extLst>
            </p:cNvPr>
            <p:cNvSpPr txBox="1"/>
            <p:nvPr/>
          </p:nvSpPr>
          <p:spPr>
            <a:xfrm>
              <a:off x="322489" y="3663043"/>
              <a:ext cx="1294039" cy="71558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/>
                <a:t>Weekdays</a:t>
              </a:r>
            </a:p>
            <a:p>
              <a:r>
                <a:rPr lang="en-GB">
                  <a:cs typeface="Arial"/>
                </a:rPr>
                <a:t>Daytime</a:t>
              </a:r>
            </a:p>
            <a:p>
              <a:r>
                <a:rPr lang="en-GB">
                  <a:solidFill>
                    <a:schemeClr val="bg1"/>
                  </a:solidFill>
                  <a:highlight>
                    <a:srgbClr val="000000"/>
                  </a:highlight>
                  <a:cs typeface="Arial"/>
                </a:rPr>
                <a:t>Out of home</a:t>
              </a:r>
            </a:p>
          </p:txBody>
        </p:sp>
        <p:sp>
          <p:nvSpPr>
            <p:cNvPr id="24" name="Flowchart: Merge 23">
              <a:extLst>
                <a:ext uri="{FF2B5EF4-FFF2-40B4-BE49-F238E27FC236}">
                  <a16:creationId xmlns:a16="http://schemas.microsoft.com/office/drawing/2014/main" id="{A9D798FA-5D61-4DB2-9792-77BE96B83C1A}"/>
                </a:ext>
              </a:extLst>
            </p:cNvPr>
            <p:cNvSpPr/>
            <p:nvPr/>
          </p:nvSpPr>
          <p:spPr>
            <a:xfrm rot="10980000">
              <a:off x="2059722" y="2944819"/>
              <a:ext cx="789213" cy="1272267"/>
            </a:xfrm>
            <a:prstGeom prst="flowChartMerg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E9D31ED-4800-42F2-9023-61686B7532DF}"/>
                </a:ext>
              </a:extLst>
            </p:cNvPr>
            <p:cNvCxnSpPr/>
            <p:nvPr/>
          </p:nvCxnSpPr>
          <p:spPr>
            <a:xfrm flipV="1">
              <a:off x="1372961" y="4178753"/>
              <a:ext cx="574222" cy="5851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A2D4E6C-06DB-4F0E-8197-0B789849F784}"/>
              </a:ext>
            </a:extLst>
          </p:cNvPr>
          <p:cNvGrpSpPr/>
          <p:nvPr/>
        </p:nvGrpSpPr>
        <p:grpSpPr>
          <a:xfrm>
            <a:off x="4196443" y="2958193"/>
            <a:ext cx="1115784" cy="1177018"/>
            <a:chOff x="4196443" y="2958193"/>
            <a:chExt cx="1115784" cy="117701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F75209E-F9D1-452D-B49D-1938D67BFF6E}"/>
                </a:ext>
              </a:extLst>
            </p:cNvPr>
            <p:cNvSpPr/>
            <p:nvPr/>
          </p:nvSpPr>
          <p:spPr>
            <a:xfrm>
              <a:off x="4196443" y="2958193"/>
              <a:ext cx="1115784" cy="11770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solidFill>
                    <a:schemeClr val="tx1"/>
                  </a:solidFill>
                  <a:cs typeface="Arial"/>
                </a:rPr>
                <a:t>Level of activity</a:t>
              </a:r>
            </a:p>
            <a:p>
              <a:pPr algn="ctr"/>
              <a:endParaRPr lang="en-GB">
                <a:solidFill>
                  <a:schemeClr val="tx1"/>
                </a:solidFill>
                <a:cs typeface="Arial"/>
              </a:endParaRPr>
            </a:p>
            <a:p>
              <a:pPr algn="ctr"/>
              <a:endParaRPr lang="en-GB">
                <a:solidFill>
                  <a:schemeClr val="tx1"/>
                </a:solidFill>
                <a:cs typeface="Arial"/>
              </a:endParaRPr>
            </a:p>
            <a:p>
              <a:pPr algn="ctr"/>
              <a:endParaRPr lang="en-GB">
                <a:solidFill>
                  <a:schemeClr val="tx1"/>
                </a:solidFill>
                <a:cs typeface="Arial"/>
              </a:endParaRPr>
            </a:p>
            <a:p>
              <a:pPr algn="ctr"/>
              <a:endParaRPr lang="en-GB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44DA66E-1FC8-42FE-A226-85841FE6570B}"/>
                </a:ext>
              </a:extLst>
            </p:cNvPr>
            <p:cNvSpPr/>
            <p:nvPr/>
          </p:nvSpPr>
          <p:spPr>
            <a:xfrm>
              <a:off x="4373336" y="3393621"/>
              <a:ext cx="809624" cy="1836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>
                  <a:cs typeface="Arial"/>
                </a:rPr>
                <a:t>High</a:t>
              </a:r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0DA9D13-620E-492B-9709-5970A8B8E164}"/>
                </a:ext>
              </a:extLst>
            </p:cNvPr>
            <p:cNvSpPr/>
            <p:nvPr/>
          </p:nvSpPr>
          <p:spPr>
            <a:xfrm>
              <a:off x="4373336" y="3624943"/>
              <a:ext cx="809624" cy="18369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>
                  <a:cs typeface="Arial"/>
                </a:rPr>
                <a:t>Medium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55F60D2-6BDB-42B2-A534-BAEA160E2060}"/>
                </a:ext>
              </a:extLst>
            </p:cNvPr>
            <p:cNvSpPr/>
            <p:nvPr/>
          </p:nvSpPr>
          <p:spPr>
            <a:xfrm>
              <a:off x="4373335" y="3869871"/>
              <a:ext cx="809624" cy="18369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>
                  <a:cs typeface="Arial"/>
                </a:rPr>
                <a:t>Low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02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Chart, radar chart&#10;&#10;Description automatically generated">
            <a:extLst>
              <a:ext uri="{FF2B5EF4-FFF2-40B4-BE49-F238E27FC236}">
                <a16:creationId xmlns:a16="http://schemas.microsoft.com/office/drawing/2014/main" id="{362B5C9D-568F-47B1-BAAC-2B437AB54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4" y="1105921"/>
            <a:ext cx="4253592" cy="3190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C2B85-47A9-4FCA-A519-FF0451D6F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Activity levels and localisation predictions:</a:t>
            </a:r>
          </a:p>
        </p:txBody>
      </p:sp>
      <p:pic>
        <p:nvPicPr>
          <p:cNvPr id="12" name="Picture 12" descr="Chart, radar chart&#10;&#10;Description automatically generated">
            <a:extLst>
              <a:ext uri="{FF2B5EF4-FFF2-40B4-BE49-F238E27FC236}">
                <a16:creationId xmlns:a16="http://schemas.microsoft.com/office/drawing/2014/main" id="{C0328767-E3EA-4FA5-97EA-A4959A91C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0" y="1163751"/>
            <a:ext cx="4253592" cy="3190194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45D0C2ED-EAA5-43D8-81B4-0B1FF8C66657}"/>
              </a:ext>
            </a:extLst>
          </p:cNvPr>
          <p:cNvSpPr txBox="1"/>
          <p:nvPr/>
        </p:nvSpPr>
        <p:spPr>
          <a:xfrm>
            <a:off x="3782324" y="4111003"/>
            <a:ext cx="1693190" cy="30008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GB">
                <a:latin typeface="Lucida Sans Unicode"/>
                <a:cs typeface="Arial"/>
              </a:rPr>
              <a:t>Participant A, </a:t>
            </a:r>
            <a:r>
              <a:rPr lang="en-GB">
                <a:solidFill>
                  <a:schemeClr val="bg1">
                    <a:lumMod val="85000"/>
                  </a:schemeClr>
                </a:solidFill>
                <a:latin typeface="Lucida Sans Unicode"/>
                <a:cs typeface="Arial"/>
              </a:rPr>
              <a:t>B</a:t>
            </a:r>
            <a:r>
              <a:rPr lang="en-GB">
                <a:latin typeface="Lucida Sans Unicode"/>
                <a:cs typeface="Arial"/>
              </a:rPr>
              <a:t>, </a:t>
            </a:r>
            <a:r>
              <a:rPr lang="en-GB" b="1">
                <a:solidFill>
                  <a:schemeClr val="bg1">
                    <a:lumMod val="85000"/>
                  </a:schemeClr>
                </a:solidFill>
                <a:latin typeface="Lucida Sans Unicode"/>
                <a:cs typeface="Arial"/>
              </a:rPr>
              <a:t>C</a:t>
            </a:r>
            <a:endParaRPr lang="en-US" b="1">
              <a:solidFill>
                <a:schemeClr val="bg1">
                  <a:lumMod val="85000"/>
                </a:schemeClr>
              </a:solidFill>
              <a:latin typeface="Lucida Sans Unicod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A77E90-91C6-4FA3-970A-08DDA6F79D83}"/>
              </a:ext>
            </a:extLst>
          </p:cNvPr>
          <p:cNvSpPr txBox="1"/>
          <p:nvPr/>
        </p:nvSpPr>
        <p:spPr>
          <a:xfrm>
            <a:off x="7826829" y="1492704"/>
            <a:ext cx="885825" cy="300082"/>
          </a:xfrm>
          <a:prstGeom prst="rect">
            <a:avLst/>
          </a:prstGeom>
          <a:solidFill>
            <a:schemeClr val="accent3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/>
              <a:t>Bedroom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4C5736-F085-4FE9-8C43-A36E45DA8768}"/>
              </a:ext>
            </a:extLst>
          </p:cNvPr>
          <p:cNvSpPr txBox="1"/>
          <p:nvPr/>
        </p:nvSpPr>
        <p:spPr>
          <a:xfrm>
            <a:off x="4459061" y="2363561"/>
            <a:ext cx="776968" cy="300082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>
                <a:solidFill>
                  <a:schemeClr val="bg1"/>
                </a:solidFill>
              </a:rPr>
              <a:t>Kitchen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ED05C9-C974-4693-AE3B-AFB6C0A4EF5B}"/>
              </a:ext>
            </a:extLst>
          </p:cNvPr>
          <p:cNvSpPr txBox="1"/>
          <p:nvPr/>
        </p:nvSpPr>
        <p:spPr>
          <a:xfrm>
            <a:off x="4536622" y="3448050"/>
            <a:ext cx="776968" cy="507831"/>
          </a:xfrm>
          <a:prstGeom prst="rect">
            <a:avLst/>
          </a:prstGeom>
          <a:solidFill>
            <a:schemeClr val="accent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Living room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46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Chart, radar chart&#10;&#10;Description automatically generated">
            <a:extLst>
              <a:ext uri="{FF2B5EF4-FFF2-40B4-BE49-F238E27FC236}">
                <a16:creationId xmlns:a16="http://schemas.microsoft.com/office/drawing/2014/main" id="{062A8B4A-AA4E-4C34-95A8-17A80D143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4" y="1116126"/>
            <a:ext cx="4253592" cy="3190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C2B85-47A9-4FCA-A519-FF0451D6F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Activity levels and localisation predictions:</a:t>
            </a:r>
          </a:p>
        </p:txBody>
      </p:sp>
      <p:pic>
        <p:nvPicPr>
          <p:cNvPr id="9" name="Picture 9" descr="Chart, radar chart, sunburst chart&#10;&#10;Description automatically generated">
            <a:extLst>
              <a:ext uri="{FF2B5EF4-FFF2-40B4-BE49-F238E27FC236}">
                <a16:creationId xmlns:a16="http://schemas.microsoft.com/office/drawing/2014/main" id="{70B96B46-977F-47C6-8870-361ED4A4B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0" y="1102519"/>
            <a:ext cx="4253592" cy="3190194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45D0C2ED-EAA5-43D8-81B4-0B1FF8C66657}"/>
              </a:ext>
            </a:extLst>
          </p:cNvPr>
          <p:cNvSpPr txBox="1"/>
          <p:nvPr/>
        </p:nvSpPr>
        <p:spPr>
          <a:xfrm>
            <a:off x="3782324" y="4111003"/>
            <a:ext cx="1693190" cy="30008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GB">
                <a:latin typeface="Lucida Sans Unicode"/>
                <a:cs typeface="Arial"/>
              </a:rPr>
              <a:t>Participant </a:t>
            </a:r>
            <a:r>
              <a:rPr lang="en-GB">
                <a:solidFill>
                  <a:schemeClr val="bg1">
                    <a:lumMod val="75000"/>
                  </a:schemeClr>
                </a:solidFill>
                <a:latin typeface="Lucida Sans Unicode"/>
                <a:cs typeface="Arial"/>
              </a:rPr>
              <a:t>A</a:t>
            </a:r>
            <a:r>
              <a:rPr lang="en-GB">
                <a:latin typeface="Lucida Sans Unicode"/>
                <a:cs typeface="Arial"/>
              </a:rPr>
              <a:t>, B, </a:t>
            </a:r>
            <a:r>
              <a:rPr lang="en-GB" b="1">
                <a:solidFill>
                  <a:schemeClr val="bg1">
                    <a:lumMod val="85000"/>
                  </a:schemeClr>
                </a:solidFill>
                <a:latin typeface="Lucida Sans Unicode"/>
                <a:cs typeface="Arial"/>
              </a:rPr>
              <a:t>C</a:t>
            </a:r>
            <a:endParaRPr lang="en-US" b="1">
              <a:solidFill>
                <a:schemeClr val="bg1">
                  <a:lumMod val="85000"/>
                </a:schemeClr>
              </a:solidFill>
              <a:latin typeface="Lucida Sans Unicod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13C978-DC0A-4AB8-A566-305D28D3FDFA}"/>
              </a:ext>
            </a:extLst>
          </p:cNvPr>
          <p:cNvSpPr txBox="1"/>
          <p:nvPr/>
        </p:nvSpPr>
        <p:spPr>
          <a:xfrm>
            <a:off x="7826829" y="1377043"/>
            <a:ext cx="885825" cy="300082"/>
          </a:xfrm>
          <a:prstGeom prst="rect">
            <a:avLst/>
          </a:prstGeom>
          <a:solidFill>
            <a:schemeClr val="accent3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/>
              <a:t>Bedroom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F571E5-ADA1-4C3B-BDA1-84918BC24792}"/>
              </a:ext>
            </a:extLst>
          </p:cNvPr>
          <p:cNvSpPr txBox="1"/>
          <p:nvPr/>
        </p:nvSpPr>
        <p:spPr>
          <a:xfrm>
            <a:off x="4411436" y="2506436"/>
            <a:ext cx="776968" cy="30008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>
                <a:solidFill>
                  <a:schemeClr val="bg1"/>
                </a:solidFill>
                <a:cs typeface="Arial"/>
              </a:rPr>
              <a:t>Study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FE74E3-E275-4135-97DD-313E43AD958E}"/>
              </a:ext>
            </a:extLst>
          </p:cNvPr>
          <p:cNvSpPr txBox="1"/>
          <p:nvPr/>
        </p:nvSpPr>
        <p:spPr>
          <a:xfrm>
            <a:off x="4595131" y="3445328"/>
            <a:ext cx="776968" cy="300082"/>
          </a:xfrm>
          <a:prstGeom prst="rect">
            <a:avLst/>
          </a:prstGeom>
          <a:solidFill>
            <a:schemeClr val="accent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>
                <a:cs typeface="Arial"/>
              </a:rPr>
              <a:t>Kitchen</a:t>
            </a:r>
            <a:endParaRPr lang="en-US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05AC3F-A6D9-4326-90A6-B37CD8B33494}"/>
              </a:ext>
            </a:extLst>
          </p:cNvPr>
          <p:cNvSpPr txBox="1"/>
          <p:nvPr/>
        </p:nvSpPr>
        <p:spPr>
          <a:xfrm>
            <a:off x="145596" y="3690257"/>
            <a:ext cx="1525362" cy="7155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Arial"/>
              </a:rPr>
              <a:t>First weeks at</a:t>
            </a:r>
          </a:p>
          <a:p>
            <a:r>
              <a:rPr lang="en-GB">
                <a:cs typeface="Arial"/>
              </a:rPr>
              <a:t>home last weeks</a:t>
            </a:r>
          </a:p>
          <a:p>
            <a:r>
              <a:rPr lang="en-GB">
                <a:cs typeface="Arial"/>
              </a:rPr>
              <a:t>out of home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2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C2B85-47A9-4FCA-A519-FF0451D6F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Activity levels and localisation predictions: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2AC748AC-9E00-4276-8120-6E56C246A263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68198" y="1101389"/>
            <a:ext cx="4255270" cy="319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hart, radar chart&#10;&#10;Description automatically generated">
            <a:extLst>
              <a:ext uri="{FF2B5EF4-FFF2-40B4-BE49-F238E27FC236}">
                <a16:creationId xmlns:a16="http://schemas.microsoft.com/office/drawing/2014/main" id="{B7EC21D6-1FE1-4483-9F48-9F9F962C3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50" y="1100074"/>
            <a:ext cx="4261822" cy="3196367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45D0C2ED-EAA5-43D8-81B4-0B1FF8C66657}"/>
              </a:ext>
            </a:extLst>
          </p:cNvPr>
          <p:cNvSpPr txBox="1"/>
          <p:nvPr/>
        </p:nvSpPr>
        <p:spPr>
          <a:xfrm>
            <a:off x="3782324" y="4111003"/>
            <a:ext cx="1693190" cy="30008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GB">
                <a:latin typeface="Lucida Sans Unicode"/>
                <a:cs typeface="Arial"/>
              </a:rPr>
              <a:t>Participant </a:t>
            </a:r>
            <a:r>
              <a:rPr lang="en-GB">
                <a:solidFill>
                  <a:schemeClr val="bg1">
                    <a:lumMod val="75000"/>
                  </a:schemeClr>
                </a:solidFill>
                <a:latin typeface="Lucida Sans Unicode"/>
                <a:cs typeface="Arial"/>
              </a:rPr>
              <a:t>A</a:t>
            </a:r>
            <a:r>
              <a:rPr lang="en-GB">
                <a:latin typeface="Lucida Sans Unicode"/>
                <a:cs typeface="Arial"/>
              </a:rPr>
              <a:t>, </a:t>
            </a:r>
            <a:r>
              <a:rPr lang="en-GB">
                <a:solidFill>
                  <a:schemeClr val="bg1">
                    <a:lumMod val="75000"/>
                  </a:schemeClr>
                </a:solidFill>
                <a:latin typeface="Lucida Sans Unicode"/>
                <a:cs typeface="Arial"/>
              </a:rPr>
              <a:t>B</a:t>
            </a:r>
            <a:r>
              <a:rPr lang="en-GB">
                <a:latin typeface="Lucida Sans Unicode"/>
                <a:cs typeface="Arial"/>
              </a:rPr>
              <a:t>, </a:t>
            </a:r>
            <a:r>
              <a:rPr lang="en-GB" b="1">
                <a:latin typeface="Lucida Sans Unicode"/>
                <a:cs typeface="Arial"/>
              </a:rPr>
              <a:t>C</a:t>
            </a:r>
            <a:endParaRPr lang="en-US" b="1">
              <a:latin typeface="Lucida Sans Unicod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EAA68C-98D4-4EA4-886B-EAF63A2D1D23}"/>
              </a:ext>
            </a:extLst>
          </p:cNvPr>
          <p:cNvSpPr txBox="1"/>
          <p:nvPr/>
        </p:nvSpPr>
        <p:spPr>
          <a:xfrm>
            <a:off x="4152900" y="2309132"/>
            <a:ext cx="1110343" cy="30008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Living room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27005F-E324-4E75-BA99-47932D864B86}"/>
              </a:ext>
            </a:extLst>
          </p:cNvPr>
          <p:cNvSpPr txBox="1"/>
          <p:nvPr/>
        </p:nvSpPr>
        <p:spPr>
          <a:xfrm>
            <a:off x="7928883" y="1315811"/>
            <a:ext cx="885825" cy="300082"/>
          </a:xfrm>
          <a:prstGeom prst="rect">
            <a:avLst/>
          </a:prstGeom>
          <a:solidFill>
            <a:schemeClr val="accent3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/>
              <a:t>Bedroom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CF26A9-E4F5-4499-B192-2BF39B81CA85}"/>
              </a:ext>
            </a:extLst>
          </p:cNvPr>
          <p:cNvSpPr txBox="1"/>
          <p:nvPr/>
        </p:nvSpPr>
        <p:spPr>
          <a:xfrm>
            <a:off x="4295775" y="3656239"/>
            <a:ext cx="1205593" cy="300082"/>
          </a:xfrm>
          <a:prstGeom prst="rect">
            <a:avLst/>
          </a:prstGeom>
          <a:solidFill>
            <a:srgbClr val="00B05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Dinning room</a:t>
            </a:r>
            <a:endParaRPr lang="en-US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79CB0-483E-466F-93B9-55917AB9659A}"/>
              </a:ext>
            </a:extLst>
          </p:cNvPr>
          <p:cNvSpPr txBox="1"/>
          <p:nvPr/>
        </p:nvSpPr>
        <p:spPr>
          <a:xfrm>
            <a:off x="145596" y="3690257"/>
            <a:ext cx="1525362" cy="7155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Arial"/>
              </a:rPr>
              <a:t>All weeks at home, low level activities</a:t>
            </a:r>
          </a:p>
        </p:txBody>
      </p:sp>
    </p:spTree>
    <p:extLst>
      <p:ext uri="{BB962C8B-B14F-4D97-AF65-F5344CB8AC3E}">
        <p14:creationId xmlns:p14="http://schemas.microsoft.com/office/powerpoint/2010/main" val="81927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12C7C-CB89-4D07-9A5C-41E51813D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ckwell"/>
              </a:rPr>
              <a:t>Activity and Locations overview</a:t>
            </a:r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ACC3780-FE7F-44DB-99A2-85C035CA8F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3384894" cy="28884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latin typeface="Neue Haas Grotesk Text Pro"/>
                <a:cs typeface="Arial"/>
              </a:rPr>
              <a:t>A is a participant from the control group</a:t>
            </a:r>
            <a:endParaRPr lang="en-GB"/>
          </a:p>
          <a:p>
            <a:r>
              <a:rPr lang="en-GB">
                <a:latin typeface="Neue Haas Grotesk Text Pro"/>
                <a:cs typeface="Arial"/>
              </a:rPr>
              <a:t>B and C are recovering from a hip replacement surgery</a:t>
            </a:r>
          </a:p>
          <a:p>
            <a:r>
              <a:rPr lang="en-GB">
                <a:latin typeface="Neue Haas Grotesk Text Pro"/>
                <a:cs typeface="Arial"/>
              </a:rPr>
              <a:t>B and C spend more time at home, and are generally less active</a:t>
            </a:r>
            <a:endParaRPr lang="en-GB"/>
          </a:p>
        </p:txBody>
      </p:sp>
      <p:pic>
        <p:nvPicPr>
          <p:cNvPr id="4" name="Picture 3" descr="Chart, radar chart&#10;&#10;Description automatically generated">
            <a:extLst>
              <a:ext uri="{FF2B5EF4-FFF2-40B4-BE49-F238E27FC236}">
                <a16:creationId xmlns:a16="http://schemas.microsoft.com/office/drawing/2014/main" id="{0FFA3F14-93FC-4F93-AA0C-9EB3A968DA66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56994" y="1441485"/>
            <a:ext cx="1845984" cy="13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35C3A27F-3B30-48A2-8333-F167E8282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182" y="2990245"/>
            <a:ext cx="1861400" cy="1396050"/>
          </a:xfrm>
          <a:prstGeom prst="rect">
            <a:avLst/>
          </a:prstGeom>
        </p:spPr>
      </p:pic>
      <p:pic>
        <p:nvPicPr>
          <p:cNvPr id="6" name="Picture 5" descr="Chart, radar chart&#10;&#10;Description automatically generated">
            <a:extLst>
              <a:ext uri="{FF2B5EF4-FFF2-40B4-BE49-F238E27FC236}">
                <a16:creationId xmlns:a16="http://schemas.microsoft.com/office/drawing/2014/main" id="{EAADFA98-B75E-4C64-95F4-AEDEEEC34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237629" y="1438728"/>
            <a:ext cx="1845982" cy="138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hart, radar chart, sunburst chart&#10;&#10;Description automatically generated">
            <a:extLst>
              <a:ext uri="{FF2B5EF4-FFF2-40B4-BE49-F238E27FC236}">
                <a16:creationId xmlns:a16="http://schemas.microsoft.com/office/drawing/2014/main" id="{4F7E84A2-ABDE-4034-9A18-EDA00AE9E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172" y="2990245"/>
            <a:ext cx="1861400" cy="139605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F9D8BA45-5BD5-4D1B-BC98-ABC23BD85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857929" y="1440569"/>
            <a:ext cx="1845982" cy="13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hart, radar chart&#10;&#10;Description automatically generated">
            <a:extLst>
              <a:ext uri="{FF2B5EF4-FFF2-40B4-BE49-F238E27FC236}">
                <a16:creationId xmlns:a16="http://schemas.microsoft.com/office/drawing/2014/main" id="{06E6F7E5-48B9-46E5-99BD-D7D1D3120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2094" y="2990614"/>
            <a:ext cx="1861399" cy="1396049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02940571-4768-45B3-B7DD-0CDC020F4814}"/>
              </a:ext>
            </a:extLst>
          </p:cNvPr>
          <p:cNvSpPr txBox="1"/>
          <p:nvPr/>
        </p:nvSpPr>
        <p:spPr>
          <a:xfrm>
            <a:off x="4275648" y="1023241"/>
            <a:ext cx="421325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/>
            <a:r>
              <a:rPr lang="en-GB" sz="2800">
                <a:latin typeface="Arial"/>
                <a:cs typeface="Arial"/>
              </a:rPr>
              <a:t>A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3C1AD7A3-6E66-45EA-A040-D1511B446143}"/>
              </a:ext>
            </a:extLst>
          </p:cNvPr>
          <p:cNvSpPr txBox="1"/>
          <p:nvPr/>
        </p:nvSpPr>
        <p:spPr>
          <a:xfrm>
            <a:off x="5987188" y="984625"/>
            <a:ext cx="353290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/>
            <a:r>
              <a:rPr lang="en-GB" sz="2800">
                <a:latin typeface="Arial"/>
                <a:cs typeface="Arial"/>
              </a:rPr>
              <a:t>B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63D20562-054A-4ABC-A934-0BEEEEF0F838}"/>
              </a:ext>
            </a:extLst>
          </p:cNvPr>
          <p:cNvSpPr txBox="1"/>
          <p:nvPr/>
        </p:nvSpPr>
        <p:spPr>
          <a:xfrm>
            <a:off x="7547729" y="982968"/>
            <a:ext cx="451666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/>
            <a:r>
              <a:rPr lang="en-GB" sz="2800">
                <a:latin typeface="Arial"/>
                <a:cs typeface="Arial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94299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EAC010D-B497-473C-96CF-A758CC5A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273844"/>
            <a:ext cx="8402400" cy="994172"/>
          </a:xfrm>
        </p:spPr>
        <p:txBody>
          <a:bodyPr/>
          <a:lstStyle/>
          <a:p>
            <a:r>
              <a:rPr lang="en-US">
                <a:latin typeface="Rockwell"/>
              </a:rPr>
              <a:t>Sit to Stand as a surrogate of recovery</a:t>
            </a:r>
            <a:endParaRPr lang="en-US"/>
          </a:p>
        </p:txBody>
      </p:sp>
      <p:pic>
        <p:nvPicPr>
          <p:cNvPr id="4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D9FEBC9-E531-42BE-B292-064FB8007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9918" y="1369219"/>
            <a:ext cx="5744163" cy="2888456"/>
          </a:xfrm>
          <a:noFill/>
        </p:spPr>
      </p:pic>
    </p:spTree>
    <p:extLst>
      <p:ext uri="{BB962C8B-B14F-4D97-AF65-F5344CB8AC3E}">
        <p14:creationId xmlns:p14="http://schemas.microsoft.com/office/powerpoint/2010/main" val="2206910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F8C71-9493-4CDC-99EC-DA5D854EE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Sit to Stand Detector (Classifier)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BA50C-24C5-44DF-8961-3D01DF9DA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GB" sz="1600">
                <a:latin typeface="Neue Haas Grotesk Text Pro"/>
                <a:cs typeface="Arial"/>
              </a:rPr>
              <a:t>Using MuViLab, we have annotated 4 months of video data for STS transitions.</a:t>
            </a:r>
            <a:endParaRPr lang="en-US" sz="1600">
              <a:latin typeface="Neue Haas Grotesk Text Pro"/>
              <a:cs typeface="Arial"/>
            </a:endParaRP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GB" sz="1600">
                <a:latin typeface="Neue Haas Grotesk Text Pro"/>
                <a:cs typeface="Arial"/>
              </a:rPr>
              <a:t>Using a convolutional neural network we were able to achieve &gt;90% accuracy in classifying video sequences:</a:t>
            </a:r>
            <a:endParaRPr lang="en-US" sz="1600">
              <a:latin typeface="Neue Haas Grotesk Text Pro"/>
              <a:cs typeface="Arial"/>
            </a:endParaRPr>
          </a:p>
          <a:p>
            <a:pPr>
              <a:spcBef>
                <a:spcPct val="20000"/>
              </a:spcBef>
              <a:spcAft>
                <a:spcPct val="0"/>
              </a:spcAft>
            </a:pPr>
            <a:endParaRPr lang="en-GB"/>
          </a:p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F8E662-CF1F-41C0-B7FF-21396CC4A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33" y="2105684"/>
            <a:ext cx="3036974" cy="2274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87EC01-5066-4D21-8DC4-7DC987B31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04" y="2266139"/>
            <a:ext cx="3933980" cy="21155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B25573-9A7F-40B3-B0E3-7C3F7573D585}"/>
              </a:ext>
            </a:extLst>
          </p:cNvPr>
          <p:cNvSpPr/>
          <p:nvPr/>
        </p:nvSpPr>
        <p:spPr>
          <a:xfrm>
            <a:off x="492140" y="4450212"/>
            <a:ext cx="433446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sz="1600"/>
              <a:t>Examples of 4 seconds video sequences detected as stand up transitions.</a:t>
            </a:r>
          </a:p>
        </p:txBody>
      </p:sp>
    </p:spTree>
    <p:extLst>
      <p:ext uri="{BB962C8B-B14F-4D97-AF65-F5344CB8AC3E}">
        <p14:creationId xmlns:p14="http://schemas.microsoft.com/office/powerpoint/2010/main" val="3290136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BB9B8-46BF-4662-B4FC-8AAF556E8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814" y="1115441"/>
            <a:ext cx="6246183" cy="707729"/>
          </a:xfrm>
        </p:spPr>
        <p:txBody>
          <a:bodyPr anchor="b">
            <a:normAutofit/>
          </a:bodyPr>
          <a:lstStyle/>
          <a:p>
            <a:r>
              <a:rPr lang="en-GB" sz="2800">
                <a:latin typeface="Rockwell"/>
              </a:rPr>
              <a:t>Welcome to Data Week Online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29A5F-36E2-453A-9F0E-EF2245967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814" y="1967411"/>
            <a:ext cx="6711845" cy="20062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1450" indent="-171450">
              <a:lnSpc>
                <a:spcPct val="90000"/>
              </a:lnSpc>
              <a:buChar char="v"/>
            </a:pPr>
            <a:r>
              <a:rPr lang="en-GB" sz="1600">
                <a:latin typeface="Neue Haas Grotesk Text Pro"/>
                <a:cs typeface="Arial"/>
              </a:rPr>
              <a:t>This session is being recorded</a:t>
            </a:r>
          </a:p>
          <a:p>
            <a:pPr marL="171450" indent="-171450">
              <a:lnSpc>
                <a:spcPct val="90000"/>
              </a:lnSpc>
              <a:buChar char="v"/>
            </a:pPr>
            <a:r>
              <a:rPr lang="en-GB" sz="1600">
                <a:latin typeface="Neue Haas Grotesk Text Pro"/>
                <a:cs typeface="Arial"/>
              </a:rPr>
              <a:t>Ensure you have read through the JGI Code of Conduct</a:t>
            </a:r>
            <a:endParaRPr lang="en-GB" sz="1600"/>
          </a:p>
          <a:p>
            <a:pPr marL="171450" indent="-171450">
              <a:lnSpc>
                <a:spcPct val="90000"/>
              </a:lnSpc>
              <a:buChar char="v"/>
            </a:pPr>
            <a:r>
              <a:rPr lang="en-GB" sz="1600">
                <a:latin typeface="Neue Haas Grotesk Text Pro"/>
                <a:cs typeface="Arial"/>
              </a:rPr>
              <a:t>Mute your microphone, unless stated otherwise by the presenter/speaker</a:t>
            </a:r>
            <a:endParaRPr lang="en-US" sz="1600">
              <a:latin typeface="Neue Haas Grotesk Text Pro"/>
              <a:cs typeface="Arial"/>
            </a:endParaRPr>
          </a:p>
          <a:p>
            <a:pPr marL="171450" indent="-171450">
              <a:lnSpc>
                <a:spcPct val="90000"/>
              </a:lnSpc>
              <a:buChar char="v"/>
            </a:pPr>
            <a:r>
              <a:rPr lang="en-GB" sz="1600">
                <a:latin typeface="Neue Haas Grotesk Text Pro"/>
                <a:cs typeface="Arial"/>
              </a:rPr>
              <a:t>Type any questions you may have for speakers in the chat box</a:t>
            </a:r>
          </a:p>
          <a:p>
            <a:pPr marL="171450" indent="-171450">
              <a:lnSpc>
                <a:spcPct val="90000"/>
              </a:lnSpc>
              <a:buChar char="v"/>
            </a:pPr>
            <a:r>
              <a:rPr lang="en-GB" sz="1600">
                <a:latin typeface="Neue Haas Grotesk Text Pro"/>
                <a:cs typeface="Arial"/>
              </a:rPr>
              <a:t>Complete the registration and feedback forms</a:t>
            </a:r>
          </a:p>
          <a:p>
            <a:pPr marL="171450" indent="-171450">
              <a:lnSpc>
                <a:spcPct val="90000"/>
              </a:lnSpc>
              <a:buChar char="v"/>
            </a:pPr>
            <a:r>
              <a:rPr lang="en-GB" sz="1600">
                <a:latin typeface="Neue Haas Grotesk Text Pro"/>
                <a:cs typeface="Arial"/>
              </a:rPr>
              <a:t>Introduce yourself in the chat box - name, role, where you're from!</a:t>
            </a:r>
            <a:endParaRPr lang="en-US" sz="1600">
              <a:latin typeface="Neue Haas Grotesk Text Pro"/>
              <a:cs typeface="Arial"/>
            </a:endParaRPr>
          </a:p>
          <a:p>
            <a:pPr>
              <a:lnSpc>
                <a:spcPct val="90000"/>
              </a:lnSpc>
            </a:pP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1316666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1EF77-3DCF-4590-B343-51F2DC6E4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ckwell"/>
              </a:rPr>
              <a:t>Bounding box peak detection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FD9DB8-C083-45DE-AE0C-77BA570CD3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GB">
                <a:latin typeface="Neue Haas Grotesk Text Pro"/>
                <a:cs typeface="Arial"/>
              </a:rPr>
              <a:t>The figure shows an example of analysis of sit-to-stand transition using silhouettes. </a:t>
            </a:r>
            <a:endParaRPr lang="en-US">
              <a:latin typeface="Neue Haas Grotesk Text Pro"/>
              <a:cs typeface="Arial"/>
            </a:endParaRPr>
          </a:p>
          <a:p>
            <a:r>
              <a:rPr lang="en-GB">
                <a:latin typeface="Neue Haas Grotesk Text Pro"/>
                <a:cs typeface="Arial"/>
              </a:rPr>
              <a:t>On top are the frames of the video sequence of a person standing up, on the bottom the analysis derived from their movement. </a:t>
            </a:r>
          </a:p>
          <a:p>
            <a:r>
              <a:rPr lang="en-GB">
                <a:latin typeface="Neue Haas Grotesk Text Pro"/>
                <a:cs typeface="Arial"/>
              </a:rPr>
              <a:t>The red dot shows the speed of ascent, i.e. the maximum transfer velocity from sitting to standing position.</a:t>
            </a:r>
            <a:endParaRPr lang="en-GB"/>
          </a:p>
          <a:p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1E280DA-4481-4AB4-973D-FB9C28C674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en-GB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20E35BD-6802-44C9-B5E9-333EF1C67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706" y="988036"/>
            <a:ext cx="4551528" cy="397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41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1EF77-3DCF-4590-B343-51F2DC6E4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ckwell"/>
              </a:rPr>
              <a:t>Several Examples of Sit to Stand Speed</a:t>
            </a:r>
            <a:endParaRPr lang="en-GB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9FF64DE-D173-4420-B8B2-419ADE39B9AE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5606" y="992693"/>
            <a:ext cx="6365782" cy="339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954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466F7-677B-4A26-95D3-9EF13C992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Does This Look Like for a Patient?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621DE-10DE-4570-B3D5-B13D98041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3854036" cy="28884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800">
                <a:latin typeface="Neue Haas Grotesk Text Pro"/>
                <a:cs typeface="Arial"/>
              </a:rPr>
              <a:t>Recover from hip/knee replacement</a:t>
            </a:r>
            <a:endParaRPr lang="en-US"/>
          </a:p>
          <a:p>
            <a:r>
              <a:rPr lang="en-GB" sz="1800">
                <a:latin typeface="Neue Haas Grotesk Text Pro"/>
                <a:cs typeface="Arial"/>
              </a:rPr>
              <a:t>Sit to Stand speed decreases abruptly after surgery</a:t>
            </a:r>
          </a:p>
          <a:p>
            <a:r>
              <a:rPr lang="en-GB" sz="1800">
                <a:latin typeface="Neue Haas Grotesk Text Pro"/>
                <a:cs typeface="Arial"/>
              </a:rPr>
              <a:t>After that, the speed gradually increases</a:t>
            </a:r>
            <a:endParaRPr lang="en-GB" sz="1800"/>
          </a:p>
          <a:p>
            <a:endParaRPr lang="en-GB" sz="18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6AD2F0-1E48-4C9A-AB12-1D392ED47B21}"/>
              </a:ext>
            </a:extLst>
          </p:cNvPr>
          <p:cNvGrpSpPr/>
          <p:nvPr/>
        </p:nvGrpSpPr>
        <p:grpSpPr>
          <a:xfrm>
            <a:off x="4064829" y="1135855"/>
            <a:ext cx="4670074" cy="3113431"/>
            <a:chOff x="1232919" y="1988840"/>
            <a:chExt cx="5958081" cy="4154072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A083C342-E574-4825-84C8-6DA633DCAA1C}"/>
                </a:ext>
              </a:extLst>
            </p:cNvPr>
            <p:cNvSpPr txBox="1"/>
            <p:nvPr/>
          </p:nvSpPr>
          <p:spPr>
            <a:xfrm>
              <a:off x="1971815" y="1988840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/>
                <a:t>Hip/knee</a:t>
              </a:r>
            </a:p>
            <a:p>
              <a:r>
                <a:rPr lang="en-GB"/>
                <a:t>surgery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58AC84-E37D-48C9-8DB1-B19D4D876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2919" y="2612779"/>
              <a:ext cx="5958081" cy="3530133"/>
            </a:xfrm>
            <a:prstGeom prst="rect">
              <a:avLst/>
            </a:prstGeom>
          </p:spPr>
        </p:pic>
        <p:sp>
          <p:nvSpPr>
            <p:cNvPr id="6" name="Down Arrow 6">
              <a:extLst>
                <a:ext uri="{FF2B5EF4-FFF2-40B4-BE49-F238E27FC236}">
                  <a16:creationId xmlns:a16="http://schemas.microsoft.com/office/drawing/2014/main" id="{AA0BF289-37C6-41FA-ACDC-3A650DFF24A2}"/>
                </a:ext>
              </a:extLst>
            </p:cNvPr>
            <p:cNvSpPr/>
            <p:nvPr/>
          </p:nvSpPr>
          <p:spPr>
            <a:xfrm>
              <a:off x="2403863" y="2612779"/>
              <a:ext cx="216024" cy="36004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59920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CC9F672-8DD3-4CDA-A48A-3B5D8A519DEA}"/>
              </a:ext>
            </a:extLst>
          </p:cNvPr>
          <p:cNvSpPr/>
          <p:nvPr/>
        </p:nvSpPr>
        <p:spPr>
          <a:xfrm>
            <a:off x="293427" y="4033766"/>
            <a:ext cx="8913694" cy="912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5D3C15-F36A-42A5-8860-F6000EF40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ckwell"/>
              </a:rPr>
              <a:t>Comparison With Healthy Control</a:t>
            </a:r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623DE9-4C70-4E8D-A533-A4A8580BE6E5}"/>
              </a:ext>
            </a:extLst>
          </p:cNvPr>
          <p:cNvGrpSpPr/>
          <p:nvPr/>
        </p:nvGrpSpPr>
        <p:grpSpPr>
          <a:xfrm>
            <a:off x="4860221" y="1148207"/>
            <a:ext cx="3150927" cy="3919506"/>
            <a:chOff x="2548632" y="909371"/>
            <a:chExt cx="2971801" cy="36294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D290FF-1162-4C0F-A153-A7430E64F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00"/>
            <a:stretch/>
          </p:blipFill>
          <p:spPr>
            <a:xfrm>
              <a:off x="2640930" y="1337932"/>
              <a:ext cx="2782946" cy="16096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9CE153-56EF-4498-BB60-0A4D6F702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68" y="2869095"/>
              <a:ext cx="2782946" cy="1669768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4CC0A14-9CE1-4F1E-BC67-6EBA4821AB1E}"/>
                </a:ext>
              </a:extLst>
            </p:cNvPr>
            <p:cNvGrpSpPr/>
            <p:nvPr/>
          </p:nvGrpSpPr>
          <p:grpSpPr>
            <a:xfrm>
              <a:off x="2548632" y="909371"/>
              <a:ext cx="2971801" cy="3596564"/>
              <a:chOff x="1115616" y="1785424"/>
              <a:chExt cx="3962400" cy="4795422"/>
            </a:xfrm>
          </p:grpSpPr>
          <p:sp>
            <p:nvSpPr>
              <p:cNvPr id="13" name="TextBox 6">
                <a:extLst>
                  <a:ext uri="{FF2B5EF4-FFF2-40B4-BE49-F238E27FC236}">
                    <a16:creationId xmlns:a16="http://schemas.microsoft.com/office/drawing/2014/main" id="{4F6404FF-A593-4739-BE86-C1DE0CF99E35}"/>
                  </a:ext>
                </a:extLst>
              </p:cNvPr>
              <p:cNvSpPr txBox="1"/>
              <p:nvPr/>
            </p:nvSpPr>
            <p:spPr>
              <a:xfrm>
                <a:off x="1944712" y="1785424"/>
                <a:ext cx="2312853" cy="41148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/>
                <a:r>
                  <a:rPr lang="en-GB"/>
                  <a:t>Surgery patients</a:t>
                </a:r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9971903-14C7-4AAE-AF7F-4C57EBD64997}"/>
                  </a:ext>
                </a:extLst>
              </p:cNvPr>
              <p:cNvSpPr/>
              <p:nvPr/>
            </p:nvSpPr>
            <p:spPr>
              <a:xfrm>
                <a:off x="1115616" y="2284555"/>
                <a:ext cx="3962400" cy="4296291"/>
              </a:xfrm>
              <a:prstGeom prst="roundRect">
                <a:avLst>
                  <a:gd name="adj" fmla="val 5040"/>
                </a:avLst>
              </a:prstGeom>
              <a:noFill/>
              <a:ln w="28575">
                <a:solidFill>
                  <a:schemeClr val="tx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1A2053-5336-4312-B51A-C7C5A03AF89A}"/>
              </a:ext>
            </a:extLst>
          </p:cNvPr>
          <p:cNvGrpSpPr/>
          <p:nvPr/>
        </p:nvGrpSpPr>
        <p:grpSpPr>
          <a:xfrm>
            <a:off x="1184595" y="1148207"/>
            <a:ext cx="3260506" cy="3915595"/>
            <a:chOff x="2685848" y="909371"/>
            <a:chExt cx="3021671" cy="36597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0C96A31-DA02-496B-9B3F-3BCAB07DE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3"/>
            <a:stretch/>
          </p:blipFill>
          <p:spPr>
            <a:xfrm>
              <a:off x="2737027" y="1326176"/>
              <a:ext cx="2901302" cy="168068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CD9177-A824-4EC6-AA49-B040FE0CE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848" y="2828290"/>
              <a:ext cx="2901302" cy="1740781"/>
            </a:xfrm>
            <a:prstGeom prst="rect">
              <a:avLst/>
            </a:prstGeom>
          </p:spPr>
        </p:pic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D1F6D181-BBDD-4576-AFDB-314599B8883A}"/>
                </a:ext>
              </a:extLst>
            </p:cNvPr>
            <p:cNvSpPr txBox="1"/>
            <p:nvPr/>
          </p:nvSpPr>
          <p:spPr>
            <a:xfrm>
              <a:off x="3351314" y="909371"/>
              <a:ext cx="1732078" cy="30008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/>
              <a:r>
                <a:rPr lang="en-GB"/>
                <a:t>Healthy control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9E8AA45-97D7-47B7-B105-28245A7F0C6D}"/>
                </a:ext>
              </a:extLst>
            </p:cNvPr>
            <p:cNvSpPr/>
            <p:nvPr/>
          </p:nvSpPr>
          <p:spPr>
            <a:xfrm>
              <a:off x="2735719" y="1273282"/>
              <a:ext cx="2971800" cy="3222216"/>
            </a:xfrm>
            <a:prstGeom prst="roundRect">
              <a:avLst>
                <a:gd name="adj" fmla="val 5040"/>
              </a:avLst>
            </a:prstGeom>
            <a:noFill/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29257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0087-8C04-4957-AD53-98E2AEB1A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ckwell"/>
              </a:rPr>
              <a:t>Other examples of available data</a:t>
            </a:r>
            <a:endParaRPr lang="en-GB"/>
          </a:p>
        </p:txBody>
      </p:sp>
      <p:pic>
        <p:nvPicPr>
          <p:cNvPr id="5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05752887-3B66-4664-B00C-4166647FA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4" y="1054278"/>
            <a:ext cx="2932136" cy="2199824"/>
          </a:xfrm>
          <a:prstGeom prst="rect">
            <a:avLst/>
          </a:prstGeom>
        </p:spPr>
      </p:pic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83922A5-FD84-4F07-82EF-904317F4A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667" y="2302534"/>
            <a:ext cx="2832339" cy="2120660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38B7EEBA-076A-44EE-80FB-1013E746F4E8}"/>
              </a:ext>
            </a:extLst>
          </p:cNvPr>
          <p:cNvSpPr txBox="1"/>
          <p:nvPr/>
        </p:nvSpPr>
        <p:spPr>
          <a:xfrm>
            <a:off x="337784" y="3365087"/>
            <a:ext cx="2743200" cy="5078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>
                <a:latin typeface="Arial"/>
                <a:cs typeface="Arial"/>
              </a:rPr>
              <a:t>- Proportion of time spent in each room in one day (or several)</a:t>
            </a:r>
            <a:endParaRPr lang="en-US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DC21A84-6763-49D9-8AF2-2EB290D6BA39}"/>
              </a:ext>
            </a:extLst>
          </p:cNvPr>
          <p:cNvSpPr txBox="1"/>
          <p:nvPr/>
        </p:nvSpPr>
        <p:spPr>
          <a:xfrm>
            <a:off x="9742099" y="4756028"/>
            <a:ext cx="2412521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>
                <a:latin typeface="Arial"/>
                <a:cs typeface="Arial"/>
              </a:rPr>
              <a:t>Surrogate of speed computed from room transfers in one day</a:t>
            </a:r>
            <a:endParaRPr lang="en-US"/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64ACD58C-67AC-4AE8-8FF4-60E23D922DBF}"/>
              </a:ext>
            </a:extLst>
          </p:cNvPr>
          <p:cNvSpPr txBox="1"/>
          <p:nvPr/>
        </p:nvSpPr>
        <p:spPr>
          <a:xfrm>
            <a:off x="368833" y="3869128"/>
            <a:ext cx="2504467" cy="5078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>
                <a:latin typeface="Arial"/>
                <a:cs typeface="Arial"/>
              </a:rPr>
              <a:t>- Or Number of transitions between rooms</a:t>
            </a:r>
            <a:endParaRPr lang="en-GB"/>
          </a:p>
        </p:txBody>
      </p:sp>
      <p:pic>
        <p:nvPicPr>
          <p:cNvPr id="14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2DB8762E-24F0-4AA8-9365-C0A737B08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415" y="1319999"/>
            <a:ext cx="3423299" cy="1989257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BD8AE477-CA5A-4E8F-9020-A59D119AAC83}"/>
              </a:ext>
            </a:extLst>
          </p:cNvPr>
          <p:cNvSpPr txBox="1"/>
          <p:nvPr/>
        </p:nvSpPr>
        <p:spPr>
          <a:xfrm>
            <a:off x="6294743" y="3365663"/>
            <a:ext cx="2538484" cy="71558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>
                <a:latin typeface="Arial"/>
                <a:cs typeface="Arial"/>
              </a:rPr>
              <a:t>- Speed of ascent from sit to stand for a patient recovering from a hip replacement [3]</a:t>
            </a:r>
            <a:endParaRPr lang="en-GB"/>
          </a:p>
        </p:txBody>
      </p:sp>
      <p:pic>
        <p:nvPicPr>
          <p:cNvPr id="16" name="Picture 16" descr="Chart, sunburst chart&#10;&#10;Description automatically generated">
            <a:extLst>
              <a:ext uri="{FF2B5EF4-FFF2-40B4-BE49-F238E27FC236}">
                <a16:creationId xmlns:a16="http://schemas.microsoft.com/office/drawing/2014/main" id="{8C2191B0-5406-4A73-9113-15BDB34FB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881" y="1370801"/>
            <a:ext cx="2157279" cy="1987286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99235284-FBDF-4552-91A2-FA11E955BA0C}"/>
              </a:ext>
            </a:extLst>
          </p:cNvPr>
          <p:cNvSpPr txBox="1"/>
          <p:nvPr/>
        </p:nvSpPr>
        <p:spPr>
          <a:xfrm>
            <a:off x="3106837" y="3412711"/>
            <a:ext cx="2743200" cy="113107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>
                <a:latin typeface="Arial"/>
                <a:cs typeface="Arial"/>
              </a:rPr>
              <a:t>- Actigraphy for the study of sleep and circadian rhythms. Cut out of a circular plot showing the 10 most active hours (yellow box) and 5 less active (light blue) [2]</a:t>
            </a:r>
          </a:p>
        </p:txBody>
      </p:sp>
    </p:spTree>
    <p:extLst>
      <p:ext uri="{BB962C8B-B14F-4D97-AF65-F5344CB8AC3E}">
        <p14:creationId xmlns:p14="http://schemas.microsoft.com/office/powerpoint/2010/main" val="4204070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2FEEB63-5813-4F0A-93CF-40FA9E6D2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680400"/>
            <a:ext cx="6084000" cy="1101600"/>
          </a:xfrm>
        </p:spPr>
        <p:txBody>
          <a:bodyPr/>
          <a:lstStyle/>
          <a:p>
            <a:r>
              <a:rPr lang="en-US">
                <a:latin typeface="Rockwell"/>
              </a:rPr>
              <a:t>References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A0E5FA9-5F95-4DB4-BB89-FA658D9E5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00" y="1825200"/>
            <a:ext cx="6084000" cy="2502000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en-US">
                <a:latin typeface="Neue Haas Grotesk Text Pro"/>
                <a:cs typeface="Arial"/>
              </a:rPr>
              <a:t>[1] M. Holmes, H. Song, E. Tonkin, M. P. Nieto, S. Grant, and P. Flach, “</a:t>
            </a:r>
            <a:r>
              <a:rPr lang="en-US" b="1">
                <a:latin typeface="Neue Haas Grotesk Text Pro"/>
                <a:cs typeface="Arial"/>
              </a:rPr>
              <a:t>Analysis of patient domestic activity in recovery from hip or knee replacement surgery: Modelling wrist-worn wearable RSSI and accelerometer data in the wild</a:t>
            </a:r>
            <a:r>
              <a:rPr lang="en-US">
                <a:latin typeface="Neue Haas Grotesk Text Pro"/>
                <a:cs typeface="Arial"/>
              </a:rPr>
              <a:t>,” in CEUR Workshop Proceedings, 2018, vol. 2148. </a:t>
            </a:r>
            <a:endParaRPr lang="en-US"/>
          </a:p>
          <a:p>
            <a:endParaRPr lang="en-US"/>
          </a:p>
          <a:p>
            <a:r>
              <a:rPr lang="en-US">
                <a:latin typeface="Neue Haas Grotesk Text Pro"/>
                <a:cs typeface="Arial"/>
              </a:rPr>
              <a:t>[2] M. Holmes, M. P. Nieto, H. Song, E. Tonkin, S. Grant, and P. Flach, “</a:t>
            </a:r>
            <a:r>
              <a:rPr lang="en-US" b="1">
                <a:latin typeface="Neue Haas Grotesk Text Pro"/>
                <a:cs typeface="Arial"/>
              </a:rPr>
              <a:t>Modelling Patient Behaviour Using IoT Sensor Data: a Case Study to Evaluate Techniques for Modelling Domestic Behaviour in Recovery from Total Hip Replacement Surgery</a:t>
            </a:r>
            <a:r>
              <a:rPr lang="en-US">
                <a:latin typeface="Neue Haas Grotesk Text Pro"/>
                <a:cs typeface="Arial"/>
              </a:rPr>
              <a:t>,” J. Healthc. Informatics Res., vol. 4, no. 3, pp. 238–260, Sep. 2020. </a:t>
            </a:r>
            <a:endParaRPr lang="en-US"/>
          </a:p>
          <a:p>
            <a:r>
              <a:rPr lang="en-US">
                <a:latin typeface="Neue Haas Grotesk Text Pro"/>
                <a:cs typeface="Arial"/>
              </a:rPr>
              <a:t>[3] Masullo, Alessandro, et al. "</a:t>
            </a:r>
            <a:r>
              <a:rPr lang="en-US" b="1">
                <a:latin typeface="Neue Haas Grotesk Text Pro"/>
                <a:cs typeface="Arial"/>
              </a:rPr>
              <a:t>No Need for a Lab: Towards Multi-sensory Fusion for Ambient Assisted Living in Real-world Living Homes.</a:t>
            </a:r>
            <a:r>
              <a:rPr lang="en-US">
                <a:latin typeface="Neue Haas Grotesk Text Pro"/>
                <a:cs typeface="Arial"/>
              </a:rPr>
              <a:t>" VISIGRAPP (5: VISAPP). 2021.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14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D9327-0AEA-42DA-BC47-BEDDAFC63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3611" y="463"/>
            <a:ext cx="5720279" cy="584902"/>
          </a:xfrm>
        </p:spPr>
        <p:txBody>
          <a:bodyPr/>
          <a:lstStyle/>
          <a:p>
            <a:r>
              <a:rPr lang="en-US" sz="2800">
                <a:latin typeface="Rockwell"/>
              </a:rPr>
              <a:t>Connect with us &amp; keep in touch!</a:t>
            </a:r>
            <a:endParaRPr lang="en-US" sz="2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38118-CBC4-41CA-B85A-EDFA6EE3E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5576" y="1373566"/>
            <a:ext cx="3129687" cy="78707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500">
                <a:latin typeface="Neue Haas Grotesk Text Pro"/>
                <a:cs typeface="Arial"/>
              </a:rPr>
              <a:t>#BristolDataWeek</a:t>
            </a:r>
          </a:p>
          <a:p>
            <a:r>
              <a:rPr lang="en-US" sz="2500">
                <a:latin typeface="Neue Haas Grotesk Text Pro"/>
                <a:cs typeface="Arial"/>
              </a:rPr>
              <a:t>@JGIBristol </a:t>
            </a:r>
          </a:p>
          <a:p>
            <a:endParaRPr lang="en-US">
              <a:latin typeface="Neue Haas Grotesk Text Pro"/>
              <a:cs typeface="Arial"/>
            </a:endParaRPr>
          </a:p>
          <a:p>
            <a:endParaRPr lang="en-US"/>
          </a:p>
          <a:p>
            <a:endParaRPr lang="en-US">
              <a:latin typeface="Neue Haas Grotesk Text Pro"/>
              <a:cs typeface="Arial"/>
            </a:endParaRPr>
          </a:p>
          <a:p>
            <a:endParaRPr lang="en-US"/>
          </a:p>
          <a:p>
            <a:endParaRPr lang="en-US"/>
          </a:p>
          <a:p>
            <a:endParaRPr lang="en-US">
              <a:latin typeface="Neue Haas Grotesk Text Pro"/>
              <a:cs typeface="Arial"/>
            </a:endParaRPr>
          </a:p>
          <a:p>
            <a:endParaRPr lang="en-US"/>
          </a:p>
          <a:p>
            <a:endParaRPr lang="en-US">
              <a:latin typeface="Neue Haas Grotesk Text Pro"/>
              <a:cs typeface="Arial"/>
            </a:endParaRP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640CC6-4B13-426B-871F-587F94F1A771}"/>
              </a:ext>
            </a:extLst>
          </p:cNvPr>
          <p:cNvSpPr txBox="1"/>
          <p:nvPr/>
        </p:nvSpPr>
        <p:spPr>
          <a:xfrm>
            <a:off x="149992" y="4617358"/>
            <a:ext cx="667610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Rockwell"/>
                <a:ea typeface="+mj-ea"/>
                <a:cs typeface="+mj-cs"/>
              </a:rPr>
              <a:t>Get involved in our Showcase 2022...</a:t>
            </a:r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6692A9D9-2A94-4694-91AD-3E3DEB523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863" y="2845999"/>
            <a:ext cx="1521305" cy="1480717"/>
          </a:xfrm>
          <a:prstGeom prst="rect">
            <a:avLst/>
          </a:prstGeom>
        </p:spPr>
      </p:pic>
      <p:pic>
        <p:nvPicPr>
          <p:cNvPr id="5" name="Picture 5" descr="A picture containing ax, silhouette, vector graphics&#10;&#10;Description automatically generated">
            <a:extLst>
              <a:ext uri="{FF2B5EF4-FFF2-40B4-BE49-F238E27FC236}">
                <a16:creationId xmlns:a16="http://schemas.microsoft.com/office/drawing/2014/main" id="{F330C779-07A9-4CB0-9608-DB6F24064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03" y="1464253"/>
            <a:ext cx="1034001" cy="547073"/>
          </a:xfrm>
          <a:prstGeom prst="rect">
            <a:avLst/>
          </a:prstGeom>
        </p:spPr>
      </p:pic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DCCEEAF9-5101-4894-965E-2216B3FA90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379" r="267" b="21327"/>
          <a:stretch/>
        </p:blipFill>
        <p:spPr>
          <a:xfrm>
            <a:off x="330382" y="2471687"/>
            <a:ext cx="1921372" cy="637249"/>
          </a:xfrm>
          <a:prstGeom prst="rect">
            <a:avLst/>
          </a:prstGeom>
        </p:spPr>
      </p:pic>
      <p:pic>
        <p:nvPicPr>
          <p:cNvPr id="10" name="Picture 10" descr="Shape, icon&#10;&#10;Description automatically generated">
            <a:extLst>
              <a:ext uri="{FF2B5EF4-FFF2-40B4-BE49-F238E27FC236}">
                <a16:creationId xmlns:a16="http://schemas.microsoft.com/office/drawing/2014/main" id="{5D7FFC97-D87E-4D43-A7F2-F8C3C1733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414" y="871423"/>
            <a:ext cx="1464339" cy="17041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A18710-239D-4F19-B39B-D512525B2045}"/>
              </a:ext>
            </a:extLst>
          </p:cNvPr>
          <p:cNvSpPr txBox="1"/>
          <p:nvPr/>
        </p:nvSpPr>
        <p:spPr>
          <a:xfrm>
            <a:off x="4698657" y="3215846"/>
            <a:ext cx="1916842" cy="6587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ts val="750"/>
              </a:spcBef>
              <a:buSzPct val="85000"/>
            </a:pPr>
            <a:r>
              <a:rPr lang="en-US" sz="2300">
                <a:solidFill>
                  <a:schemeClr val="bg1"/>
                </a:solidFill>
                <a:latin typeface="Neue Haas Grotesk Text Pro"/>
                <a:cs typeface="Arial"/>
              </a:rPr>
              <a:t>JGI Website &amp; Blog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E576A0-6DBC-487D-BBEB-3F326140DFD9}"/>
              </a:ext>
            </a:extLst>
          </p:cNvPr>
          <p:cNvSpPr txBox="1"/>
          <p:nvPr/>
        </p:nvSpPr>
        <p:spPr>
          <a:xfrm>
            <a:off x="779248" y="3420505"/>
            <a:ext cx="2295268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300">
                <a:solidFill>
                  <a:schemeClr val="bg1"/>
                </a:solidFill>
                <a:latin typeface="Neue Haas Grotesk Text Pro"/>
                <a:cs typeface="Arial"/>
              </a:rPr>
              <a:t>Subscribe to our newsletter</a:t>
            </a:r>
          </a:p>
        </p:txBody>
      </p:sp>
    </p:spTree>
    <p:extLst>
      <p:ext uri="{BB962C8B-B14F-4D97-AF65-F5344CB8AC3E}">
        <p14:creationId xmlns:p14="http://schemas.microsoft.com/office/powerpoint/2010/main" val="757390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B83EEC-2E91-4DA2-AB1C-38F19EF53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9481" y="847086"/>
            <a:ext cx="3475959" cy="34438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har char="ü"/>
            </a:pPr>
            <a:r>
              <a:rPr lang="en-US" sz="1800">
                <a:latin typeface="Neue Haas Grotesk Text Pro"/>
                <a:cs typeface="Arial"/>
              </a:rPr>
              <a:t>A central hub for data science and data-intensive research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/>
              <a:buChar char="ü"/>
            </a:pPr>
            <a:r>
              <a:rPr lang="en-US" sz="1800">
                <a:latin typeface="Neue Haas Grotesk Text Pro"/>
                <a:cs typeface="Arial"/>
              </a:rPr>
              <a:t>One of 5 University of Bristol research institutes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/>
              <a:buChar char="ü"/>
            </a:pPr>
            <a:r>
              <a:rPr lang="en-US" sz="1800">
                <a:latin typeface="Neue Haas Grotesk Text Pro"/>
                <a:cs typeface="Arial"/>
              </a:rPr>
              <a:t>Connect multidisciplinary experts across the University and beyond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>
                <a:latin typeface="Neue Haas Grotesk Text Pro"/>
                <a:cs typeface="Arial"/>
              </a:rPr>
              <a:t>Events, training, funding, Ask JGI, The Alan Turing Institute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E0ACFF-BF60-435B-A8C2-5D92870C77B5}"/>
              </a:ext>
            </a:extLst>
          </p:cNvPr>
          <p:cNvSpPr txBox="1"/>
          <p:nvPr/>
        </p:nvSpPr>
        <p:spPr>
          <a:xfrm>
            <a:off x="704142" y="204192"/>
            <a:ext cx="506944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Rockwell"/>
                <a:ea typeface="+mj-ea"/>
                <a:cs typeface="+mj-cs"/>
              </a:rPr>
              <a:t>The Jean Golding Institute</a:t>
            </a:r>
          </a:p>
        </p:txBody>
      </p:sp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33B7A03D-E93D-453D-B95B-E2FD4C438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70" y="906514"/>
            <a:ext cx="5277623" cy="3317168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421A1E59-8D3A-4596-A2D9-A22C11E96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913" y="118679"/>
            <a:ext cx="1643332" cy="80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17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qr code&#10;&#10;Description automatically generated">
            <a:extLst>
              <a:ext uri="{FF2B5EF4-FFF2-40B4-BE49-F238E27FC236}">
                <a16:creationId xmlns:a16="http://schemas.microsoft.com/office/drawing/2014/main" id="{E7494B70-46F1-4FDC-83CC-05B653369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53" y="-2787"/>
            <a:ext cx="7509294" cy="435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91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32896DA-F3CA-4EF1-8BAE-E26560C171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1" t="17903" r="-91"/>
          <a:stretch/>
        </p:blipFill>
        <p:spPr>
          <a:xfrm>
            <a:off x="107902" y="273183"/>
            <a:ext cx="8953796" cy="411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69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D9327-0AEA-42DA-BC47-BEDDAFC63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3611" y="463"/>
            <a:ext cx="5720279" cy="584902"/>
          </a:xfrm>
        </p:spPr>
        <p:txBody>
          <a:bodyPr/>
          <a:lstStyle/>
          <a:p>
            <a:r>
              <a:rPr lang="en-US" sz="2800">
                <a:latin typeface="Rockwell"/>
              </a:rPr>
              <a:t>Connect with us &amp; keep in touch!</a:t>
            </a:r>
            <a:endParaRPr lang="en-US" sz="2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38118-CBC4-41CA-B85A-EDFA6EE3E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5576" y="1373566"/>
            <a:ext cx="3129687" cy="78707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500">
                <a:latin typeface="Neue Haas Grotesk Text Pro"/>
                <a:cs typeface="Arial"/>
              </a:rPr>
              <a:t>#BristolDataWeek</a:t>
            </a:r>
          </a:p>
          <a:p>
            <a:r>
              <a:rPr lang="en-US" sz="2500">
                <a:latin typeface="Neue Haas Grotesk Text Pro"/>
                <a:cs typeface="Arial"/>
              </a:rPr>
              <a:t>@JGIBristol </a:t>
            </a:r>
          </a:p>
          <a:p>
            <a:endParaRPr lang="en-US">
              <a:latin typeface="Neue Haas Grotesk Text Pro"/>
              <a:cs typeface="Arial"/>
            </a:endParaRPr>
          </a:p>
          <a:p>
            <a:endParaRPr lang="en-US"/>
          </a:p>
          <a:p>
            <a:endParaRPr lang="en-US">
              <a:latin typeface="Neue Haas Grotesk Text Pro"/>
              <a:cs typeface="Arial"/>
            </a:endParaRPr>
          </a:p>
          <a:p>
            <a:endParaRPr lang="en-US"/>
          </a:p>
          <a:p>
            <a:endParaRPr lang="en-US"/>
          </a:p>
          <a:p>
            <a:endParaRPr lang="en-US">
              <a:latin typeface="Neue Haas Grotesk Text Pro"/>
              <a:cs typeface="Arial"/>
            </a:endParaRPr>
          </a:p>
          <a:p>
            <a:endParaRPr lang="en-US"/>
          </a:p>
          <a:p>
            <a:endParaRPr lang="en-US">
              <a:latin typeface="Neue Haas Grotesk Text Pro"/>
              <a:cs typeface="Arial"/>
            </a:endParaRP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640CC6-4B13-426B-871F-587F94F1A771}"/>
              </a:ext>
            </a:extLst>
          </p:cNvPr>
          <p:cNvSpPr txBox="1"/>
          <p:nvPr/>
        </p:nvSpPr>
        <p:spPr>
          <a:xfrm>
            <a:off x="149992" y="4617358"/>
            <a:ext cx="667610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Rockwell"/>
                <a:ea typeface="+mj-ea"/>
                <a:cs typeface="+mj-cs"/>
              </a:rPr>
              <a:t>Get involved in our Showcase 2022...</a:t>
            </a:r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6692A9D9-2A94-4694-91AD-3E3DEB523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863" y="2845999"/>
            <a:ext cx="1521305" cy="1480717"/>
          </a:xfrm>
          <a:prstGeom prst="rect">
            <a:avLst/>
          </a:prstGeom>
        </p:spPr>
      </p:pic>
      <p:pic>
        <p:nvPicPr>
          <p:cNvPr id="5" name="Picture 5" descr="A picture containing ax, silhouette, vector graphics&#10;&#10;Description automatically generated">
            <a:extLst>
              <a:ext uri="{FF2B5EF4-FFF2-40B4-BE49-F238E27FC236}">
                <a16:creationId xmlns:a16="http://schemas.microsoft.com/office/drawing/2014/main" id="{F330C779-07A9-4CB0-9608-DB6F24064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03" y="1464253"/>
            <a:ext cx="1034001" cy="547073"/>
          </a:xfrm>
          <a:prstGeom prst="rect">
            <a:avLst/>
          </a:prstGeom>
        </p:spPr>
      </p:pic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DCCEEAF9-5101-4894-965E-2216B3FA90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379" r="267" b="21327"/>
          <a:stretch/>
        </p:blipFill>
        <p:spPr>
          <a:xfrm>
            <a:off x="330382" y="2471687"/>
            <a:ext cx="1921372" cy="637249"/>
          </a:xfrm>
          <a:prstGeom prst="rect">
            <a:avLst/>
          </a:prstGeom>
        </p:spPr>
      </p:pic>
      <p:pic>
        <p:nvPicPr>
          <p:cNvPr id="10" name="Picture 10" descr="Shape, icon&#10;&#10;Description automatically generated">
            <a:extLst>
              <a:ext uri="{FF2B5EF4-FFF2-40B4-BE49-F238E27FC236}">
                <a16:creationId xmlns:a16="http://schemas.microsoft.com/office/drawing/2014/main" id="{5D7FFC97-D87E-4D43-A7F2-F8C3C1733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414" y="871423"/>
            <a:ext cx="1464339" cy="17041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A18710-239D-4F19-B39B-D512525B2045}"/>
              </a:ext>
            </a:extLst>
          </p:cNvPr>
          <p:cNvSpPr txBox="1"/>
          <p:nvPr/>
        </p:nvSpPr>
        <p:spPr>
          <a:xfrm>
            <a:off x="4698657" y="3215846"/>
            <a:ext cx="1916842" cy="6587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ts val="750"/>
              </a:spcBef>
              <a:buSzPct val="85000"/>
            </a:pPr>
            <a:r>
              <a:rPr lang="en-US" sz="2300">
                <a:solidFill>
                  <a:schemeClr val="bg1"/>
                </a:solidFill>
                <a:latin typeface="Neue Haas Grotesk Text Pro"/>
                <a:cs typeface="Arial"/>
              </a:rPr>
              <a:t>JGI Website &amp; Blog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E576A0-6DBC-487D-BBEB-3F326140DFD9}"/>
              </a:ext>
            </a:extLst>
          </p:cNvPr>
          <p:cNvSpPr txBox="1"/>
          <p:nvPr/>
        </p:nvSpPr>
        <p:spPr>
          <a:xfrm>
            <a:off x="779248" y="3420505"/>
            <a:ext cx="2295268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300">
                <a:solidFill>
                  <a:schemeClr val="bg1"/>
                </a:solidFill>
                <a:latin typeface="Neue Haas Grotesk Text Pro"/>
                <a:cs typeface="Arial"/>
              </a:rPr>
              <a:t>Subscribe to our newsletter</a:t>
            </a:r>
          </a:p>
        </p:txBody>
      </p:sp>
    </p:spTree>
    <p:extLst>
      <p:ext uri="{BB962C8B-B14F-4D97-AF65-F5344CB8AC3E}">
        <p14:creationId xmlns:p14="http://schemas.microsoft.com/office/powerpoint/2010/main" val="3836202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72BDE96-C30D-4E51-A2A0-F043EECB7E7E}"/>
              </a:ext>
            </a:extLst>
          </p:cNvPr>
          <p:cNvSpPr txBox="1"/>
          <p:nvPr/>
        </p:nvSpPr>
        <p:spPr>
          <a:xfrm>
            <a:off x="1935094" y="447300"/>
            <a:ext cx="553484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Rockwell"/>
                <a:ea typeface="+mj-ea"/>
                <a:cs typeface="+mj-cs"/>
              </a:rPr>
              <a:t>Jean Golding Institute Showcase 2022 </a:t>
            </a:r>
          </a:p>
          <a:p>
            <a:r>
              <a:rPr lang="en-US" sz="2000">
                <a:solidFill>
                  <a:schemeClr val="bg1"/>
                </a:solidFill>
                <a:latin typeface="Rockwell"/>
                <a:ea typeface="+mj-ea"/>
                <a:cs typeface="+mj-cs"/>
              </a:rPr>
              <a:t>17th &amp; 18th February 2022</a:t>
            </a:r>
            <a:r>
              <a:rPr lang="en-GB" sz="2000">
                <a:solidFill>
                  <a:schemeClr val="bg1"/>
                </a:solidFill>
                <a:latin typeface="Rockwell"/>
                <a:ea typeface="+mj-ea"/>
                <a:cs typeface="+mj-cs"/>
              </a:rPr>
              <a:t> @ </a:t>
            </a:r>
            <a:r>
              <a:rPr lang="en-US" sz="2000">
                <a:solidFill>
                  <a:schemeClr val="bg1"/>
                </a:solidFill>
                <a:latin typeface="Rockwell"/>
                <a:ea typeface="+mj-ea"/>
                <a:cs typeface="+mj-cs"/>
              </a:rPr>
              <a:t>M Shed, Bristol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CEE537-5281-4C60-8E4D-F7FA83C24EC0}"/>
              </a:ext>
            </a:extLst>
          </p:cNvPr>
          <p:cNvSpPr txBox="1"/>
          <p:nvPr/>
        </p:nvSpPr>
        <p:spPr>
          <a:xfrm>
            <a:off x="1040599" y="1345760"/>
            <a:ext cx="6050129" cy="5305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Rockwell"/>
                <a:ea typeface="+mj-ea"/>
                <a:cs typeface="+mj-cs"/>
              </a:rPr>
              <a:t>Showcasing the latest interdisciplinary advances in Data Science, Data-intensive research and AI.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A1822F-2528-40FB-BA18-1EE91D7D5499}"/>
              </a:ext>
            </a:extLst>
          </p:cNvPr>
          <p:cNvSpPr txBox="1"/>
          <p:nvPr/>
        </p:nvSpPr>
        <p:spPr>
          <a:xfrm>
            <a:off x="1037988" y="1841802"/>
            <a:ext cx="4262988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Rockwell"/>
                <a:ea typeface="+mj-ea"/>
                <a:cs typeface="+mj-cs"/>
              </a:rPr>
              <a:t>Our venue, the</a:t>
            </a:r>
            <a:r>
              <a:rPr lang="en-US" b="1">
                <a:solidFill>
                  <a:schemeClr val="bg1"/>
                </a:solidFill>
                <a:latin typeface="Neue Haas Grotesk Text Pro"/>
                <a:ea typeface="SimSun"/>
                <a:cs typeface="Times New Roman"/>
              </a:rPr>
              <a:t> </a:t>
            </a:r>
            <a:r>
              <a:rPr lang="en-US" b="1" u="sng">
                <a:solidFill>
                  <a:schemeClr val="bg1"/>
                </a:solidFill>
                <a:latin typeface="Neue Haas Grotesk Text Pro"/>
                <a:ea typeface="SimSun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 Shed</a:t>
            </a:r>
            <a:r>
              <a:rPr lang="en-US" sz="1400">
                <a:solidFill>
                  <a:schemeClr val="bg1"/>
                </a:solidFill>
                <a:latin typeface="Rockwell"/>
                <a:ea typeface="+mj-ea"/>
                <a:cs typeface="+mj-cs"/>
              </a:rPr>
              <a:t>, a flagship museum and iconic building, is set in the heart of Bristol’s historic harborside.</a:t>
            </a:r>
            <a:endParaRPr lang="en-GB" sz="1400">
              <a:solidFill>
                <a:schemeClr val="bg1"/>
              </a:solidFill>
              <a:latin typeface="Rockwell"/>
              <a:ea typeface="+mj-ea"/>
              <a:cs typeface="+mj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1B4815-958D-41B4-91D2-DA6133A3FA1C}"/>
              </a:ext>
            </a:extLst>
          </p:cNvPr>
          <p:cNvSpPr txBox="1"/>
          <p:nvPr/>
        </p:nvSpPr>
        <p:spPr>
          <a:xfrm>
            <a:off x="1039072" y="2695285"/>
            <a:ext cx="397016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Rockwell"/>
                <a:ea typeface="+mj-ea"/>
                <a:cs typeface="+mj-cs"/>
              </a:rPr>
              <a:t>Family-friendly event open to the public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2AD94A-5A04-46DB-808B-DF673EFC8306}"/>
              </a:ext>
            </a:extLst>
          </p:cNvPr>
          <p:cNvSpPr txBox="1"/>
          <p:nvPr/>
        </p:nvSpPr>
        <p:spPr>
          <a:xfrm>
            <a:off x="1037987" y="3174262"/>
            <a:ext cx="453448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Rockwell"/>
                <a:ea typeface="+mj-ea"/>
                <a:cs typeface="+mj-cs"/>
              </a:rPr>
              <a:t>Inspiring speakers, exhibitions, workshops, performances &amp; interactive displays.</a:t>
            </a:r>
            <a:endParaRPr lang="en-GB" sz="1400">
              <a:solidFill>
                <a:schemeClr val="bg1"/>
              </a:solidFill>
              <a:latin typeface="Rockwell"/>
              <a:ea typeface="+mj-ea"/>
              <a:cs typeface="+mj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315F59-032E-4410-9251-8DE74F4732A8}"/>
              </a:ext>
            </a:extLst>
          </p:cNvPr>
          <p:cNvSpPr txBox="1"/>
          <p:nvPr/>
        </p:nvSpPr>
        <p:spPr>
          <a:xfrm>
            <a:off x="1037329" y="3856682"/>
            <a:ext cx="4674456" cy="70788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Rockwell"/>
                <a:ea typeface="+mj-ea"/>
                <a:cs typeface="+mj-cs"/>
              </a:rPr>
              <a:t>Opportunities to connect, network &amp; </a:t>
            </a:r>
            <a:r>
              <a:rPr lang="en-US" sz="1400" err="1">
                <a:solidFill>
                  <a:schemeClr val="bg1"/>
                </a:solidFill>
                <a:latin typeface="Rockwell"/>
                <a:ea typeface="+mj-ea"/>
                <a:cs typeface="+mj-cs"/>
              </a:rPr>
              <a:t>socialise</a:t>
            </a:r>
            <a:r>
              <a:rPr lang="en-US" sz="1400">
                <a:solidFill>
                  <a:schemeClr val="bg1"/>
                </a:solidFill>
                <a:latin typeface="Rockwell"/>
                <a:ea typeface="+mj-ea"/>
                <a:cs typeface="+mj-cs"/>
              </a:rPr>
              <a:t> at our drinks and canapes receptions.</a:t>
            </a:r>
            <a:endParaRPr lang="en-GB" sz="1400">
              <a:solidFill>
                <a:schemeClr val="bg1"/>
              </a:solidFill>
              <a:latin typeface="Rockwell"/>
              <a:ea typeface="+mj-ea"/>
              <a:cs typeface="+mj-cs"/>
            </a:endParaRPr>
          </a:p>
          <a:p>
            <a:endParaRPr lang="en-GB"/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E39523C7-144E-4E9D-B4CD-C75F353906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013" r="448" b="15997"/>
          <a:stretch/>
        </p:blipFill>
        <p:spPr>
          <a:xfrm>
            <a:off x="149804" y="275586"/>
            <a:ext cx="1886580" cy="1097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Graphic 13" descr="Artificial Intelligence outline">
            <a:extLst>
              <a:ext uri="{FF2B5EF4-FFF2-40B4-BE49-F238E27FC236}">
                <a16:creationId xmlns:a16="http://schemas.microsoft.com/office/drawing/2014/main" id="{5D452129-A3A3-4C14-9EE5-5B19A6889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6491" y="1310107"/>
            <a:ext cx="535281" cy="565285"/>
          </a:xfrm>
          <a:prstGeom prst="rect">
            <a:avLst/>
          </a:prstGeom>
        </p:spPr>
      </p:pic>
      <p:pic>
        <p:nvPicPr>
          <p:cNvPr id="3" name="Graphic 14" descr="Modern architecture with solid fill">
            <a:extLst>
              <a:ext uri="{FF2B5EF4-FFF2-40B4-BE49-F238E27FC236}">
                <a16:creationId xmlns:a16="http://schemas.microsoft.com/office/drawing/2014/main" id="{A9D78740-D759-4502-99DE-B359A7DB28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7199" y="2024578"/>
            <a:ext cx="419896" cy="427715"/>
          </a:xfrm>
          <a:prstGeom prst="rect">
            <a:avLst/>
          </a:prstGeom>
        </p:spPr>
      </p:pic>
      <p:pic>
        <p:nvPicPr>
          <p:cNvPr id="4" name="Graphic 15" descr="Family with two children with solid fill">
            <a:extLst>
              <a:ext uri="{FF2B5EF4-FFF2-40B4-BE49-F238E27FC236}">
                <a16:creationId xmlns:a16="http://schemas.microsoft.com/office/drawing/2014/main" id="{F31C474B-A470-4A1C-8981-233F6B2ED9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8428" y="2569478"/>
            <a:ext cx="477042" cy="476154"/>
          </a:xfrm>
          <a:prstGeom prst="rect">
            <a:avLst/>
          </a:prstGeom>
        </p:spPr>
      </p:pic>
      <p:pic>
        <p:nvPicPr>
          <p:cNvPr id="5" name="Graphic 17" descr="Drawing Figure with solid fill">
            <a:extLst>
              <a:ext uri="{FF2B5EF4-FFF2-40B4-BE49-F238E27FC236}">
                <a16:creationId xmlns:a16="http://schemas.microsoft.com/office/drawing/2014/main" id="{3E4750C4-8F2C-4750-B9FB-B841C9B319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7119" y="3174547"/>
            <a:ext cx="478370" cy="440644"/>
          </a:xfrm>
          <a:prstGeom prst="rect">
            <a:avLst/>
          </a:prstGeom>
        </p:spPr>
      </p:pic>
      <p:pic>
        <p:nvPicPr>
          <p:cNvPr id="6" name="Graphic 19" descr="Connections with solid fill">
            <a:extLst>
              <a:ext uri="{FF2B5EF4-FFF2-40B4-BE49-F238E27FC236}">
                <a16:creationId xmlns:a16="http://schemas.microsoft.com/office/drawing/2014/main" id="{FD846E8C-BDC6-4843-BEF9-3BCDA8B3CA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1703" y="3829431"/>
            <a:ext cx="474119" cy="452233"/>
          </a:xfrm>
          <a:prstGeom prst="rect">
            <a:avLst/>
          </a:prstGeom>
        </p:spPr>
      </p:pic>
      <p:pic>
        <p:nvPicPr>
          <p:cNvPr id="31" name="Picture 30" descr="A picture containing text, building, sky, outdoor&#10;&#10;Description automatically generated">
            <a:extLst>
              <a:ext uri="{FF2B5EF4-FFF2-40B4-BE49-F238E27FC236}">
                <a16:creationId xmlns:a16="http://schemas.microsoft.com/office/drawing/2014/main" id="{46878AC1-7365-4314-A30B-FA2CAAE92AA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5" t="-214" r="31948" b="214"/>
          <a:stretch/>
        </p:blipFill>
        <p:spPr>
          <a:xfrm rot="180452">
            <a:off x="6483723" y="-173109"/>
            <a:ext cx="3832417" cy="5439690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4092812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3B79B-55E2-4BF3-B1A2-E80934AD8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integration and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B4E31-9B18-48BE-98E2-F97705942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00" y="1825200"/>
            <a:ext cx="6229008" cy="25020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sz="1100">
                <a:solidFill>
                  <a:schemeClr val="accent5">
                    <a:lumMod val="50000"/>
                  </a:schemeClr>
                </a:solidFill>
                <a:latin typeface="Neue Haas Grotesk Text Pro"/>
                <a:cs typeface="Arial"/>
              </a:rPr>
              <a:t>With thanks to: Peter Flach, Raul Santos-Rodriguez, Alessandro Masullo  </a:t>
            </a:r>
            <a:endParaRPr lang="en-US" sz="110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1100">
                <a:solidFill>
                  <a:schemeClr val="accent5">
                    <a:lumMod val="50000"/>
                  </a:schemeClr>
                </a:solidFill>
                <a:latin typeface="Neue Haas Grotesk Text Pro"/>
                <a:cs typeface="Arial"/>
              </a:rPr>
              <a:t>Miquel Perello-Nieto, Haixia Bi, Emma Tonkin, Taku Yamagata</a:t>
            </a:r>
            <a:endParaRPr lang="en-GB" sz="110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1600">
                <a:latin typeface="Neue Haas Grotesk Text Pro"/>
                <a:cs typeface="Arial"/>
              </a:rPr>
              <a:t>In This Section</a:t>
            </a:r>
            <a:endParaRPr lang="en-GB" sz="1600"/>
          </a:p>
          <a:p>
            <a:pPr marL="342900" indent="-342900">
              <a:buAutoNum type="arabicPeriod"/>
            </a:pPr>
            <a:r>
              <a:rPr lang="en-GB" sz="1600">
                <a:latin typeface="Neue Haas Grotesk Text Pro"/>
                <a:cs typeface="Arial"/>
              </a:rPr>
              <a:t>Installation, annotation and training overview</a:t>
            </a:r>
          </a:p>
          <a:p>
            <a:pPr marL="342900" indent="-342900">
              <a:buAutoNum type="arabicPeriod"/>
            </a:pPr>
            <a:r>
              <a:rPr lang="en-GB" sz="1600">
                <a:latin typeface="Neue Haas Grotesk Text Pro"/>
                <a:cs typeface="Arial"/>
              </a:rPr>
              <a:t>Indoor localisation</a:t>
            </a:r>
          </a:p>
          <a:p>
            <a:pPr marL="342900" indent="-342900">
              <a:buAutoNum type="arabicPeriod"/>
            </a:pPr>
            <a:r>
              <a:rPr lang="en-GB" sz="1600">
                <a:latin typeface="Neue Haas Grotesk Text Pro"/>
                <a:cs typeface="Arial"/>
              </a:rPr>
              <a:t>Activity recognition</a:t>
            </a:r>
          </a:p>
          <a:p>
            <a:pPr marL="342900" indent="-342900">
              <a:buAutoNum type="arabicPeriod"/>
            </a:pPr>
            <a:r>
              <a:rPr lang="en-GB" sz="1600"/>
              <a:t>Case study</a:t>
            </a:r>
          </a:p>
          <a:p>
            <a:pPr marL="342900" indent="-342900">
              <a:buAutoNum type="arabicPeriod"/>
            </a:pPr>
            <a:r>
              <a:rPr lang="en-GB" sz="1600"/>
              <a:t>Other examples</a:t>
            </a:r>
          </a:p>
        </p:txBody>
      </p:sp>
    </p:spTree>
    <p:extLst>
      <p:ext uri="{BB962C8B-B14F-4D97-AF65-F5344CB8AC3E}">
        <p14:creationId xmlns:p14="http://schemas.microsoft.com/office/powerpoint/2010/main" val="3685363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9E796-F5FE-4E99-B70C-4A836435D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cs typeface="Arial"/>
              </a:rPr>
              <a:t>Installation and annotation process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65479-4BDC-462B-885E-8B9BE7FB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1FC037-28F4-4B62-9138-187D6CCE9102}" type="slidenum">
              <a:rPr lang="en-GB"/>
              <a:pPr>
                <a:defRPr/>
              </a:pPr>
              <a:t>9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872079-962D-4D73-8D5A-4960514DA056}"/>
              </a:ext>
            </a:extLst>
          </p:cNvPr>
          <p:cNvGrpSpPr/>
          <p:nvPr/>
        </p:nvGrpSpPr>
        <p:grpSpPr>
          <a:xfrm>
            <a:off x="58003" y="1003091"/>
            <a:ext cx="2492442" cy="2016457"/>
            <a:chOff x="77337" y="1709382"/>
            <a:chExt cx="3323256" cy="2688609"/>
          </a:xfrm>
        </p:grpSpPr>
        <p:pic>
          <p:nvPicPr>
            <p:cNvPr id="673" name="Graphic 673" descr="Man with solid fill">
              <a:extLst>
                <a:ext uri="{FF2B5EF4-FFF2-40B4-BE49-F238E27FC236}">
                  <a16:creationId xmlns:a16="http://schemas.microsoft.com/office/drawing/2014/main" id="{5C35E420-1740-4242-AB35-DD3CE17A8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337" y="3483590"/>
              <a:ext cx="914400" cy="914400"/>
            </a:xfrm>
            <a:prstGeom prst="rect">
              <a:avLst/>
            </a:prstGeom>
          </p:spPr>
        </p:pic>
        <p:pic>
          <p:nvPicPr>
            <p:cNvPr id="675" name="Graphic 675" descr="Suitcase with solid fill">
              <a:extLst>
                <a:ext uri="{FF2B5EF4-FFF2-40B4-BE49-F238E27FC236}">
                  <a16:creationId xmlns:a16="http://schemas.microsoft.com/office/drawing/2014/main" id="{B39BE5E1-3A3A-498C-A543-ACFD10F3D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5994" y="3995382"/>
              <a:ext cx="436729" cy="402609"/>
            </a:xfrm>
            <a:prstGeom prst="rect">
              <a:avLst/>
            </a:prstGeom>
          </p:spPr>
        </p:pic>
        <p:sp>
          <p:nvSpPr>
            <p:cNvPr id="676" name="Rectangle: Rounded Corners 675">
              <a:extLst>
                <a:ext uri="{FF2B5EF4-FFF2-40B4-BE49-F238E27FC236}">
                  <a16:creationId xmlns:a16="http://schemas.microsoft.com/office/drawing/2014/main" id="{4371591F-91BB-4CF6-A2E5-543397472962}"/>
                </a:ext>
              </a:extLst>
            </p:cNvPr>
            <p:cNvSpPr/>
            <p:nvPr/>
          </p:nvSpPr>
          <p:spPr>
            <a:xfrm>
              <a:off x="1517529" y="2030133"/>
              <a:ext cx="1883064" cy="429877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cs typeface="Calibri"/>
                </a:rPr>
                <a:t>Installation day</a:t>
              </a:r>
              <a:endParaRPr lang="en-GB"/>
            </a:p>
          </p:txBody>
        </p:sp>
        <p:pic>
          <p:nvPicPr>
            <p:cNvPr id="678" name="Graphic 678" descr="Home with solid fill">
              <a:extLst>
                <a:ext uri="{FF2B5EF4-FFF2-40B4-BE49-F238E27FC236}">
                  <a16:creationId xmlns:a16="http://schemas.microsoft.com/office/drawing/2014/main" id="{54510A9E-1F9A-41EB-A32D-C102A191F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6192" y="2571439"/>
              <a:ext cx="914400" cy="914400"/>
            </a:xfrm>
            <a:prstGeom prst="rect">
              <a:avLst/>
            </a:prstGeom>
          </p:spPr>
        </p:pic>
        <p:pic>
          <p:nvPicPr>
            <p:cNvPr id="687" name="Graphic 687" descr="Family with boy with solid fill">
              <a:extLst>
                <a:ext uri="{FF2B5EF4-FFF2-40B4-BE49-F238E27FC236}">
                  <a16:creationId xmlns:a16="http://schemas.microsoft.com/office/drawing/2014/main" id="{F68CE1A8-ADD8-49F5-94BA-E69C6DFA7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5280" y="1709382"/>
              <a:ext cx="914400" cy="9144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11ECFD-3CE7-4B8B-BFE7-D34D6F73D038}"/>
              </a:ext>
            </a:extLst>
          </p:cNvPr>
          <p:cNvGrpSpPr/>
          <p:nvPr/>
        </p:nvGrpSpPr>
        <p:grpSpPr>
          <a:xfrm>
            <a:off x="6404213" y="929369"/>
            <a:ext cx="2425889" cy="2192537"/>
            <a:chOff x="8538949" y="1611086"/>
            <a:chExt cx="3234518" cy="2923382"/>
          </a:xfrm>
        </p:grpSpPr>
        <p:pic>
          <p:nvPicPr>
            <p:cNvPr id="688" name="Graphic 673" descr="Man with solid fill">
              <a:extLst>
                <a:ext uri="{FF2B5EF4-FFF2-40B4-BE49-F238E27FC236}">
                  <a16:creationId xmlns:a16="http://schemas.microsoft.com/office/drawing/2014/main" id="{B972D67F-D579-4D84-B2CF-9A364E208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59067" y="3608694"/>
              <a:ext cx="914400" cy="914400"/>
            </a:xfrm>
            <a:prstGeom prst="rect">
              <a:avLst/>
            </a:prstGeom>
          </p:spPr>
        </p:pic>
        <p:pic>
          <p:nvPicPr>
            <p:cNvPr id="689" name="Graphic 675" descr="Suitcase with solid fill">
              <a:extLst>
                <a:ext uri="{FF2B5EF4-FFF2-40B4-BE49-F238E27FC236}">
                  <a16:creationId xmlns:a16="http://schemas.microsoft.com/office/drawing/2014/main" id="{6E8DF1DF-7A1A-42C4-87D1-7FB8F5826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79456" y="4131859"/>
              <a:ext cx="436729" cy="402609"/>
            </a:xfrm>
            <a:prstGeom prst="rect">
              <a:avLst/>
            </a:prstGeom>
          </p:spPr>
        </p:pic>
        <p:sp>
          <p:nvSpPr>
            <p:cNvPr id="690" name="Rectangle: Rounded Corners 689">
              <a:extLst>
                <a:ext uri="{FF2B5EF4-FFF2-40B4-BE49-F238E27FC236}">
                  <a16:creationId xmlns:a16="http://schemas.microsoft.com/office/drawing/2014/main" id="{ECE90E3C-192D-4CE5-A78E-C11513ACB62E}"/>
                </a:ext>
              </a:extLst>
            </p:cNvPr>
            <p:cNvSpPr/>
            <p:nvPr/>
          </p:nvSpPr>
          <p:spPr>
            <a:xfrm>
              <a:off x="8538949" y="2030131"/>
              <a:ext cx="1837707" cy="429877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GB">
                  <a:cs typeface="Calibri"/>
                </a:rPr>
                <a:t>Removal day</a:t>
              </a:r>
              <a:endParaRPr lang="en-GB"/>
            </a:p>
          </p:txBody>
        </p:sp>
        <p:pic>
          <p:nvPicPr>
            <p:cNvPr id="691" name="Graphic 678" descr="Home with solid fill">
              <a:extLst>
                <a:ext uri="{FF2B5EF4-FFF2-40B4-BE49-F238E27FC236}">
                  <a16:creationId xmlns:a16="http://schemas.microsoft.com/office/drawing/2014/main" id="{FF902FFF-C39A-4D4E-8EEF-86A0DAEB7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676421" y="2535151"/>
              <a:ext cx="914400" cy="914400"/>
            </a:xfrm>
            <a:prstGeom prst="rect">
              <a:avLst/>
            </a:prstGeom>
          </p:spPr>
        </p:pic>
        <p:pic>
          <p:nvPicPr>
            <p:cNvPr id="692" name="Graphic 687" descr="Family with boy with solid fill">
              <a:extLst>
                <a:ext uri="{FF2B5EF4-FFF2-40B4-BE49-F238E27FC236}">
                  <a16:creationId xmlns:a16="http://schemas.microsoft.com/office/drawing/2014/main" id="{F2CA135A-B272-4EC5-B4D9-FB043DAA6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568919" y="1611086"/>
              <a:ext cx="914400" cy="94851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435E6B9-AD50-4E97-A09D-E84E9E1BB56F}"/>
              </a:ext>
            </a:extLst>
          </p:cNvPr>
          <p:cNvGrpSpPr/>
          <p:nvPr/>
        </p:nvGrpSpPr>
        <p:grpSpPr>
          <a:xfrm>
            <a:off x="1104865" y="1692592"/>
            <a:ext cx="1871413" cy="2518788"/>
            <a:chOff x="1473153" y="2628717"/>
            <a:chExt cx="2495217" cy="3358384"/>
          </a:xfrm>
        </p:grpSpPr>
        <p:sp>
          <p:nvSpPr>
            <p:cNvPr id="695" name="Rectangle: Rounded Corners 694">
              <a:extLst>
                <a:ext uri="{FF2B5EF4-FFF2-40B4-BE49-F238E27FC236}">
                  <a16:creationId xmlns:a16="http://schemas.microsoft.com/office/drawing/2014/main" id="{02F53D9F-0DFE-4861-A77F-BF4E7E150540}"/>
                </a:ext>
              </a:extLst>
            </p:cNvPr>
            <p:cNvSpPr/>
            <p:nvPr/>
          </p:nvSpPr>
          <p:spPr>
            <a:xfrm>
              <a:off x="2342013" y="3951311"/>
              <a:ext cx="1626357" cy="90985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GB">
                  <a:cs typeface="Calibri"/>
                </a:rPr>
                <a:t>Indoor</a:t>
              </a:r>
              <a:endParaRPr lang="en-US"/>
            </a:p>
            <a:p>
              <a:pPr algn="ctr"/>
              <a:r>
                <a:rPr lang="en-GB">
                  <a:cs typeface="Calibri"/>
                </a:rPr>
                <a:t>Localisation</a:t>
              </a:r>
              <a:endParaRPr lang="en-GB"/>
            </a:p>
            <a:p>
              <a:pPr algn="ctr"/>
              <a:r>
                <a:rPr lang="en-GB">
                  <a:cs typeface="Calibri"/>
                </a:rPr>
                <a:t>Model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6C1320B-D58F-4B9F-A1A2-4BBE7F84640B}"/>
                </a:ext>
              </a:extLst>
            </p:cNvPr>
            <p:cNvSpPr/>
            <p:nvPr/>
          </p:nvSpPr>
          <p:spPr>
            <a:xfrm>
              <a:off x="2342012" y="5077251"/>
              <a:ext cx="1626357" cy="90985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GB">
                  <a:cs typeface="Calibri"/>
                </a:rPr>
                <a:t>Activity</a:t>
              </a:r>
              <a:endParaRPr lang="en-US"/>
            </a:p>
            <a:p>
              <a:pPr algn="ctr"/>
              <a:r>
                <a:rPr lang="en-GB">
                  <a:cs typeface="Calibri"/>
                </a:rPr>
                <a:t>Model</a:t>
              </a:r>
            </a:p>
          </p:txBody>
        </p:sp>
        <p:cxnSp>
          <p:nvCxnSpPr>
            <p:cNvPr id="3" name="Connector: Elbow 2">
              <a:extLst>
                <a:ext uri="{FF2B5EF4-FFF2-40B4-BE49-F238E27FC236}">
                  <a16:creationId xmlns:a16="http://schemas.microsoft.com/office/drawing/2014/main" id="{E4F3756E-6417-4B50-91E1-03C690DFAD9E}"/>
                </a:ext>
              </a:extLst>
            </p:cNvPr>
            <p:cNvCxnSpPr/>
            <p:nvPr/>
          </p:nvCxnSpPr>
          <p:spPr>
            <a:xfrm>
              <a:off x="1703696" y="3494963"/>
              <a:ext cx="641443" cy="834789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or: Elbow 18">
              <a:extLst>
                <a:ext uri="{FF2B5EF4-FFF2-40B4-BE49-F238E27FC236}">
                  <a16:creationId xmlns:a16="http://schemas.microsoft.com/office/drawing/2014/main" id="{6FD8BB61-8357-4169-9BAD-0CEB5C9D15E8}"/>
                </a:ext>
              </a:extLst>
            </p:cNvPr>
            <p:cNvCxnSpPr>
              <a:cxnSpLocks/>
            </p:cNvCxnSpPr>
            <p:nvPr/>
          </p:nvCxnSpPr>
          <p:spPr>
            <a:xfrm>
              <a:off x="1703695" y="3494963"/>
              <a:ext cx="641444" cy="2028967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244246-8D20-436B-92E6-CD31190171D1}"/>
                </a:ext>
              </a:extLst>
            </p:cNvPr>
            <p:cNvSpPr txBox="1"/>
            <p:nvPr/>
          </p:nvSpPr>
          <p:spPr>
            <a:xfrm rot="16200000">
              <a:off x="1512200" y="4556830"/>
              <a:ext cx="752903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>
                  <a:latin typeface="Arial"/>
                  <a:cs typeface="Arial"/>
                </a:rPr>
                <a:t>Train</a:t>
              </a:r>
              <a:endParaRPr lang="en-US"/>
            </a:p>
          </p:txBody>
        </p:sp>
        <p:sp>
          <p:nvSpPr>
            <p:cNvPr id="8" name="Flowchart: Multidocument 7">
              <a:extLst>
                <a:ext uri="{FF2B5EF4-FFF2-40B4-BE49-F238E27FC236}">
                  <a16:creationId xmlns:a16="http://schemas.microsoft.com/office/drawing/2014/main" id="{6DF45EE1-A808-4878-93B5-DCAB7E446248}"/>
                </a:ext>
              </a:extLst>
            </p:cNvPr>
            <p:cNvSpPr/>
            <p:nvPr/>
          </p:nvSpPr>
          <p:spPr>
            <a:xfrm>
              <a:off x="1623908" y="2628717"/>
              <a:ext cx="1689857" cy="966716"/>
            </a:xfrm>
            <a:prstGeom prst="flowChartMultidocument">
              <a:avLst/>
            </a:prstGeom>
            <a:solidFill>
              <a:srgbClr val="FFFF99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solidFill>
                    <a:srgbClr val="000000"/>
                  </a:solidFill>
                  <a:cs typeface="Calibri"/>
                </a:rPr>
                <a:t>Annotations</a:t>
              </a:r>
              <a:endParaRPr lang="en-GB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B4B90D-56E4-4CE3-9408-DD6A303897EC}"/>
              </a:ext>
            </a:extLst>
          </p:cNvPr>
          <p:cNvGrpSpPr/>
          <p:nvPr/>
        </p:nvGrpSpPr>
        <p:grpSpPr>
          <a:xfrm>
            <a:off x="2642548" y="1246724"/>
            <a:ext cx="3650774" cy="319337"/>
            <a:chOff x="3523397" y="2034227"/>
            <a:chExt cx="4867699" cy="425782"/>
          </a:xfrm>
        </p:grpSpPr>
        <p:sp>
          <p:nvSpPr>
            <p:cNvPr id="677" name="Rectangle: Rounded Corners 676">
              <a:extLst>
                <a:ext uri="{FF2B5EF4-FFF2-40B4-BE49-F238E27FC236}">
                  <a16:creationId xmlns:a16="http://schemas.microsoft.com/office/drawing/2014/main" id="{4BC3B0A3-8542-446E-B31E-00AD6540B71D}"/>
                </a:ext>
              </a:extLst>
            </p:cNvPr>
            <p:cNvSpPr/>
            <p:nvPr/>
          </p:nvSpPr>
          <p:spPr>
            <a:xfrm>
              <a:off x="3523397" y="2039203"/>
              <a:ext cx="4867699" cy="42080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GB">
                  <a:cs typeface="Calibri"/>
                </a:rPr>
                <a:t>Free living                           6-12 months</a:t>
              </a:r>
              <a:endParaRPr lang="en-US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AD296D9-D106-4A44-A304-0E44C47CB78F}"/>
                </a:ext>
              </a:extLst>
            </p:cNvPr>
            <p:cNvSpPr/>
            <p:nvPr/>
          </p:nvSpPr>
          <p:spPr>
            <a:xfrm>
              <a:off x="5619425" y="2034227"/>
              <a:ext cx="636896" cy="420806"/>
            </a:xfrm>
            <a:prstGeom prst="parallelogram">
              <a:avLst/>
            </a:prstGeom>
            <a:solidFill>
              <a:schemeClr val="bg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solidFill>
                    <a:schemeClr val="tx2"/>
                  </a:solidFill>
                  <a:cs typeface="Calibri"/>
                </a:rPr>
                <a:t>...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01FEC85-4EBE-4391-AB03-E6E0790AA8D2}"/>
              </a:ext>
            </a:extLst>
          </p:cNvPr>
          <p:cNvGrpSpPr/>
          <p:nvPr/>
        </p:nvGrpSpPr>
        <p:grpSpPr>
          <a:xfrm>
            <a:off x="2643614" y="1779343"/>
            <a:ext cx="3650775" cy="2081051"/>
            <a:chOff x="3524819" y="2744384"/>
            <a:chExt cx="4867700" cy="277473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CDD537-B098-405E-8029-32CBBC8BBBB0}"/>
                </a:ext>
              </a:extLst>
            </p:cNvPr>
            <p:cNvSpPr/>
            <p:nvPr/>
          </p:nvSpPr>
          <p:spPr>
            <a:xfrm>
              <a:off x="3524819" y="2745759"/>
              <a:ext cx="4867700" cy="23883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cs typeface="Calibri"/>
                </a:rPr>
                <a:t>Estimated                             indoor locations</a:t>
              </a:r>
              <a:endParaRPr lang="en-GB"/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08105C46-9919-4BC9-934F-A4616B788306}"/>
                </a:ext>
              </a:extLst>
            </p:cNvPr>
            <p:cNvSpPr/>
            <p:nvPr/>
          </p:nvSpPr>
          <p:spPr>
            <a:xfrm>
              <a:off x="5613074" y="2744384"/>
              <a:ext cx="643246" cy="238836"/>
            </a:xfrm>
            <a:prstGeom prst="parallelogram">
              <a:avLst/>
            </a:prstGeom>
            <a:solidFill>
              <a:schemeClr val="bg2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solidFill>
                    <a:schemeClr val="tx2"/>
                  </a:solidFill>
                  <a:cs typeface="Calibri"/>
                </a:rPr>
                <a:t>...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9E9DB2-886E-464A-A23D-CC00E1B8BB29}"/>
                </a:ext>
              </a:extLst>
            </p:cNvPr>
            <p:cNvSpPr/>
            <p:nvPr/>
          </p:nvSpPr>
          <p:spPr>
            <a:xfrm>
              <a:off x="3524819" y="3190258"/>
              <a:ext cx="4867700" cy="23883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GB">
                  <a:cs typeface="Calibri"/>
                </a:rPr>
                <a:t>Estimated                                 activities        </a:t>
              </a:r>
              <a:endParaRPr lang="en-GB"/>
            </a:p>
          </p:txBody>
        </p: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C59C46F0-0F7A-4E10-8EC9-A75EE890A528}"/>
                </a:ext>
              </a:extLst>
            </p:cNvPr>
            <p:cNvSpPr/>
            <p:nvPr/>
          </p:nvSpPr>
          <p:spPr>
            <a:xfrm>
              <a:off x="5613073" y="3188884"/>
              <a:ext cx="643246" cy="238836"/>
            </a:xfrm>
            <a:prstGeom prst="parallelogram">
              <a:avLst/>
            </a:prstGeom>
            <a:solidFill>
              <a:schemeClr val="bg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solidFill>
                    <a:schemeClr val="tx2"/>
                  </a:solidFill>
                  <a:cs typeface="Calibri"/>
                </a:rPr>
                <a:t>...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B3B2662-154A-4576-81AA-68B6D90BFA53}"/>
                </a:ext>
              </a:extLst>
            </p:cNvPr>
            <p:cNvCxnSpPr/>
            <p:nvPr/>
          </p:nvCxnSpPr>
          <p:spPr>
            <a:xfrm flipH="1" flipV="1">
              <a:off x="4724400" y="3454400"/>
              <a:ext cx="31750" cy="20383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AB55F90-0DD7-46B9-9B55-EF28064E78DC}"/>
                </a:ext>
              </a:extLst>
            </p:cNvPr>
            <p:cNvCxnSpPr/>
            <p:nvPr/>
          </p:nvCxnSpPr>
          <p:spPr>
            <a:xfrm>
              <a:off x="3990975" y="4435475"/>
              <a:ext cx="742950" cy="6350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F951CF0-7EF5-41D4-ADB5-0CC26D6EEEB6}"/>
                </a:ext>
              </a:extLst>
            </p:cNvPr>
            <p:cNvCxnSpPr>
              <a:cxnSpLocks/>
            </p:cNvCxnSpPr>
            <p:nvPr/>
          </p:nvCxnSpPr>
          <p:spPr>
            <a:xfrm>
              <a:off x="4016375" y="5483225"/>
              <a:ext cx="742950" cy="6350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5948D2-E017-41AE-AEA0-1A334CD59200}"/>
                </a:ext>
              </a:extLst>
            </p:cNvPr>
            <p:cNvSpPr txBox="1"/>
            <p:nvPr/>
          </p:nvSpPr>
          <p:spPr>
            <a:xfrm rot="16200000">
              <a:off x="4559300" y="4484496"/>
              <a:ext cx="1238249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>
                  <a:latin typeface="Arial"/>
                  <a:cs typeface="Arial"/>
                </a:rPr>
                <a:t>Estimate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F3635B5-91F6-43B8-A3BA-FD866C62CB8C}"/>
              </a:ext>
            </a:extLst>
          </p:cNvPr>
          <p:cNvGrpSpPr/>
          <p:nvPr/>
        </p:nvGrpSpPr>
        <p:grpSpPr>
          <a:xfrm>
            <a:off x="5449983" y="1725929"/>
            <a:ext cx="2693895" cy="2486163"/>
            <a:chOff x="7266641" y="2673166"/>
            <a:chExt cx="3591859" cy="331488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48671D8-13AE-4BDF-8356-5CA12FD4F5CB}"/>
                </a:ext>
              </a:extLst>
            </p:cNvPr>
            <p:cNvSpPr/>
            <p:nvPr/>
          </p:nvSpPr>
          <p:spPr>
            <a:xfrm>
              <a:off x="7872862" y="3938610"/>
              <a:ext cx="1626357" cy="90985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GB">
                  <a:cs typeface="Calibri"/>
                </a:rPr>
                <a:t>Indoor</a:t>
              </a:r>
              <a:endParaRPr lang="en-US"/>
            </a:p>
            <a:p>
              <a:pPr algn="ctr"/>
              <a:r>
                <a:rPr lang="en-GB">
                  <a:cs typeface="Calibri"/>
                </a:rPr>
                <a:t>Localisation</a:t>
              </a:r>
              <a:endParaRPr lang="en-GB"/>
            </a:p>
            <a:p>
              <a:pPr algn="ctr"/>
              <a:r>
                <a:rPr lang="en-GB">
                  <a:cs typeface="Calibri"/>
                </a:rPr>
                <a:t>Model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EB7A98D-8445-4EDC-9A40-13182F96464D}"/>
                </a:ext>
              </a:extLst>
            </p:cNvPr>
            <p:cNvSpPr/>
            <p:nvPr/>
          </p:nvSpPr>
          <p:spPr>
            <a:xfrm>
              <a:off x="7872862" y="5077251"/>
              <a:ext cx="1626357" cy="90985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GB">
                  <a:cs typeface="Calibri"/>
                </a:rPr>
                <a:t>Activity</a:t>
              </a:r>
              <a:endParaRPr lang="en-US"/>
            </a:p>
            <a:p>
              <a:pPr algn="ctr"/>
              <a:r>
                <a:rPr lang="en-GB">
                  <a:cs typeface="Calibri"/>
                </a:rPr>
                <a:t>Model</a:t>
              </a:r>
            </a:p>
          </p:txBody>
        </p: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790C1BFC-5995-44FE-B7E4-8948C6804623}"/>
                </a:ext>
              </a:extLst>
            </p:cNvPr>
            <p:cNvCxnSpPr/>
            <p:nvPr/>
          </p:nvCxnSpPr>
          <p:spPr>
            <a:xfrm flipH="1">
              <a:off x="9499600" y="3238500"/>
              <a:ext cx="495300" cy="1238250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or: Elbow 38">
              <a:extLst>
                <a:ext uri="{FF2B5EF4-FFF2-40B4-BE49-F238E27FC236}">
                  <a16:creationId xmlns:a16="http://schemas.microsoft.com/office/drawing/2014/main" id="{B775EEEB-DFEC-4EFF-AD19-398D833E42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31349" y="3238500"/>
              <a:ext cx="438150" cy="2381250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Graphic 14" descr="Arrow circle with solid fill">
              <a:extLst>
                <a:ext uri="{FF2B5EF4-FFF2-40B4-BE49-F238E27FC236}">
                  <a16:creationId xmlns:a16="http://schemas.microsoft.com/office/drawing/2014/main" id="{6031C24A-0541-47FB-8776-8515795C3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794750" y="3924300"/>
              <a:ext cx="2063750" cy="2063750"/>
            </a:xfrm>
            <a:prstGeom prst="rect">
              <a:avLst/>
            </a:prstGeom>
          </p:spPr>
        </p:pic>
        <p:sp>
          <p:nvSpPr>
            <p:cNvPr id="34" name="Flowchart: Multidocument 33">
              <a:extLst>
                <a:ext uri="{FF2B5EF4-FFF2-40B4-BE49-F238E27FC236}">
                  <a16:creationId xmlns:a16="http://schemas.microsoft.com/office/drawing/2014/main" id="{F1304741-E2A4-4520-89B0-1078384764CF}"/>
                </a:ext>
              </a:extLst>
            </p:cNvPr>
            <p:cNvSpPr/>
            <p:nvPr/>
          </p:nvSpPr>
          <p:spPr>
            <a:xfrm>
              <a:off x="8685107" y="2673166"/>
              <a:ext cx="1735213" cy="966716"/>
            </a:xfrm>
            <a:prstGeom prst="flowChartMultidocument">
              <a:avLst/>
            </a:prstGeom>
            <a:solidFill>
              <a:srgbClr val="FFFF99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solidFill>
                    <a:srgbClr val="000000"/>
                  </a:solidFill>
                  <a:cs typeface="Calibri"/>
                </a:rPr>
                <a:t>Annotations</a:t>
              </a: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9EC1CE-AE03-4FA8-A45D-2B2BF23C1290}"/>
                </a:ext>
              </a:extLst>
            </p:cNvPr>
            <p:cNvSpPr txBox="1"/>
            <p:nvPr/>
          </p:nvSpPr>
          <p:spPr>
            <a:xfrm>
              <a:off x="9426575" y="4772025"/>
              <a:ext cx="1098551" cy="40010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1500">
                  <a:latin typeface="Arial"/>
                  <a:cs typeface="Arial"/>
                </a:rPr>
                <a:t>Retrain</a:t>
              </a:r>
              <a:endParaRPr lang="en-US" sz="15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1BE8C6B-7FEF-459D-B5FB-60D50981AE26}"/>
                </a:ext>
              </a:extLst>
            </p:cNvPr>
            <p:cNvSpPr txBox="1"/>
            <p:nvPr/>
          </p:nvSpPr>
          <p:spPr>
            <a:xfrm rot="16200000">
              <a:off x="6913790" y="4396503"/>
              <a:ext cx="1536700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Arial"/>
                  <a:cs typeface="Arial"/>
                </a:rPr>
                <a:t>Re-estimate</a:t>
              </a:r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F735D5D-8FD5-4DCC-AA6F-C7A8BFF493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45399" y="3441700"/>
              <a:ext cx="31750" cy="20383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8815B1A-238C-450E-BFA9-BEE1FC4DB9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1275" y="4435475"/>
              <a:ext cx="190500" cy="0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33BD1CBC-7D28-4907-BFBE-8C902F6C33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80324" y="5457825"/>
              <a:ext cx="190500" cy="0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723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GI with Footer">
  <a:themeElements>
    <a:clrScheme name="JGI">
      <a:dk1>
        <a:sysClr val="windowText" lastClr="000000"/>
      </a:dk1>
      <a:lt1>
        <a:sysClr val="window" lastClr="FFFFFF"/>
      </a:lt1>
      <a:dk2>
        <a:srgbClr val="770A4E"/>
      </a:dk2>
      <a:lt2>
        <a:srgbClr val="E3E6E5"/>
      </a:lt2>
      <a:accent1>
        <a:srgbClr val="00C0B5"/>
      </a:accent1>
      <a:accent2>
        <a:srgbClr val="0CC6DE"/>
      </a:accent2>
      <a:accent3>
        <a:srgbClr val="EE7219"/>
      </a:accent3>
      <a:accent4>
        <a:srgbClr val="9278D1"/>
      </a:accent4>
      <a:accent5>
        <a:srgbClr val="E0249A"/>
      </a:accent5>
      <a:accent6>
        <a:srgbClr val="BED600"/>
      </a:accent6>
      <a:hlink>
        <a:srgbClr val="0563C1"/>
      </a:hlink>
      <a:folHlink>
        <a:srgbClr val="954F72"/>
      </a:folHlink>
    </a:clrScheme>
    <a:fontScheme name="University of Bristol">
      <a:majorFont>
        <a:latin typeface="Sanchez Regular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GI Template - JT.potx" id="{78767AAB-AF03-4B79-BB4D-887AE4A12A72}" vid="{599D1E43-2D6F-43DA-B29F-64C59CD0A38F}"/>
    </a:ext>
  </a:extLst>
</a:theme>
</file>

<file path=ppt/theme/theme2.xml><?xml version="1.0" encoding="utf-8"?>
<a:theme xmlns:a="http://schemas.openxmlformats.org/drawingml/2006/main" name="JGI">
  <a:themeElements>
    <a:clrScheme name="JGI">
      <a:dk1>
        <a:sysClr val="windowText" lastClr="000000"/>
      </a:dk1>
      <a:lt1>
        <a:sysClr val="window" lastClr="FFFFFF"/>
      </a:lt1>
      <a:dk2>
        <a:srgbClr val="770A4E"/>
      </a:dk2>
      <a:lt2>
        <a:srgbClr val="E3E6E5"/>
      </a:lt2>
      <a:accent1>
        <a:srgbClr val="00C0B5"/>
      </a:accent1>
      <a:accent2>
        <a:srgbClr val="0CC6DE"/>
      </a:accent2>
      <a:accent3>
        <a:srgbClr val="EE7219"/>
      </a:accent3>
      <a:accent4>
        <a:srgbClr val="9278D1"/>
      </a:accent4>
      <a:accent5>
        <a:srgbClr val="E0249A"/>
      </a:accent5>
      <a:accent6>
        <a:srgbClr val="BED600"/>
      </a:accent6>
      <a:hlink>
        <a:srgbClr val="0563C1"/>
      </a:hlink>
      <a:folHlink>
        <a:srgbClr val="954F72"/>
      </a:folHlink>
    </a:clrScheme>
    <a:fontScheme name="University of Bristol">
      <a:majorFont>
        <a:latin typeface="Sanchez Regular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GI Template - JT.potx" id="{78767AAB-AF03-4B79-BB4D-887AE4A12A72}" vid="{73B713C1-E544-489B-89BE-FBA19394984C}"/>
    </a:ext>
  </a:extLst>
</a:theme>
</file>

<file path=ppt/theme/theme3.xml><?xml version="1.0" encoding="utf-8"?>
<a:theme xmlns:a="http://schemas.openxmlformats.org/drawingml/2006/main" name="University of Bristol (Main URL)">
  <a:themeElements>
    <a:clrScheme name="University of Bristol">
      <a:dk1>
        <a:sysClr val="windowText" lastClr="000000"/>
      </a:dk1>
      <a:lt1>
        <a:sysClr val="window" lastClr="FFFFFF"/>
      </a:lt1>
      <a:dk2>
        <a:srgbClr val="AB1F2D"/>
      </a:dk2>
      <a:lt2>
        <a:srgbClr val="E3E6E5"/>
      </a:lt2>
      <a:accent1>
        <a:srgbClr val="00C0B5"/>
      </a:accent1>
      <a:accent2>
        <a:srgbClr val="0CC6DE"/>
      </a:accent2>
      <a:accent3>
        <a:srgbClr val="EE7219"/>
      </a:accent3>
      <a:accent4>
        <a:srgbClr val="9278D1"/>
      </a:accent4>
      <a:accent5>
        <a:srgbClr val="E0249A"/>
      </a:accent5>
      <a:accent6>
        <a:srgbClr val="BED600"/>
      </a:accent6>
      <a:hlink>
        <a:srgbClr val="0563C1"/>
      </a:hlink>
      <a:folHlink>
        <a:srgbClr val="954F72"/>
      </a:folHlink>
    </a:clrScheme>
    <a:fontScheme name="University of Bristol">
      <a:majorFont>
        <a:latin typeface="Sanchez Regular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GI Template - JT.potx" id="{78767AAB-AF03-4B79-BB4D-887AE4A12A72}" vid="{869562ED-FCBA-4C28-B80C-900A2B2FDED0}"/>
    </a:ext>
  </a:extLst>
</a:theme>
</file>

<file path=ppt/theme/theme4.xml><?xml version="1.0" encoding="utf-8"?>
<a:theme xmlns:a="http://schemas.openxmlformats.org/drawingml/2006/main" name="University of Bristol (Custom URL)">
  <a:themeElements>
    <a:clrScheme name="University of Bristol">
      <a:dk1>
        <a:sysClr val="windowText" lastClr="000000"/>
      </a:dk1>
      <a:lt1>
        <a:sysClr val="window" lastClr="FFFFFF"/>
      </a:lt1>
      <a:dk2>
        <a:srgbClr val="AB1F2D"/>
      </a:dk2>
      <a:lt2>
        <a:srgbClr val="E3E6E5"/>
      </a:lt2>
      <a:accent1>
        <a:srgbClr val="00C0B5"/>
      </a:accent1>
      <a:accent2>
        <a:srgbClr val="0CC6DE"/>
      </a:accent2>
      <a:accent3>
        <a:srgbClr val="EE7219"/>
      </a:accent3>
      <a:accent4>
        <a:srgbClr val="9278D1"/>
      </a:accent4>
      <a:accent5>
        <a:srgbClr val="E0249A"/>
      </a:accent5>
      <a:accent6>
        <a:srgbClr val="BED600"/>
      </a:accent6>
      <a:hlink>
        <a:srgbClr val="0563C1"/>
      </a:hlink>
      <a:folHlink>
        <a:srgbClr val="954F72"/>
      </a:folHlink>
    </a:clrScheme>
    <a:fontScheme name="University of Bristol">
      <a:majorFont>
        <a:latin typeface="Sanchez Regular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GI Template - JT.potx" id="{78767AAB-AF03-4B79-BB4D-887AE4A12A72}" vid="{DFA04EA5-D35B-4DF2-B004-4740067B6916}"/>
    </a:ext>
  </a:extLst>
</a:theme>
</file>

<file path=ppt/theme/theme5.xml><?xml version="1.0" encoding="utf-8"?>
<a:theme xmlns:a="http://schemas.openxmlformats.org/drawingml/2006/main" name="SPHER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a9d0837-0b00-42b9-8b75-ac2e635d9de8">
      <UserInfo>
        <DisplayName>Ian Craddock</DisplayName>
        <AccountId>19</AccountId>
        <AccountType/>
      </UserInfo>
      <UserInfo>
        <DisplayName>Christian Spreadbury</DisplayName>
        <AccountId>57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F0F799394CDC43A0556E438A360FEA" ma:contentTypeVersion="10" ma:contentTypeDescription="Create a new document." ma:contentTypeScope="" ma:versionID="7dad1202b3ca95a6f241b62175af8c84">
  <xsd:schema xmlns:xsd="http://www.w3.org/2001/XMLSchema" xmlns:xs="http://www.w3.org/2001/XMLSchema" xmlns:p="http://schemas.microsoft.com/office/2006/metadata/properties" xmlns:ns2="2ba9bab9-ce32-4a32-bd5f-3537e8cb9e5a" xmlns:ns3="8a9d0837-0b00-42b9-8b75-ac2e635d9de8" targetNamespace="http://schemas.microsoft.com/office/2006/metadata/properties" ma:root="true" ma:fieldsID="e8add8c1e8a2b1f1007723d4089470dd" ns2:_="" ns3:_="">
    <xsd:import namespace="2ba9bab9-ce32-4a32-bd5f-3537e8cb9e5a"/>
    <xsd:import namespace="8a9d0837-0b00-42b9-8b75-ac2e635d9d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a9bab9-ce32-4a32-bd5f-3537e8cb9e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9d0837-0b00-42b9-8b75-ac2e635d9d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FB4FDE-921B-441F-B612-4CA43850E0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F6B95F-DCED-4342-85B1-CB4187D2C45C}">
  <ds:schemaRefs>
    <ds:schemaRef ds:uri="096f1adb-ea5a-4dff-ab2b-a4fd43da3d8e"/>
    <ds:schemaRef ds:uri="8a9d0837-0b00-42b9-8b75-ac2e635d9de8"/>
    <ds:schemaRef ds:uri="cee1e4d5-1e4f-4724-9d5e-788c2c99355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2D25363-AC93-4C43-BAAC-8E88CA74BA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a9bab9-ce32-4a32-bd5f-3537e8cb9e5a"/>
    <ds:schemaRef ds:uri="8a9d0837-0b00-42b9-8b75-ac2e635d9d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JGI Presentation</Template>
  <Application>Microsoft Office PowerPoint</Application>
  <PresentationFormat>On-screen Show (16:9)</PresentationFormat>
  <Slides>26</Slides>
  <Notes>1</Notes>
  <HiddenSlides>7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JGI with Footer</vt:lpstr>
      <vt:lpstr>JGI</vt:lpstr>
      <vt:lpstr>University of Bristol (Main URL)</vt:lpstr>
      <vt:lpstr>University of Bristol (Custom URL)</vt:lpstr>
      <vt:lpstr>SPHERE template</vt:lpstr>
      <vt:lpstr>PowerPoint Presentation</vt:lpstr>
      <vt:lpstr>Welcome to Data Week Online 2021</vt:lpstr>
      <vt:lpstr>PowerPoint Presentation</vt:lpstr>
      <vt:lpstr>PowerPoint Presentation</vt:lpstr>
      <vt:lpstr>PowerPoint Presentation</vt:lpstr>
      <vt:lpstr>Connect with us &amp; keep in touch!</vt:lpstr>
      <vt:lpstr>PowerPoint Presentation</vt:lpstr>
      <vt:lpstr>Data integration and Learning</vt:lpstr>
      <vt:lpstr>Installation and annotation process</vt:lpstr>
      <vt:lpstr>Localisation from Received Signal Strength</vt:lpstr>
      <vt:lpstr>Example of location annotations</vt:lpstr>
      <vt:lpstr>Activity levels and recognition</vt:lpstr>
      <vt:lpstr>Activity levels for the full period</vt:lpstr>
      <vt:lpstr>Activity levels and localisation predictions:</vt:lpstr>
      <vt:lpstr>Activity levels and localisation predictions:</vt:lpstr>
      <vt:lpstr>Activity levels and localisation predictions:</vt:lpstr>
      <vt:lpstr>Activity and Locations overview</vt:lpstr>
      <vt:lpstr>Sit to Stand as a surrogate of recovery</vt:lpstr>
      <vt:lpstr>Sit to Stand Detector (Classifier) </vt:lpstr>
      <vt:lpstr>Bounding box peak detection</vt:lpstr>
      <vt:lpstr>Several Examples of Sit to Stand Speed</vt:lpstr>
      <vt:lpstr>What Does This Look Like for a Patient? </vt:lpstr>
      <vt:lpstr>Comparison With Healthy Control</vt:lpstr>
      <vt:lpstr>Other examples of available data</vt:lpstr>
      <vt:lpstr>References</vt:lpstr>
      <vt:lpstr>Connect with us &amp; keep in touch!</vt:lpstr>
    </vt:vector>
  </TitlesOfParts>
  <Company>Jean Golding Institute (University of Bristol)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title</dc:title>
  <dc:creator>James Thomas</dc:creator>
  <cp:revision>7</cp:revision>
  <dcterms:created xsi:type="dcterms:W3CDTF">2021-02-01T11:11:25Z</dcterms:created>
  <dcterms:modified xsi:type="dcterms:W3CDTF">2024-12-19T17:08:50Z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0x01010033F0F799394CDC43A0556E438A360FEA</vt:lpwstr>
  </property>
</Properties>
</file>