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147473504" r:id="rId6"/>
    <p:sldId id="2147473553" r:id="rId7"/>
    <p:sldId id="2147473554" r:id="rId8"/>
    <p:sldId id="2147473557" r:id="rId9"/>
    <p:sldId id="2147473555" r:id="rId10"/>
    <p:sldId id="2147473558" r:id="rId11"/>
    <p:sldId id="2147473559" r:id="rId12"/>
    <p:sldId id="2147473548" r:id="rId13"/>
    <p:sldId id="214747356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64F"/>
    <a:srgbClr val="41131C"/>
    <a:srgbClr val="DF99A6"/>
    <a:srgbClr val="CC586E"/>
    <a:srgbClr val="EAEAEA"/>
    <a:srgbClr val="5A4348"/>
    <a:srgbClr val="000000"/>
    <a:srgbClr val="F22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75303-7796-24AA-F42E-A93936DFEFD3}" v="926" dt="2024-11-16T20:02:58.110"/>
    <p1510:client id="{711E76F4-2CA7-ACF4-D666-762D63125305}" v="662" dt="2024-11-18T14:38:18.115"/>
    <p1510:client id="{722786D8-FC1B-037C-1A5F-476E99511685}" v="1" dt="2024-11-18T15:22:47.122"/>
    <p1510:client id="{839EE510-CFA1-D706-A2DA-472501738C17}" v="1177" dt="2024-11-16T18:24:59.299"/>
    <p1510:client id="{9984989B-75FE-E982-5102-2171C8A6B60E}" v="328" dt="2024-11-16T20:49:01.545"/>
    <p1510:client id="{BF8174EE-93E2-ECD3-A617-63C2945E2125}" v="267" dt="2024-11-18T15:09:33.098"/>
    <p1510:client id="{DCB24C00-1D55-FE32-F09E-4B079CA7764A}" v="116" dt="2024-11-18T12:30:17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98BD7F-6EF4-6949-E120-38082FE74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14EBD-6CBE-E28F-7D3C-64E3448BC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8705-D255-455E-B389-9052DF22DEF3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6DF99-21EB-2D55-E8C8-ECCA4FE364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5A964-8372-8EEF-8F6B-ECDECCD8CE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904ED-6269-4991-AEA5-4F859AB0B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4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B896E-19A9-4999-B9B3-9FA0F704C0F2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3B409-FB0D-49C4-AFE9-F2221B7D0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3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3B409-FB0D-49C4-AFE9-F2221B7D02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2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AI: Multiagent systems, Internet of Things, simulation, digital twins, planning</a:t>
            </a:r>
          </a:p>
          <a:p>
            <a:r>
              <a:rPr lang="en-US"/>
              <a:t>ML: Human activity recognition, </a:t>
            </a:r>
            <a:r>
              <a:rPr lang="en-US" err="1"/>
              <a:t>localisation</a:t>
            </a:r>
            <a:r>
              <a:rPr lang="en-US"/>
              <a:t>, robotics and automation, predictive maintenance</a:t>
            </a:r>
            <a:endParaRPr lang="en-US">
              <a:cs typeface="Calibri"/>
            </a:endParaRPr>
          </a:p>
          <a:p>
            <a:r>
              <a:rPr lang="en-US"/>
              <a:t>DL: </a:t>
            </a:r>
            <a:r>
              <a:rPr lang="en-US" err="1"/>
              <a:t>Personalised</a:t>
            </a:r>
            <a:r>
              <a:rPr lang="en-US"/>
              <a:t> medicine, drug discovery and development, medical imaging and diagnostics, chatbots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3B409-FB0D-49C4-AFE9-F2221B7D02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5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Unsupervised Anomaly detection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3B409-FB0D-49C4-AFE9-F2221B7D02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8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privacy </a:t>
            </a:r>
          </a:p>
          <a:p>
            <a:r>
              <a:rPr lang="en-US"/>
              <a:t>Ethical use of collected data </a:t>
            </a:r>
            <a:endParaRPr lang="en-US">
              <a:cs typeface="Calibri"/>
            </a:endParaRPr>
          </a:p>
          <a:p>
            <a:r>
              <a:rPr lang="en-US"/>
              <a:t>Lack of data </a:t>
            </a:r>
            <a:r>
              <a:rPr lang="en-US" err="1"/>
              <a:t>standardisation</a:t>
            </a:r>
            <a:r>
              <a:rPr lang="en-US"/>
              <a:t> </a:t>
            </a:r>
            <a:endParaRPr lang="en-US">
              <a:cs typeface="Calibri"/>
            </a:endParaRPr>
          </a:p>
          <a:p>
            <a:r>
              <a:rPr lang="en-US"/>
              <a:t>Scarcity and quality of annotations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3B409-FB0D-49C4-AFE9-F2221B7D02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5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Computational infrastructure necessary</a:t>
            </a:r>
          </a:p>
          <a:p>
            <a:r>
              <a:rPr lang="en-US" err="1">
                <a:cs typeface="Calibri"/>
              </a:rPr>
              <a:t>Standardisation</a:t>
            </a:r>
            <a:r>
              <a:rPr lang="en-US">
                <a:cs typeface="Calibri"/>
              </a:rPr>
              <a:t> of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3B409-FB0D-49C4-AFE9-F2221B7D02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0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65" indent="-227965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Dataset biases can be detected with transparency and explainability</a:t>
            </a:r>
          </a:p>
          <a:p>
            <a:pPr marL="227965" indent="-227965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Trade-off between predictive performance and model complexity</a:t>
            </a:r>
            <a:endParaRPr lang="en-US">
              <a:cs typeface="Calibri"/>
            </a:endParaRPr>
          </a:p>
          <a:p>
            <a:pPr marL="227965" indent="-227965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Model complexity is a common source of lack of transparency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3B409-FB0D-49C4-AFE9-F2221B7D02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5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active learning, semi-</a:t>
            </a:r>
            <a:r>
              <a:rPr lang="en-US" err="1"/>
              <a:t>supevised</a:t>
            </a:r>
            <a:r>
              <a:rPr lang="en-US"/>
              <a:t> learning, weak labels, one-shot learning</a:t>
            </a:r>
          </a:p>
          <a:p>
            <a:pPr marL="285750" indent="-285750">
              <a:buFont typeface="Calibri,Sans-Serif"/>
              <a:buChar char="-"/>
            </a:pPr>
            <a:r>
              <a:rPr lang="en-US"/>
              <a:t>Constant monitoring of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/>
              <a:t>Model performance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/>
              <a:t>Data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3B409-FB0D-49C4-AFE9-F2221B7D02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5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3B409-FB0D-49C4-AFE9-F2221B7D02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38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hyperlink" Target="http://eepurl.com/iDxjL2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LEAP-DH-Hub@bristol.ac.uk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leap-hub.ac.uk/" TargetMode="External"/><Relationship Id="rId10" Type="http://schemas.openxmlformats.org/officeDocument/2006/relationships/image" Target="../media/image11.svg"/><Relationship Id="rId4" Type="http://schemas.openxmlformats.org/officeDocument/2006/relationships/hyperlink" Target="https://twitter.com/LEAP_Hub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WAN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745D-BA66-4322-A08E-C566B66DC6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2394" y="2253921"/>
            <a:ext cx="4196863" cy="1482749"/>
          </a:xfrm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/>
              <a:t>Title/event</a:t>
            </a:r>
            <a:br>
              <a:rPr lang="en-US"/>
            </a:br>
            <a:r>
              <a:rPr lang="en-US" b="0"/>
              <a:t>Date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52334-67DE-48E0-97F3-06AE6F288A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2394" y="3939677"/>
            <a:ext cx="4196863" cy="1655762"/>
          </a:xfr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2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  <a:p>
            <a:r>
              <a:rPr lang="en-US" b="0"/>
              <a:t>Additional info</a:t>
            </a:r>
            <a:endParaRPr lang="en-GB"/>
          </a:p>
        </p:txBody>
      </p:sp>
      <p:pic>
        <p:nvPicPr>
          <p:cNvPr id="5" name="Picture 4" descr="A red squar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921932EC-77C9-A610-4BF5-63DE3984D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7" y="96209"/>
            <a:ext cx="3047837" cy="1844200"/>
          </a:xfrm>
          <a:prstGeom prst="rect">
            <a:avLst/>
          </a:prstGeom>
        </p:spPr>
      </p:pic>
      <p:pic>
        <p:nvPicPr>
          <p:cNvPr id="9" name="Picture 8" descr="A pink square with white dots&#10;&#10;Description automatically generated">
            <a:extLst>
              <a:ext uri="{FF2B5EF4-FFF2-40B4-BE49-F238E27FC236}">
                <a16:creationId xmlns:a16="http://schemas.microsoft.com/office/drawing/2014/main" id="{A34A72B7-4187-789F-C749-0091FDE9B7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49" y="96208"/>
            <a:ext cx="3150244" cy="1639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D417B6-6EE6-A6F0-ACB2-DC1F581ECE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707" y="94882"/>
            <a:ext cx="3481119" cy="1983300"/>
          </a:xfrm>
          <a:prstGeom prst="rect">
            <a:avLst/>
          </a:prstGeom>
        </p:spPr>
      </p:pic>
      <p:pic>
        <p:nvPicPr>
          <p:cNvPr id="15" name="Picture 14" descr="A logo for a science research company&#10;&#10;Description automatically generated">
            <a:extLst>
              <a:ext uri="{FF2B5EF4-FFF2-40B4-BE49-F238E27FC236}">
                <a16:creationId xmlns:a16="http://schemas.microsoft.com/office/drawing/2014/main" id="{BBE47504-22F5-A0D3-0B59-037C2E79E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09" y="175492"/>
            <a:ext cx="2650675" cy="6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9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WAN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A47F-9945-43CD-8B82-7F91E6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03394-438F-472F-A11B-7C7E763E2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7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WAN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445B8-723D-4098-BD1F-2DC4DCA67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79340-3EA3-43BF-A084-D02727D14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31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AN - End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0BEE0-304D-9DE9-7A1B-06E985CA9E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43" y="0"/>
            <a:ext cx="3583142" cy="20414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AA8C1-3744-92B8-3520-D65BA637C660}"/>
              </a:ext>
            </a:extLst>
          </p:cNvPr>
          <p:cNvSpPr txBox="1"/>
          <p:nvPr userDrawn="1"/>
        </p:nvSpPr>
        <p:spPr>
          <a:xfrm>
            <a:off x="8454573" y="4894985"/>
            <a:ext cx="3118194" cy="126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u="sng" kern="100">
                <a:solidFill>
                  <a:srgbClr val="A53248"/>
                </a:solidFill>
                <a:latin typeface="Arial Nova" panose="020B05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@LEAP_Hub</a:t>
            </a:r>
            <a:endParaRPr lang="en-US" sz="2000" u="sng" kern="100">
              <a:solidFill>
                <a:srgbClr val="A53248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u="sng" kern="100">
                <a:solidFill>
                  <a:srgbClr val="A53248"/>
                </a:solidFill>
                <a:latin typeface="Arial Nova" panose="020B05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leap-hub.ac.uk </a:t>
            </a:r>
            <a:endParaRPr lang="en-GB" sz="2000" u="sng" kern="100">
              <a:solidFill>
                <a:srgbClr val="A53248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u="sng" kern="100">
                <a:solidFill>
                  <a:srgbClr val="A53248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leap-dh-hub@bristol.ac.uk</a:t>
            </a:r>
            <a:r>
              <a:rPr lang="en-US" sz="2000" kern="100">
                <a:solidFill>
                  <a:srgbClr val="A53248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kern="100">
              <a:solidFill>
                <a:srgbClr val="A53248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Email with solid fill">
            <a:extLst>
              <a:ext uri="{FF2B5EF4-FFF2-40B4-BE49-F238E27FC236}">
                <a16:creationId xmlns:a16="http://schemas.microsoft.com/office/drawing/2014/main" id="{A1F57946-72C5-9315-64E7-A95F762EE0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8895" y="5838286"/>
            <a:ext cx="272992" cy="272992"/>
          </a:xfrm>
          <a:prstGeom prst="rect">
            <a:avLst/>
          </a:prstGeom>
        </p:spPr>
      </p:pic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B7524C13-4073-3362-2956-3F6474EA83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86155" y="5373985"/>
            <a:ext cx="338472" cy="338472"/>
          </a:xfrm>
          <a:prstGeom prst="rect">
            <a:avLst/>
          </a:prstGeom>
        </p:spPr>
      </p:pic>
      <p:pic>
        <p:nvPicPr>
          <p:cNvPr id="9" name="Picture 8" descr="A white bird with black background&#10;&#10;Description automatically generated">
            <a:extLst>
              <a:ext uri="{FF2B5EF4-FFF2-40B4-BE49-F238E27FC236}">
                <a16:creationId xmlns:a16="http://schemas.microsoft.com/office/drawing/2014/main" id="{177215FC-188D-5956-2102-657876641B3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duotone>
              <a:prstClr val="black"/>
              <a:srgbClr val="A5324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41" y="4894985"/>
            <a:ext cx="331100" cy="338472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DBD503F-481A-7D67-85D2-E70D6A43BAA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99" y="435941"/>
            <a:ext cx="3613901" cy="3613901"/>
          </a:xfrm>
          <a:prstGeom prst="rect">
            <a:avLst/>
          </a:prstGeom>
        </p:spPr>
      </p:pic>
      <p:pic>
        <p:nvPicPr>
          <p:cNvPr id="11" name="Picture 10">
            <a:hlinkClick r:id="rId13"/>
            <a:extLst>
              <a:ext uri="{FF2B5EF4-FFF2-40B4-BE49-F238E27FC236}">
                <a16:creationId xmlns:a16="http://schemas.microsoft.com/office/drawing/2014/main" id="{12C16248-5CA4-A504-67D4-8C0CDA2991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534" y="3899978"/>
            <a:ext cx="3044853" cy="498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83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WA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5AB2-9432-4724-B48E-6A2EBEBA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8CA2-7006-4308-ABB6-495F47013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4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WAN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1F08-8F01-4A1A-BA99-803A51E4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E18FF-74B3-43A8-A118-630DEB3AE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07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WAN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09D5-9D90-4464-87E2-5465543F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00D6-7EF2-45E3-AFCF-A1C79F33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E17B1-DF8B-4E28-9198-3009CEE9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WAN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4A1B-09F4-4F40-BAE6-C1AA26F0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CD264-7883-40D3-A48B-9F49FCF42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E5E82-ACC6-4940-86DE-DBDE8458F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E44F8-B307-456C-AD8E-E29A44216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23090-0168-43D3-8B74-9A3B7AE2E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90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WAN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8DA6-E9A0-4988-848B-D9154A4F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9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WA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7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WAN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F3F1-289B-4EBD-A844-24674D0C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6DE4D-15C5-40DA-8F2A-2DB83B1C9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1B7A9-ED7C-4896-9AFF-7A5A9FF1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26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WAN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7A6B-5E08-4654-BE05-CBE37818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839F65-A855-4CDD-9F3F-BC15C3DDD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A58CD-543A-4DCA-879A-2A34D18B2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2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742DA-0825-40D4-A8B7-4066A32A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F0661-5C27-42FF-A2D5-33F11CC8B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BFF72-8755-5D99-CDE3-49A82F5680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40" y="0"/>
            <a:ext cx="2326647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marL="0" algn="ctr" defTabSz="914377" rtl="0" eaLnBrk="1" latinLnBrk="0" hangingPunct="1">
        <a:lnSpc>
          <a:spcPct val="100000"/>
        </a:lnSpc>
        <a:spcBef>
          <a:spcPct val="0"/>
        </a:spcBef>
        <a:buNone/>
        <a:defRPr lang="en-GB" sz="4400" kern="1200" dirty="0">
          <a:solidFill>
            <a:srgbClr val="41131C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41131C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41131C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41131C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41131C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 dirty="0" smtClean="0">
          <a:solidFill>
            <a:srgbClr val="41131C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04.svg"/><Relationship Id="rId7" Type="http://schemas.openxmlformats.org/officeDocument/2006/relationships/image" Target="../media/image155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svg"/><Relationship Id="rId5" Type="http://schemas.openxmlformats.org/officeDocument/2006/relationships/image" Target="../media/image153.sv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9.png"/><Relationship Id="rId18" Type="http://schemas.openxmlformats.org/officeDocument/2006/relationships/hyperlink" Target="http://www.leap-hub.ac.uk/" TargetMode="External"/><Relationship Id="rId3" Type="http://schemas.openxmlformats.org/officeDocument/2006/relationships/image" Target="../media/image160.png"/><Relationship Id="rId21" Type="http://schemas.openxmlformats.org/officeDocument/2006/relationships/hyperlink" Target="mailto:leap-dh-hub@bristol.ac.uk" TargetMode="External"/><Relationship Id="rId7" Type="http://schemas.openxmlformats.org/officeDocument/2006/relationships/image" Target="../media/image164.png"/><Relationship Id="rId12" Type="http://schemas.openxmlformats.org/officeDocument/2006/relationships/image" Target="../media/image18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6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7.png"/><Relationship Id="rId24" Type="http://schemas.openxmlformats.org/officeDocument/2006/relationships/image" Target="../media/image172.png"/><Relationship Id="rId5" Type="http://schemas.openxmlformats.org/officeDocument/2006/relationships/image" Target="../media/image162.svg"/><Relationship Id="rId15" Type="http://schemas.openxmlformats.org/officeDocument/2006/relationships/image" Target="../media/image21.png"/><Relationship Id="rId23" Type="http://schemas.openxmlformats.org/officeDocument/2006/relationships/image" Target="../media/image171.png"/><Relationship Id="rId10" Type="http://schemas.openxmlformats.org/officeDocument/2006/relationships/image" Target="../media/image16.png"/><Relationship Id="rId19" Type="http://schemas.openxmlformats.org/officeDocument/2006/relationships/image" Target="../media/image168.png"/><Relationship Id="rId4" Type="http://schemas.openxmlformats.org/officeDocument/2006/relationships/image" Target="../media/image16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24" Type="http://schemas.openxmlformats.org/officeDocument/2006/relationships/image" Target="../media/image36.sv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.svg"/><Relationship Id="rId21" Type="http://schemas.openxmlformats.org/officeDocument/2006/relationships/image" Target="../media/image71.png"/><Relationship Id="rId42" Type="http://schemas.openxmlformats.org/officeDocument/2006/relationships/image" Target="../media/image92.svg"/><Relationship Id="rId47" Type="http://schemas.openxmlformats.org/officeDocument/2006/relationships/image" Target="../media/image97.png"/><Relationship Id="rId63" Type="http://schemas.openxmlformats.org/officeDocument/2006/relationships/image" Target="../media/image111.png"/><Relationship Id="rId68" Type="http://schemas.openxmlformats.org/officeDocument/2006/relationships/image" Target="../media/image11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6.svg"/><Relationship Id="rId29" Type="http://schemas.openxmlformats.org/officeDocument/2006/relationships/image" Target="../media/image79.png"/><Relationship Id="rId11" Type="http://schemas.openxmlformats.org/officeDocument/2006/relationships/image" Target="../media/image61.png"/><Relationship Id="rId24" Type="http://schemas.openxmlformats.org/officeDocument/2006/relationships/image" Target="../media/image74.svg"/><Relationship Id="rId32" Type="http://schemas.openxmlformats.org/officeDocument/2006/relationships/image" Target="../media/image82.svg"/><Relationship Id="rId37" Type="http://schemas.openxmlformats.org/officeDocument/2006/relationships/image" Target="../media/image87.png"/><Relationship Id="rId40" Type="http://schemas.openxmlformats.org/officeDocument/2006/relationships/image" Target="../media/image90.svg"/><Relationship Id="rId45" Type="http://schemas.openxmlformats.org/officeDocument/2006/relationships/image" Target="../media/image95.png"/><Relationship Id="rId53" Type="http://schemas.openxmlformats.org/officeDocument/2006/relationships/image" Target="../media/image103.png"/><Relationship Id="rId58" Type="http://schemas.openxmlformats.org/officeDocument/2006/relationships/image" Target="../media/image30.svg"/><Relationship Id="rId66" Type="http://schemas.openxmlformats.org/officeDocument/2006/relationships/image" Target="../media/image114.svg"/><Relationship Id="rId74" Type="http://schemas.openxmlformats.org/officeDocument/2006/relationships/image" Target="../media/image122.svg"/><Relationship Id="rId5" Type="http://schemas.openxmlformats.org/officeDocument/2006/relationships/image" Target="../media/image55.png"/><Relationship Id="rId61" Type="http://schemas.openxmlformats.org/officeDocument/2006/relationships/image" Target="../media/image109.png"/><Relationship Id="rId19" Type="http://schemas.openxmlformats.org/officeDocument/2006/relationships/image" Target="../media/image69.png"/><Relationship Id="rId14" Type="http://schemas.openxmlformats.org/officeDocument/2006/relationships/image" Target="../media/image64.svg"/><Relationship Id="rId22" Type="http://schemas.openxmlformats.org/officeDocument/2006/relationships/image" Target="../media/image72.svg"/><Relationship Id="rId27" Type="http://schemas.openxmlformats.org/officeDocument/2006/relationships/image" Target="../media/image77.png"/><Relationship Id="rId30" Type="http://schemas.openxmlformats.org/officeDocument/2006/relationships/image" Target="../media/image80.sv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image" Target="../media/image98.svg"/><Relationship Id="rId56" Type="http://schemas.openxmlformats.org/officeDocument/2006/relationships/image" Target="../media/image106.svg"/><Relationship Id="rId64" Type="http://schemas.openxmlformats.org/officeDocument/2006/relationships/image" Target="../media/image112.svg"/><Relationship Id="rId69" Type="http://schemas.openxmlformats.org/officeDocument/2006/relationships/image" Target="../media/image117.png"/><Relationship Id="rId8" Type="http://schemas.openxmlformats.org/officeDocument/2006/relationships/image" Target="../media/image58.svg"/><Relationship Id="rId51" Type="http://schemas.openxmlformats.org/officeDocument/2006/relationships/image" Target="../media/image101.png"/><Relationship Id="rId72" Type="http://schemas.openxmlformats.org/officeDocument/2006/relationships/image" Target="../media/image120.svg"/><Relationship Id="rId3" Type="http://schemas.openxmlformats.org/officeDocument/2006/relationships/image" Target="../media/image53.png"/><Relationship Id="rId12" Type="http://schemas.openxmlformats.org/officeDocument/2006/relationships/image" Target="../media/image62.sv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svg"/><Relationship Id="rId46" Type="http://schemas.openxmlformats.org/officeDocument/2006/relationships/image" Target="../media/image96.svg"/><Relationship Id="rId59" Type="http://schemas.openxmlformats.org/officeDocument/2006/relationships/image" Target="../media/image107.png"/><Relationship Id="rId67" Type="http://schemas.openxmlformats.org/officeDocument/2006/relationships/image" Target="../media/image115.png"/><Relationship Id="rId20" Type="http://schemas.openxmlformats.org/officeDocument/2006/relationships/image" Target="../media/image70.svg"/><Relationship Id="rId41" Type="http://schemas.openxmlformats.org/officeDocument/2006/relationships/image" Target="../media/image91.png"/><Relationship Id="rId54" Type="http://schemas.openxmlformats.org/officeDocument/2006/relationships/image" Target="../media/image104.svg"/><Relationship Id="rId62" Type="http://schemas.openxmlformats.org/officeDocument/2006/relationships/image" Target="../media/image110.svg"/><Relationship Id="rId70" Type="http://schemas.openxmlformats.org/officeDocument/2006/relationships/image" Target="../media/image118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sv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svg"/><Relationship Id="rId36" Type="http://schemas.openxmlformats.org/officeDocument/2006/relationships/image" Target="../media/image86.svg"/><Relationship Id="rId49" Type="http://schemas.openxmlformats.org/officeDocument/2006/relationships/image" Target="../media/image99.png"/><Relationship Id="rId57" Type="http://schemas.openxmlformats.org/officeDocument/2006/relationships/image" Target="../media/image29.png"/><Relationship Id="rId10" Type="http://schemas.openxmlformats.org/officeDocument/2006/relationships/image" Target="../media/image60.svg"/><Relationship Id="rId31" Type="http://schemas.openxmlformats.org/officeDocument/2006/relationships/image" Target="../media/image81.png"/><Relationship Id="rId44" Type="http://schemas.openxmlformats.org/officeDocument/2006/relationships/image" Target="../media/image94.svg"/><Relationship Id="rId52" Type="http://schemas.openxmlformats.org/officeDocument/2006/relationships/image" Target="../media/image102.svg"/><Relationship Id="rId60" Type="http://schemas.openxmlformats.org/officeDocument/2006/relationships/image" Target="../media/image108.svg"/><Relationship Id="rId65" Type="http://schemas.openxmlformats.org/officeDocument/2006/relationships/image" Target="../media/image113.png"/><Relationship Id="rId73" Type="http://schemas.openxmlformats.org/officeDocument/2006/relationships/image" Target="../media/image121.pn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39" Type="http://schemas.openxmlformats.org/officeDocument/2006/relationships/image" Target="../media/image89.png"/><Relationship Id="rId34" Type="http://schemas.openxmlformats.org/officeDocument/2006/relationships/image" Target="../media/image84.svg"/><Relationship Id="rId50" Type="http://schemas.openxmlformats.org/officeDocument/2006/relationships/image" Target="../media/image100.svg"/><Relationship Id="rId55" Type="http://schemas.openxmlformats.org/officeDocument/2006/relationships/image" Target="../media/image105.png"/><Relationship Id="rId7" Type="http://schemas.openxmlformats.org/officeDocument/2006/relationships/image" Target="../media/image57.png"/><Relationship Id="rId71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29.png"/><Relationship Id="rId18" Type="http://schemas.openxmlformats.org/officeDocument/2006/relationships/image" Target="../media/image130.svg"/><Relationship Id="rId3" Type="http://schemas.openxmlformats.org/officeDocument/2006/relationships/image" Target="../media/image91.png"/><Relationship Id="rId7" Type="http://schemas.openxmlformats.org/officeDocument/2006/relationships/image" Target="../media/image99.png"/><Relationship Id="rId12" Type="http://schemas.openxmlformats.org/officeDocument/2006/relationships/image" Target="../media/image126.sv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svg"/><Relationship Id="rId11" Type="http://schemas.openxmlformats.org/officeDocument/2006/relationships/image" Target="../media/image125.png"/><Relationship Id="rId5" Type="http://schemas.openxmlformats.org/officeDocument/2006/relationships/image" Target="../media/image97.png"/><Relationship Id="rId15" Type="http://schemas.openxmlformats.org/officeDocument/2006/relationships/image" Target="../media/image127.png"/><Relationship Id="rId10" Type="http://schemas.openxmlformats.org/officeDocument/2006/relationships/image" Target="../media/image124.svg"/><Relationship Id="rId4" Type="http://schemas.openxmlformats.org/officeDocument/2006/relationships/image" Target="../media/image92.svg"/><Relationship Id="rId9" Type="http://schemas.openxmlformats.org/officeDocument/2006/relationships/image" Target="../media/image123.png"/><Relationship Id="rId1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0.jpeg"/><Relationship Id="rId4" Type="http://schemas.openxmlformats.org/officeDocument/2006/relationships/image" Target="../media/image1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svg"/><Relationship Id="rId13" Type="http://schemas.openxmlformats.org/officeDocument/2006/relationships/image" Target="../media/image143.png"/><Relationship Id="rId18" Type="http://schemas.openxmlformats.org/officeDocument/2006/relationships/image" Target="../media/image148.svg"/><Relationship Id="rId3" Type="http://schemas.openxmlformats.org/officeDocument/2006/relationships/image" Target="../media/image133.png"/><Relationship Id="rId21" Type="http://schemas.openxmlformats.org/officeDocument/2006/relationships/image" Target="../media/image29.png"/><Relationship Id="rId7" Type="http://schemas.openxmlformats.org/officeDocument/2006/relationships/image" Target="../media/image137.png"/><Relationship Id="rId12" Type="http://schemas.openxmlformats.org/officeDocument/2006/relationships/image" Target="../media/image142.svg"/><Relationship Id="rId17" Type="http://schemas.openxmlformats.org/officeDocument/2006/relationships/image" Target="../media/image1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6.svg"/><Relationship Id="rId20" Type="http://schemas.openxmlformats.org/officeDocument/2006/relationships/image" Target="../media/image15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sv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151.jpeg"/><Relationship Id="rId10" Type="http://schemas.openxmlformats.org/officeDocument/2006/relationships/image" Target="../media/image140.svg"/><Relationship Id="rId19" Type="http://schemas.openxmlformats.org/officeDocument/2006/relationships/image" Target="../media/image149.png"/><Relationship Id="rId4" Type="http://schemas.openxmlformats.org/officeDocument/2006/relationships/image" Target="../media/image134.svg"/><Relationship Id="rId9" Type="http://schemas.openxmlformats.org/officeDocument/2006/relationships/image" Target="../media/image139.png"/><Relationship Id="rId14" Type="http://schemas.openxmlformats.org/officeDocument/2006/relationships/image" Target="../media/image144.svg"/><Relationship Id="rId22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51B006-BE24-094B-597D-D7AC07C80A5C}"/>
              </a:ext>
            </a:extLst>
          </p:cNvPr>
          <p:cNvSpPr txBox="1"/>
          <p:nvPr/>
        </p:nvSpPr>
        <p:spPr>
          <a:xfrm>
            <a:off x="1109626" y="2517197"/>
            <a:ext cx="6391167" cy="3538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>
                <a:solidFill>
                  <a:schemeClr val="bg1"/>
                </a:solidFill>
                <a:latin typeface="Segoe UI"/>
                <a:cs typeface="Segoe UI"/>
              </a:rPr>
              <a:t>Are we ready to embrace</a:t>
            </a:r>
            <a:endParaRPr lang="en-US" sz="2400">
              <a:solidFill>
                <a:schemeClr val="bg1"/>
              </a:solidFill>
              <a:latin typeface="Segoe UI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>
                <a:solidFill>
                  <a:schemeClr val="bg1"/>
                </a:solidFill>
                <a:latin typeface="Segoe UI"/>
                <a:cs typeface="Segoe UI"/>
              </a:rPr>
              <a:t>Machine Learning in clinical practice?</a:t>
            </a:r>
            <a:endParaRPr lang="en-US" sz="2400">
              <a:solidFill>
                <a:schemeClr val="bg1"/>
              </a:solidFill>
              <a:latin typeface="Segoe UI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Part of: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AI and Secure Health Data: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Bridging the Methodological Gap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>
              <a:solidFill>
                <a:schemeClr val="bg1"/>
              </a:solidFill>
              <a:latin typeface="Segoe UI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>
                <a:solidFill>
                  <a:schemeClr val="bg1"/>
                </a:solidFill>
                <a:latin typeface="Segoe UI"/>
                <a:cs typeface="Segoe UI"/>
              </a:rPr>
              <a:t>Presenter: Dr Miquel </a:t>
            </a:r>
            <a:r>
              <a:rPr lang="en-US" sz="2200" b="1" err="1">
                <a:solidFill>
                  <a:schemeClr val="bg1"/>
                </a:solidFill>
                <a:latin typeface="Segoe UI"/>
                <a:cs typeface="Segoe UI"/>
              </a:rPr>
              <a:t>Perelló</a:t>
            </a:r>
            <a:r>
              <a:rPr lang="en-US" sz="2200" b="1">
                <a:solidFill>
                  <a:schemeClr val="bg1"/>
                </a:solidFill>
                <a:latin typeface="Segoe UI"/>
                <a:cs typeface="Segoe UI"/>
              </a:rPr>
              <a:t> Nieto</a:t>
            </a:r>
            <a:endParaRPr lang="en-US" sz="2200">
              <a:solidFill>
                <a:schemeClr val="bg1"/>
              </a:solidFill>
              <a:latin typeface="Segoe UI"/>
              <a:cs typeface="Segoe U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en-US" sz="1600">
                <a:latin typeface="Segoe UI"/>
                <a:cs typeface="Segoe UI"/>
              </a:rPr>
            </a:br>
            <a:r>
              <a:rPr lang="en-US" sz="1600">
                <a:solidFill>
                  <a:schemeClr val="bg1"/>
                </a:solidFill>
                <a:latin typeface="Segoe UI"/>
                <a:cs typeface="Segoe UI"/>
              </a:rPr>
              <a:t>Wednesday 20th November 2024</a:t>
            </a:r>
            <a:endParaRPr lang="en-GB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5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E745-9EB6-F7C3-D7EA-C29CADB2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FE43E23-23E6-35AD-4DDC-4B3B4656B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116" y="1825625"/>
            <a:ext cx="10462684" cy="594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Segoe UI"/>
                <a:cs typeface="Segoe UI"/>
              </a:rPr>
              <a:t>Reminder of the key principles</a:t>
            </a: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EA4F652D-B054-1D1E-74D9-84DF25219A0C}"/>
              </a:ext>
            </a:extLst>
          </p:cNvPr>
          <p:cNvSpPr/>
          <p:nvPr/>
        </p:nvSpPr>
        <p:spPr>
          <a:xfrm>
            <a:off x="828675" y="2570163"/>
            <a:ext cx="1727200" cy="3640138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3600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1</a:t>
            </a:r>
            <a:endParaRPr lang="en-US" sz="3600" b="1" dirty="0">
              <a:solidFill>
                <a:prstClr val="white"/>
              </a:solidFill>
              <a:latin typeface="Segoe UI"/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Safety, security and robustness</a:t>
            </a:r>
            <a:endParaRPr lang="en-US" b="1">
              <a:solidFill>
                <a:prstClr val="white"/>
              </a:solidFill>
              <a:latin typeface="Segoe UI"/>
              <a:ea typeface="+mn-lt"/>
              <a:cs typeface="+mn-lt"/>
            </a:endParaRPr>
          </a:p>
        </p:txBody>
      </p:sp>
      <p:pic>
        <p:nvPicPr>
          <p:cNvPr id="115" name="Graphic 114" descr="Lock with solid fill">
            <a:extLst>
              <a:ext uri="{FF2B5EF4-FFF2-40B4-BE49-F238E27FC236}">
                <a16:creationId xmlns:a16="http://schemas.microsoft.com/office/drawing/2014/main" id="{F47A0447-BC72-2637-4DC1-33CEF5A7A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743" y="4367355"/>
            <a:ext cx="1851094" cy="1652759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6DBF624-20E7-16A6-59E8-7DFAD5361F62}"/>
              </a:ext>
            </a:extLst>
          </p:cNvPr>
          <p:cNvSpPr/>
          <p:nvPr/>
        </p:nvSpPr>
        <p:spPr>
          <a:xfrm>
            <a:off x="2992438" y="2570163"/>
            <a:ext cx="1727200" cy="3640138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3600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2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Transparency and explainability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F6E0CAD1-E720-1BC1-E824-2C886217F6F3}"/>
              </a:ext>
            </a:extLst>
          </p:cNvPr>
          <p:cNvSpPr/>
          <p:nvPr/>
        </p:nvSpPr>
        <p:spPr>
          <a:xfrm>
            <a:off x="5156200" y="2570163"/>
            <a:ext cx="1727200" cy="3640138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3600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3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Fairness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A9F0E17-B276-79FE-9B9C-6B51914F390A}"/>
              </a:ext>
            </a:extLst>
          </p:cNvPr>
          <p:cNvSpPr/>
          <p:nvPr/>
        </p:nvSpPr>
        <p:spPr>
          <a:xfrm>
            <a:off x="7319963" y="2570163"/>
            <a:ext cx="1727200" cy="3640138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3600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4</a:t>
            </a:r>
          </a:p>
          <a:p>
            <a:pPr algn="ctr">
              <a:spcAft>
                <a:spcPts val="120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Accountability and governance</a:t>
            </a:r>
            <a:endParaRPr lang="en-GB" b="1">
              <a:solidFill>
                <a:prstClr val="white"/>
              </a:solidFill>
              <a:latin typeface="Segoe UI"/>
              <a:cs typeface="Calibri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AA85E47A-0139-EAD3-E964-798D14EB4A7E}"/>
              </a:ext>
            </a:extLst>
          </p:cNvPr>
          <p:cNvSpPr/>
          <p:nvPr/>
        </p:nvSpPr>
        <p:spPr>
          <a:xfrm>
            <a:off x="9483725" y="2570163"/>
            <a:ext cx="1727200" cy="3640138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3600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5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b="1" dirty="0" err="1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Contestabilityand</a:t>
            </a:r>
            <a:r>
              <a:rPr lang="en-GB" b="1" dirty="0">
                <a:solidFill>
                  <a:prstClr val="white"/>
                </a:solidFill>
                <a:latin typeface="Segoe UI"/>
                <a:ea typeface="+mn-lt"/>
                <a:cs typeface="+mn-lt"/>
              </a:rPr>
              <a:t>       redress</a:t>
            </a:r>
            <a:endParaRPr lang="en-GB" dirty="0">
              <a:solidFill>
                <a:prstClr val="white"/>
              </a:solidFill>
              <a:cs typeface="Calibri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20D54A9-9002-6CAB-6910-AE5C470FDCDC}"/>
              </a:ext>
            </a:extLst>
          </p:cNvPr>
          <p:cNvGrpSpPr/>
          <p:nvPr/>
        </p:nvGrpSpPr>
        <p:grpSpPr>
          <a:xfrm>
            <a:off x="3184821" y="4591966"/>
            <a:ext cx="1336524" cy="1197978"/>
            <a:chOff x="3184821" y="4591966"/>
            <a:chExt cx="1336524" cy="1197978"/>
          </a:xfrm>
        </p:grpSpPr>
        <p:pic>
          <p:nvPicPr>
            <p:cNvPr id="111" name="Content Placeholder 7" descr="Decision chart with solid fill">
              <a:extLst>
                <a:ext uri="{FF2B5EF4-FFF2-40B4-BE49-F238E27FC236}">
                  <a16:creationId xmlns:a16="http://schemas.microsoft.com/office/drawing/2014/main" id="{A1C6C8B1-FE40-E06F-94B4-F46E085D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1939" y="4944922"/>
              <a:ext cx="764655" cy="780669"/>
            </a:xfrm>
            <a:prstGeom prst="rect">
              <a:avLst/>
            </a:prstGeom>
          </p:spPr>
        </p:pic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CDC66CEB-6411-7560-BB5F-3ADA4AC0283D}"/>
                </a:ext>
              </a:extLst>
            </p:cNvPr>
            <p:cNvSpPr/>
            <p:nvPr/>
          </p:nvSpPr>
          <p:spPr>
            <a:xfrm>
              <a:off x="3184821" y="4591966"/>
              <a:ext cx="1336524" cy="1197978"/>
            </a:xfrm>
            <a:prstGeom prst="cub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" name="Graphic 121" descr="Scales of justice with solid fill">
            <a:extLst>
              <a:ext uri="{FF2B5EF4-FFF2-40B4-BE49-F238E27FC236}">
                <a16:creationId xmlns:a16="http://schemas.microsoft.com/office/drawing/2014/main" id="{3DFA6EF2-D65D-E6C1-E3AB-5A9F32BAE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4217" y="4548717"/>
            <a:ext cx="1284816" cy="1284816"/>
          </a:xfrm>
          <a:prstGeom prst="rect">
            <a:avLst/>
          </a:prstGeom>
        </p:spPr>
      </p:pic>
      <p:pic>
        <p:nvPicPr>
          <p:cNvPr id="123" name="Graphic 122" descr="Cycle with people with solid fill">
            <a:extLst>
              <a:ext uri="{FF2B5EF4-FFF2-40B4-BE49-F238E27FC236}">
                <a16:creationId xmlns:a16="http://schemas.microsoft.com/office/drawing/2014/main" id="{A11E38E6-E0C5-3880-87F5-1A0ADE78B3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9133" y="4474633"/>
            <a:ext cx="1454150" cy="1432983"/>
          </a:xfrm>
          <a:prstGeom prst="rect">
            <a:avLst/>
          </a:prstGeom>
        </p:spPr>
      </p:pic>
      <p:pic>
        <p:nvPicPr>
          <p:cNvPr id="125" name="Graphic 124" descr="Comment Dislike with solid fill">
            <a:extLst>
              <a:ext uri="{FF2B5EF4-FFF2-40B4-BE49-F238E27FC236}">
                <a16:creationId xmlns:a16="http://schemas.microsoft.com/office/drawing/2014/main" id="{7401F825-49D4-0E25-D2FF-B87915EAE4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28716" y="4474633"/>
            <a:ext cx="1443566" cy="14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58902E-5E74-69E5-A7A5-B1E792E439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87241" y="0"/>
            <a:ext cx="7704759" cy="6129040"/>
          </a:xfrm>
          <a:prstGeom prst="rect">
            <a:avLst/>
          </a:prstGeom>
          <a:solidFill>
            <a:srgbClr val="DF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noProof="0">
              <a:ln>
                <a:noFill/>
              </a:ln>
              <a:solidFill>
                <a:srgbClr val="DF99A6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2DCFDD4-BDF4-8336-5A07-51DA90FB90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154" y="6110479"/>
            <a:ext cx="12207154" cy="772241"/>
          </a:xfrm>
          <a:prstGeom prst="rect">
            <a:avLst/>
          </a:prstGeom>
          <a:solidFill>
            <a:srgbClr val="CB5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57711-C110-3455-076B-FDC0E5D6B1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76163" y="3868992"/>
            <a:ext cx="271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2364F"/>
                </a:solidFill>
                <a:effectLst/>
                <a:uLnTx/>
                <a:uFillTx/>
                <a:latin typeface="Segoe UI"/>
                <a:cs typeface="Segoe UI"/>
              </a:rPr>
              <a:t>Ways to get involved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A2364F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591332-6B3F-576E-9DFE-B366D3C951D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08286" y="4928180"/>
            <a:ext cx="2843404" cy="954107"/>
            <a:chOff x="7543745" y="3166340"/>
            <a:chExt cx="2843404" cy="954107"/>
          </a:xfrm>
        </p:grpSpPr>
        <p:pic>
          <p:nvPicPr>
            <p:cNvPr id="5" name="Picture 4" descr="A group of people with a refresh sign&#10;&#10;Description automatically generated">
              <a:extLst>
                <a:ext uri="{FF2B5EF4-FFF2-40B4-BE49-F238E27FC236}">
                  <a16:creationId xmlns:a16="http://schemas.microsoft.com/office/drawing/2014/main" id="{03E53EF9-9801-DAEE-61C6-44527B7CDB4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745" y="3346670"/>
              <a:ext cx="555017" cy="5652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608919-2CD1-4634-420A-E1111BBAB97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2527" y="3166340"/>
              <a:ext cx="2194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Funded fellowships, internships, networking and development opportunities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1D4DCE8-D2C5-6BFB-E79B-1040CDCC9FB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16952" y="2465846"/>
            <a:ext cx="4737684" cy="867375"/>
            <a:chOff x="4816121" y="3502622"/>
            <a:chExt cx="4737684" cy="8673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037635-DA08-6F50-0DA6-D42637F8120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75148" y="3502622"/>
              <a:ext cx="4178657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endParaRPr lang="en-US" sz="1400">
                <a:solidFill>
                  <a:schemeClr val="bg1"/>
                </a:solidFill>
                <a:latin typeface="Segoe UI"/>
                <a:cs typeface="Segoe UI"/>
              </a:endParaRPr>
            </a:p>
            <a:p>
              <a:pPr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Collaborative research </a:t>
              </a:r>
              <a:endParaRPr lang="en-GB" sz="1400">
                <a:solidFill>
                  <a:schemeClr val="bg1"/>
                </a:solidFill>
                <a:latin typeface="Segoe UI"/>
                <a:cs typeface="Segoe UI"/>
              </a:endParaRPr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funding in 4 key themes</a:t>
              </a:r>
              <a:endParaRPr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1821679-0A89-4A75-9DFA-3980FB4FA4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16121" y="3804797"/>
              <a:ext cx="565200" cy="5652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647BD1-0F1B-8DF7-D523-A01943117AC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971136" y="3930837"/>
            <a:ext cx="1959873" cy="1600517"/>
            <a:chOff x="10103945" y="5030581"/>
            <a:chExt cx="1959873" cy="1600517"/>
          </a:xfrm>
        </p:grpSpPr>
        <p:pic>
          <p:nvPicPr>
            <p:cNvPr id="7" name="Picture 6" descr="A person standing in front of a blackboard">
              <a:extLst>
                <a:ext uri="{FF2B5EF4-FFF2-40B4-BE49-F238E27FC236}">
                  <a16:creationId xmlns:a16="http://schemas.microsoft.com/office/drawing/2014/main" id="{A08D5D1D-A95C-DEC8-A129-557C89ED14C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81851" y="5030581"/>
              <a:ext cx="604059" cy="5652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244099-8ADA-A2B8-851E-41BC9A80E54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03945" y="5676991"/>
              <a:ext cx="1959873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cs typeface="Segoe UI"/>
                </a:rPr>
                <a:t>Programme of short courses for professionals </a:t>
              </a:r>
              <a:r>
                <a:rPr lang="en-US" sz="1400">
                  <a:solidFill>
                    <a:schemeClr val="bg1"/>
                  </a:solidFill>
                  <a:latin typeface="Segoe UI"/>
                  <a:cs typeface="Segoe UI"/>
                </a:rPr>
                <a:t>involved in digital health</a:t>
              </a:r>
              <a:endParaRPr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</p:grpSp>
      <p:pic>
        <p:nvPicPr>
          <p:cNvPr id="59" name="Picture 5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D50C78B-E573-E376-CE00-B963F8E9C6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2926" y="1966368"/>
            <a:ext cx="1677025" cy="1693852"/>
          </a:xfrm>
          <a:prstGeom prst="rect">
            <a:avLst/>
          </a:prstGeom>
        </p:spPr>
      </p:pic>
      <p:pic>
        <p:nvPicPr>
          <p:cNvPr id="61" name="Picture 60" descr="A person and person talking in front of a banner&#10;&#10;Description automatically generated">
            <a:extLst>
              <a:ext uri="{FF2B5EF4-FFF2-40B4-BE49-F238E27FC236}">
                <a16:creationId xmlns:a16="http://schemas.microsoft.com/office/drawing/2014/main" id="{57402741-5C7A-C43B-1E92-C319A5CA56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5512" y="3999432"/>
            <a:ext cx="1671564" cy="1693852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507552A-0FFA-7C06-F0C2-804475F6E29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9362" y="6282359"/>
            <a:ext cx="8345460" cy="447042"/>
            <a:chOff x="328018" y="6282359"/>
            <a:chExt cx="8345460" cy="447042"/>
          </a:xfrm>
        </p:grpSpPr>
        <p:pic>
          <p:nvPicPr>
            <p:cNvPr id="101" name="Picture 100" descr="A black and white logo&#10;&#10;Description automatically generated">
              <a:extLst>
                <a:ext uri="{FF2B5EF4-FFF2-40B4-BE49-F238E27FC236}">
                  <a16:creationId xmlns:a16="http://schemas.microsoft.com/office/drawing/2014/main" id="{192D565B-983D-936D-4458-8057F37A02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638" y="6282680"/>
              <a:ext cx="1314876" cy="446400"/>
            </a:xfrm>
            <a:prstGeom prst="rect">
              <a:avLst/>
            </a:prstGeom>
          </p:spPr>
        </p:pic>
        <p:pic>
          <p:nvPicPr>
            <p:cNvPr id="104" name="Picture 103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06A4C91-E47B-1AF5-5C23-C0E4BB3D04A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257" y="6282680"/>
              <a:ext cx="1245221" cy="446400"/>
            </a:xfrm>
            <a:prstGeom prst="rect">
              <a:avLst/>
            </a:prstGeom>
          </p:spPr>
        </p:pic>
        <p:pic>
          <p:nvPicPr>
            <p:cNvPr id="107" name="Picture 106" descr="A close up of a logo&#10;&#10;Description automatically generated">
              <a:extLst>
                <a:ext uri="{FF2B5EF4-FFF2-40B4-BE49-F238E27FC236}">
                  <a16:creationId xmlns:a16="http://schemas.microsoft.com/office/drawing/2014/main" id="{A7CEE2D4-95D2-9908-856C-96DBD38A24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538" y="6282680"/>
              <a:ext cx="464359" cy="446400"/>
            </a:xfrm>
            <a:prstGeom prst="rect">
              <a:avLst/>
            </a:prstGeom>
          </p:spPr>
        </p:pic>
        <p:pic>
          <p:nvPicPr>
            <p:cNvPr id="109" name="Picture 108" descr="A black and white logo&#10;&#10;Description automatically generated">
              <a:extLst>
                <a:ext uri="{FF2B5EF4-FFF2-40B4-BE49-F238E27FC236}">
                  <a16:creationId xmlns:a16="http://schemas.microsoft.com/office/drawing/2014/main" id="{33C4D3F3-E964-736A-1EEE-7DA7CB730ED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409" y="6282680"/>
              <a:ext cx="1331388" cy="446400"/>
            </a:xfrm>
            <a:prstGeom prst="rect">
              <a:avLst/>
            </a:prstGeom>
          </p:spPr>
        </p:pic>
        <p:pic>
          <p:nvPicPr>
            <p:cNvPr id="111" name="Picture 110" descr="A logo with black text&#10;&#10;Description automatically generated">
              <a:extLst>
                <a:ext uri="{FF2B5EF4-FFF2-40B4-BE49-F238E27FC236}">
                  <a16:creationId xmlns:a16="http://schemas.microsoft.com/office/drawing/2014/main" id="{AAF9588C-D258-DE34-822B-F8617F26912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30" y="6282680"/>
              <a:ext cx="912038" cy="446400"/>
            </a:xfrm>
            <a:prstGeom prst="rect">
              <a:avLst/>
            </a:prstGeom>
          </p:spPr>
        </p:pic>
        <p:pic>
          <p:nvPicPr>
            <p:cNvPr id="113" name="Picture 112" descr="A close-up of a logo&#10;&#10;Description automatically generated">
              <a:extLst>
                <a:ext uri="{FF2B5EF4-FFF2-40B4-BE49-F238E27FC236}">
                  <a16:creationId xmlns:a16="http://schemas.microsoft.com/office/drawing/2014/main" id="{2B71EB25-7C63-08BB-4450-158D0C3DC0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18" y="6282359"/>
              <a:ext cx="1543871" cy="447042"/>
            </a:xfrm>
            <a:prstGeom prst="rect">
              <a:avLst/>
            </a:prstGeom>
          </p:spPr>
        </p:pic>
      </p:grpSp>
      <p:pic>
        <p:nvPicPr>
          <p:cNvPr id="115" name="Picture 114" descr="A black and white logo&#10;&#10;Description automatically generated">
            <a:extLst>
              <a:ext uri="{FF2B5EF4-FFF2-40B4-BE49-F238E27FC236}">
                <a16:creationId xmlns:a16="http://schemas.microsoft.com/office/drawing/2014/main" id="{A9BA8C5D-DD32-8C05-E3EE-68EBF3FD1E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770" y="6242505"/>
            <a:ext cx="1922868" cy="48146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53E0791-B8F4-7279-FEA8-A44621DDEE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75190" y="1324634"/>
            <a:ext cx="163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Sign up to the Hub’s mailing list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96845C1-D27F-9834-863D-E1C37F25B68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33666" y="1902985"/>
            <a:ext cx="4127835" cy="3001866"/>
            <a:chOff x="6433666" y="1902985"/>
            <a:chExt cx="4127835" cy="3001866"/>
          </a:xfrm>
        </p:grpSpPr>
        <p:pic>
          <p:nvPicPr>
            <p:cNvPr id="123" name="Picture 122" descr="A pink curved line on a black background&#10;&#10;Description automatically generated">
              <a:extLst>
                <a:ext uri="{FF2B5EF4-FFF2-40B4-BE49-F238E27FC236}">
                  <a16:creationId xmlns:a16="http://schemas.microsoft.com/office/drawing/2014/main" id="{AD3E0CF2-ED38-C495-9778-261D3D288D9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51211">
              <a:off x="8426873" y="1919164"/>
              <a:ext cx="2145940" cy="2113582"/>
            </a:xfrm>
            <a:prstGeom prst="rect">
              <a:avLst/>
            </a:prstGeom>
          </p:spPr>
        </p:pic>
        <p:pic>
          <p:nvPicPr>
            <p:cNvPr id="124" name="Picture 123" descr="A pink curved line on a black background&#10;&#10;Description automatically generated">
              <a:extLst>
                <a:ext uri="{FF2B5EF4-FFF2-40B4-BE49-F238E27FC236}">
                  <a16:creationId xmlns:a16="http://schemas.microsoft.com/office/drawing/2014/main" id="{D39CA5E3-6F50-55CC-C55B-47420A523C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79067">
              <a:off x="6433666" y="3293627"/>
              <a:ext cx="1248363" cy="1229539"/>
            </a:xfrm>
            <a:prstGeom prst="rect">
              <a:avLst/>
            </a:prstGeom>
          </p:spPr>
        </p:pic>
        <p:pic>
          <p:nvPicPr>
            <p:cNvPr id="125" name="Picture 124" descr="A pink curved line on a black background&#10;&#10;Description automatically generated">
              <a:extLst>
                <a:ext uri="{FF2B5EF4-FFF2-40B4-BE49-F238E27FC236}">
                  <a16:creationId xmlns:a16="http://schemas.microsoft.com/office/drawing/2014/main" id="{1F3FA443-25D1-097A-4BAB-70D0612D24B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07272">
              <a:off x="7203339" y="4185473"/>
              <a:ext cx="724843" cy="713913"/>
            </a:xfrm>
            <a:prstGeom prst="rect">
              <a:avLst/>
            </a:prstGeom>
          </p:spPr>
        </p:pic>
        <p:pic>
          <p:nvPicPr>
            <p:cNvPr id="126" name="Picture 125" descr="A pink curved line on a black background&#10;&#10;Description automatically generated">
              <a:extLst>
                <a:ext uri="{FF2B5EF4-FFF2-40B4-BE49-F238E27FC236}">
                  <a16:creationId xmlns:a16="http://schemas.microsoft.com/office/drawing/2014/main" id="{23FDE22F-2F39-B8D7-0478-D794EBD8AF5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4205">
              <a:off x="9510405" y="3665753"/>
              <a:ext cx="1051096" cy="1035247"/>
            </a:xfrm>
            <a:prstGeom prst="rect">
              <a:avLst/>
            </a:prstGeom>
          </p:spPr>
        </p:pic>
      </p:grpSp>
      <p:pic>
        <p:nvPicPr>
          <p:cNvPr id="11" name="Picture 10" descr="A red and black logo&#10;&#10;Description automatically generated">
            <a:extLst>
              <a:ext uri="{FF2B5EF4-FFF2-40B4-BE49-F238E27FC236}">
                <a16:creationId xmlns:a16="http://schemas.microsoft.com/office/drawing/2014/main" id="{F4449513-AD23-C4D5-2779-9E5229441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16" y="1308698"/>
            <a:ext cx="565200" cy="565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1BF35B-FF2E-10E8-F2EB-EAF5FC7F99CF}"/>
              </a:ext>
            </a:extLst>
          </p:cNvPr>
          <p:cNvGrpSpPr/>
          <p:nvPr/>
        </p:nvGrpSpPr>
        <p:grpSpPr>
          <a:xfrm>
            <a:off x="671979" y="4082028"/>
            <a:ext cx="3264229" cy="1645083"/>
            <a:chOff x="4718589" y="585968"/>
            <a:chExt cx="3264229" cy="16450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BBB14C-BF41-6986-9845-74D735C51CE6}"/>
                </a:ext>
              </a:extLst>
            </p:cNvPr>
            <p:cNvGrpSpPr/>
            <p:nvPr/>
          </p:nvGrpSpPr>
          <p:grpSpPr>
            <a:xfrm>
              <a:off x="4718589" y="585968"/>
              <a:ext cx="3264229" cy="769441"/>
              <a:chOff x="4885319" y="210001"/>
              <a:chExt cx="3264229" cy="76944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0A0DCD-106F-D038-2EE1-7275E389C3A3}"/>
                  </a:ext>
                </a:extLst>
              </p:cNvPr>
              <p:cNvSpPr txBox="1"/>
              <p:nvPr/>
            </p:nvSpPr>
            <p:spPr>
              <a:xfrm>
                <a:off x="5287401" y="210001"/>
                <a:ext cx="28621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A2364F"/>
                    </a:solidFill>
                    <a:effectLst/>
                    <a:uLnTx/>
                    <a:uFillTx/>
                    <a:latin typeface="Segoe UI"/>
                    <a:cs typeface="Segoe UI"/>
                    <a:hlinkClick r:id="rId1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leap-hub.ac.uk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A2364F"/>
                  </a:solidFill>
                  <a:effectLst/>
                  <a:uLnTx/>
                  <a:uFillTx/>
                  <a:latin typeface="Segoe UI"/>
                  <a:cs typeface="Segoe UI"/>
                </a:endParaRPr>
              </a:p>
            </p:txBody>
          </p:sp>
          <p:pic>
            <p:nvPicPr>
              <p:cNvPr id="20" name="Picture 19" descr="A red line art of a mail&#10;&#10;Description automatically generated">
                <a:extLst>
                  <a:ext uri="{FF2B5EF4-FFF2-40B4-BE49-F238E27FC236}">
                    <a16:creationId xmlns:a16="http://schemas.microsoft.com/office/drawing/2014/main" id="{1EAE9F4D-D591-F0A9-F4B4-D8CFB04FF0D1}"/>
                  </a:ext>
                </a:extLst>
              </p:cNvPr>
              <p:cNvPicPr/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6406" y="615577"/>
                <a:ext cx="326821" cy="326821"/>
              </a:xfrm>
              <a:prstGeom prst="rect">
                <a:avLst/>
              </a:prstGeom>
            </p:spPr>
          </p:pic>
          <p:pic>
            <p:nvPicPr>
              <p:cNvPr id="36" name="Picture 35" descr="A red globe with black background&#10;&#10;Description automatically generated">
                <a:extLst>
                  <a:ext uri="{FF2B5EF4-FFF2-40B4-BE49-F238E27FC236}">
                    <a16:creationId xmlns:a16="http://schemas.microsoft.com/office/drawing/2014/main" id="{00DC5B6F-5843-3FEE-B37F-176891058102}"/>
                  </a:ext>
                </a:extLst>
              </p:cNvPr>
              <p:cNvPicPr/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5319" y="215418"/>
                <a:ext cx="329847" cy="326821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4B6871-864E-E2BE-C9D4-BC4054984FD8}"/>
                  </a:ext>
                </a:extLst>
              </p:cNvPr>
              <p:cNvSpPr txBox="1"/>
              <p:nvPr/>
            </p:nvSpPr>
            <p:spPr>
              <a:xfrm>
                <a:off x="5287401" y="640888"/>
                <a:ext cx="27282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A2364F"/>
                    </a:solidFill>
                    <a:effectLst/>
                    <a:uLnTx/>
                    <a:uFillTx/>
                    <a:latin typeface="Segoe UI"/>
                    <a:cs typeface="Segoe UI"/>
                    <a:hlinkClick r:id="rId21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leap-dh-hub@bristol.ac.uk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A2364F"/>
                  </a:solidFill>
                  <a:effectLst/>
                  <a:uLnTx/>
                  <a:uFillTx/>
                  <a:latin typeface="Segoe UI"/>
                  <a:cs typeface="Segoe UI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40DCECB-E073-2E2C-FC57-55E9644C53B8}"/>
                </a:ext>
              </a:extLst>
            </p:cNvPr>
            <p:cNvGrpSpPr/>
            <p:nvPr/>
          </p:nvGrpSpPr>
          <p:grpSpPr>
            <a:xfrm>
              <a:off x="4720614" y="1461610"/>
              <a:ext cx="2417312" cy="769441"/>
              <a:chOff x="8048494" y="210001"/>
              <a:chExt cx="2417312" cy="76944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791E4B-B03C-B8D2-2D14-E8C39E34113F}"/>
                  </a:ext>
                </a:extLst>
              </p:cNvPr>
              <p:cNvSpPr txBox="1"/>
              <p:nvPr/>
            </p:nvSpPr>
            <p:spPr>
              <a:xfrm>
                <a:off x="8430529" y="210001"/>
                <a:ext cx="20352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A2364F"/>
                    </a:solidFill>
                    <a:effectLst/>
                    <a:uLnTx/>
                    <a:uFillTx/>
                    <a:latin typeface="Segoe UI"/>
                    <a:cs typeface="Segoe UI"/>
                  </a:rPr>
                  <a:t>@LEAP_hub</a:t>
                </a:r>
              </a:p>
            </p:txBody>
          </p:sp>
          <p:pic>
            <p:nvPicPr>
              <p:cNvPr id="14" name="Picture 13" descr="A red and black logo&#10;&#10;Description automatically generated">
                <a:extLst>
                  <a:ext uri="{FF2B5EF4-FFF2-40B4-BE49-F238E27FC236}">
                    <a16:creationId xmlns:a16="http://schemas.microsoft.com/office/drawing/2014/main" id="{8FF546C2-1A85-DE68-2938-31622627AEE0}"/>
                  </a:ext>
                </a:extLst>
              </p:cNvPr>
              <p:cNvPicPr/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8494" y="613403"/>
                <a:ext cx="335899" cy="332873"/>
              </a:xfrm>
              <a:prstGeom prst="rect">
                <a:avLst/>
              </a:prstGeom>
            </p:spPr>
          </p:pic>
          <p:pic>
            <p:nvPicPr>
              <p:cNvPr id="15" name="Picture 14" descr="A red x in a circle&#10;&#10;Description automatically generated">
                <a:extLst>
                  <a:ext uri="{FF2B5EF4-FFF2-40B4-BE49-F238E27FC236}">
                    <a16:creationId xmlns:a16="http://schemas.microsoft.com/office/drawing/2014/main" id="{351E23CF-4DF7-558A-185B-6035E2BDCFDF}"/>
                  </a:ext>
                </a:extLst>
              </p:cNvPr>
              <p:cNvPicPr/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8495" y="215418"/>
                <a:ext cx="332874" cy="33287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1BB123-1543-0240-CA82-951C06BD004C}"/>
                  </a:ext>
                </a:extLst>
              </p:cNvPr>
              <p:cNvSpPr txBox="1"/>
              <p:nvPr/>
            </p:nvSpPr>
            <p:spPr>
              <a:xfrm>
                <a:off x="8430529" y="640888"/>
                <a:ext cx="1515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A2364F"/>
                    </a:solidFill>
                    <a:effectLst/>
                    <a:uLnTx/>
                    <a:uFillTx/>
                    <a:latin typeface="Segoe UI"/>
                    <a:cs typeface="Segoe UI"/>
                  </a:rPr>
                  <a:t>leap-dh-hub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A2364F"/>
                  </a:solidFill>
                  <a:effectLst/>
                  <a:uLnTx/>
                  <a:uFillTx/>
                  <a:latin typeface="Segoe UI"/>
                  <a:cs typeface="Segoe UI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31BAA34-89D4-6D3A-CB93-F2F092DA1820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186" y="757714"/>
            <a:ext cx="1474537" cy="1474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D91A7-3E54-907D-6501-3DDF893AFA92}"/>
              </a:ext>
            </a:extLst>
          </p:cNvPr>
          <p:cNvSpPr txBox="1"/>
          <p:nvPr/>
        </p:nvSpPr>
        <p:spPr>
          <a:xfrm>
            <a:off x="672934" y="1820883"/>
            <a:ext cx="314696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A2364F"/>
                </a:solidFill>
                <a:cs typeface="Calibri"/>
              </a:rPr>
              <a:t>Thanks for listening!</a:t>
            </a:r>
            <a:endParaRPr lang="en-US">
              <a:solidFill>
                <a:srgbClr val="A236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C2DCFDD4-BDF4-8336-5A07-51DA90FB90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154" y="6110479"/>
            <a:ext cx="12207154" cy="772241"/>
          </a:xfrm>
          <a:prstGeom prst="rect">
            <a:avLst/>
          </a:prstGeom>
          <a:solidFill>
            <a:srgbClr val="CB5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507552A-0FFA-7C06-F0C2-804475F6E29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9362" y="6282359"/>
            <a:ext cx="8345460" cy="447042"/>
            <a:chOff x="328018" y="6282359"/>
            <a:chExt cx="8345460" cy="447042"/>
          </a:xfrm>
        </p:grpSpPr>
        <p:pic>
          <p:nvPicPr>
            <p:cNvPr id="101" name="Picture 100" descr="A black and white logo&#10;&#10;Description automatically generated">
              <a:extLst>
                <a:ext uri="{FF2B5EF4-FFF2-40B4-BE49-F238E27FC236}">
                  <a16:creationId xmlns:a16="http://schemas.microsoft.com/office/drawing/2014/main" id="{192D565B-983D-936D-4458-8057F37A02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638" y="6282680"/>
              <a:ext cx="1314876" cy="446400"/>
            </a:xfrm>
            <a:prstGeom prst="rect">
              <a:avLst/>
            </a:prstGeom>
          </p:spPr>
        </p:pic>
        <p:pic>
          <p:nvPicPr>
            <p:cNvPr id="104" name="Picture 103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06A4C91-E47B-1AF5-5C23-C0E4BB3D04A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257" y="6282680"/>
              <a:ext cx="1245221" cy="446400"/>
            </a:xfrm>
            <a:prstGeom prst="rect">
              <a:avLst/>
            </a:prstGeom>
          </p:spPr>
        </p:pic>
        <p:pic>
          <p:nvPicPr>
            <p:cNvPr id="107" name="Picture 106" descr="A close up of a logo&#10;&#10;Description automatically generated">
              <a:extLst>
                <a:ext uri="{FF2B5EF4-FFF2-40B4-BE49-F238E27FC236}">
                  <a16:creationId xmlns:a16="http://schemas.microsoft.com/office/drawing/2014/main" id="{A7CEE2D4-95D2-9908-856C-96DBD38A24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538" y="6282680"/>
              <a:ext cx="464359" cy="446400"/>
            </a:xfrm>
            <a:prstGeom prst="rect">
              <a:avLst/>
            </a:prstGeom>
          </p:spPr>
        </p:pic>
        <p:pic>
          <p:nvPicPr>
            <p:cNvPr id="109" name="Picture 108" descr="A black and white logo&#10;&#10;Description automatically generated">
              <a:extLst>
                <a:ext uri="{FF2B5EF4-FFF2-40B4-BE49-F238E27FC236}">
                  <a16:creationId xmlns:a16="http://schemas.microsoft.com/office/drawing/2014/main" id="{33C4D3F3-E964-736A-1EEE-7DA7CB730ED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409" y="6282680"/>
              <a:ext cx="1331388" cy="446400"/>
            </a:xfrm>
            <a:prstGeom prst="rect">
              <a:avLst/>
            </a:prstGeom>
          </p:spPr>
        </p:pic>
        <p:pic>
          <p:nvPicPr>
            <p:cNvPr id="111" name="Picture 110" descr="A logo with black text&#10;&#10;Description automatically generated">
              <a:extLst>
                <a:ext uri="{FF2B5EF4-FFF2-40B4-BE49-F238E27FC236}">
                  <a16:creationId xmlns:a16="http://schemas.microsoft.com/office/drawing/2014/main" id="{AAF9588C-D258-DE34-822B-F8617F26912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30" y="6282680"/>
              <a:ext cx="912038" cy="446400"/>
            </a:xfrm>
            <a:prstGeom prst="rect">
              <a:avLst/>
            </a:prstGeom>
          </p:spPr>
        </p:pic>
        <p:pic>
          <p:nvPicPr>
            <p:cNvPr id="113" name="Picture 112" descr="A close-up of a logo&#10;&#10;Description automatically generated">
              <a:extLst>
                <a:ext uri="{FF2B5EF4-FFF2-40B4-BE49-F238E27FC236}">
                  <a16:creationId xmlns:a16="http://schemas.microsoft.com/office/drawing/2014/main" id="{2B71EB25-7C63-08BB-4450-158D0C3DC0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18" y="6282359"/>
              <a:ext cx="1543871" cy="447042"/>
            </a:xfrm>
            <a:prstGeom prst="rect">
              <a:avLst/>
            </a:prstGeom>
          </p:spPr>
        </p:pic>
      </p:grpSp>
      <p:pic>
        <p:nvPicPr>
          <p:cNvPr id="115" name="Picture 114" descr="A black and white logo&#10;&#10;Description automatically generated">
            <a:extLst>
              <a:ext uri="{FF2B5EF4-FFF2-40B4-BE49-F238E27FC236}">
                <a16:creationId xmlns:a16="http://schemas.microsoft.com/office/drawing/2014/main" id="{A9BA8C5D-DD32-8C05-E3EE-68EBF3FD1E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770" y="6242505"/>
            <a:ext cx="1922868" cy="481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9B41A9-9539-115A-2404-E6DDD9BC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9A003B"/>
                </a:solidFill>
                <a:latin typeface="Segoe UI"/>
                <a:cs typeface="Poppins"/>
              </a:rPr>
              <a:t>About me</a:t>
            </a:r>
            <a:endParaRPr lang="en-US" sz="3200">
              <a:solidFill>
                <a:srgbClr val="000000"/>
              </a:solidFill>
              <a:latin typeface="Segoe UI"/>
            </a:endParaRPr>
          </a:p>
        </p:txBody>
      </p:sp>
      <p:pic>
        <p:nvPicPr>
          <p:cNvPr id="4" name="Content Placeholder 11" descr="A person with a beard and mustache wearing a blue shirt&#10;&#10;Description automatically generated">
            <a:extLst>
              <a:ext uri="{FF2B5EF4-FFF2-40B4-BE49-F238E27FC236}">
                <a16:creationId xmlns:a16="http://schemas.microsoft.com/office/drawing/2014/main" id="{763C347A-ABFE-F756-45EC-359C1CEE573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10"/>
          <a:stretch>
            <a:fillRect/>
          </a:stretch>
        </p:blipFill>
        <p:spPr>
          <a:xfrm>
            <a:off x="520625" y="2002926"/>
            <a:ext cx="2091838" cy="3095798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0AC5F3F-4828-2820-E710-AA55A72994A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31926" y="1833023"/>
            <a:ext cx="4255322" cy="4349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latin typeface="Segoe UI"/>
                <a:cs typeface="Poppins"/>
              </a:rPr>
              <a:t>Research Interests</a:t>
            </a:r>
            <a:endParaRPr lang="en-US" sz="3200">
              <a:latin typeface="Segoe UI"/>
            </a:endParaRPr>
          </a:p>
          <a:p>
            <a:pPr marL="227965" indent="-227965">
              <a:lnSpc>
                <a:spcPct val="150000"/>
              </a:lnSpc>
            </a:pPr>
            <a:r>
              <a:rPr lang="en-US" sz="2400">
                <a:latin typeface="Segoe UI"/>
                <a:cs typeface="Poppins"/>
              </a:rPr>
              <a:t>Machine Learning</a:t>
            </a:r>
          </a:p>
          <a:p>
            <a:pPr marL="227965" indent="-227965">
              <a:lnSpc>
                <a:spcPct val="150000"/>
              </a:lnSpc>
            </a:pPr>
            <a:r>
              <a:rPr lang="en-US" sz="2400">
                <a:latin typeface="Segoe UI"/>
                <a:cs typeface="Poppins"/>
              </a:rPr>
              <a:t>Uncertainty quantification</a:t>
            </a:r>
          </a:p>
          <a:p>
            <a:pPr marL="227965" indent="-227965">
              <a:lnSpc>
                <a:spcPct val="150000"/>
              </a:lnSpc>
            </a:pPr>
            <a:r>
              <a:rPr lang="en-US" sz="2400">
                <a:latin typeface="Segoe UI"/>
                <a:cs typeface="Poppins"/>
              </a:rPr>
              <a:t>Optimal decision making</a:t>
            </a:r>
          </a:p>
          <a:p>
            <a:pPr marL="227965" indent="-227965">
              <a:lnSpc>
                <a:spcPct val="150000"/>
              </a:lnSpc>
            </a:pPr>
            <a:r>
              <a:rPr lang="en-US" sz="2400">
                <a:latin typeface="Segoe UI"/>
                <a:cs typeface="Poppins"/>
              </a:rPr>
              <a:t>Real-world applications</a:t>
            </a:r>
          </a:p>
          <a:p>
            <a:pPr marL="227965" indent="-227965">
              <a:lnSpc>
                <a:spcPct val="150000"/>
              </a:lnSpc>
            </a:pPr>
            <a:r>
              <a:rPr lang="en-US" sz="2400">
                <a:latin typeface="Segoe UI"/>
                <a:cs typeface="Poppins"/>
              </a:rPr>
              <a:t>Healthcare</a:t>
            </a:r>
          </a:p>
          <a:p>
            <a:pPr marL="227965" indent="-227965"/>
            <a:endParaRPr lang="en-US">
              <a:latin typeface="Segoe UI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562734C7-1A19-D0B7-B1F8-D32E3524E58D}"/>
              </a:ext>
            </a:extLst>
          </p:cNvPr>
          <p:cNvSpPr txBox="1">
            <a:spLocks/>
          </p:cNvSpPr>
          <p:nvPr/>
        </p:nvSpPr>
        <p:spPr>
          <a:xfrm>
            <a:off x="3046141" y="1829342"/>
            <a:ext cx="444747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Segoe UI"/>
                <a:cs typeface="Poppins"/>
              </a:rPr>
              <a:t>Research experience</a:t>
            </a:r>
            <a:endParaRPr lang="en-US" sz="3200">
              <a:latin typeface="Segoe UI"/>
            </a:endParaRPr>
          </a:p>
        </p:txBody>
      </p:sp>
      <p:pic>
        <p:nvPicPr>
          <p:cNvPr id="10" name="Picture 9" descr="A red ball with black text&#10;&#10;Description automatically generated">
            <a:extLst>
              <a:ext uri="{FF2B5EF4-FFF2-40B4-BE49-F238E27FC236}">
                <a16:creationId xmlns:a16="http://schemas.microsoft.com/office/drawing/2014/main" id="{EF56C125-0E37-2BB6-43A0-639F7F12D7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1220" y="3742422"/>
            <a:ext cx="1264806" cy="1004170"/>
          </a:xfrm>
          <a:prstGeom prst="rect">
            <a:avLst/>
          </a:prstGeom>
        </p:spPr>
      </p:pic>
      <p:pic>
        <p:nvPicPr>
          <p:cNvPr id="12" name="Graphic 11" descr="A logo with pink letters&#10;&#10;Description automatically generated">
            <a:extLst>
              <a:ext uri="{FF2B5EF4-FFF2-40B4-BE49-F238E27FC236}">
                <a16:creationId xmlns:a16="http://schemas.microsoft.com/office/drawing/2014/main" id="{C6B55BB0-55D6-8AB5-7EC6-7B2C11C5C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63870" y="2508613"/>
            <a:ext cx="2106460" cy="1099649"/>
          </a:xfrm>
          <a:prstGeom prst="rect">
            <a:avLst/>
          </a:prstGeom>
        </p:spPr>
      </p:pic>
      <p:pic>
        <p:nvPicPr>
          <p:cNvPr id="13" name="Picture 12" descr="Blue and white text with blue letters&#10;&#10;Description automatically generated">
            <a:extLst>
              <a:ext uri="{FF2B5EF4-FFF2-40B4-BE49-F238E27FC236}">
                <a16:creationId xmlns:a16="http://schemas.microsoft.com/office/drawing/2014/main" id="{6888BF21-13C0-0750-F3DB-B940A2F922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9771" y="5006664"/>
            <a:ext cx="2743198" cy="89475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1ECAC4-690F-7745-1C98-07A2A5579B37}"/>
              </a:ext>
            </a:extLst>
          </p:cNvPr>
          <p:cNvGrpSpPr/>
          <p:nvPr/>
        </p:nvGrpSpPr>
        <p:grpSpPr>
          <a:xfrm>
            <a:off x="11334873" y="3285124"/>
            <a:ext cx="442248" cy="258333"/>
            <a:chOff x="3514435" y="5186721"/>
            <a:chExt cx="575610" cy="332412"/>
          </a:xfrm>
        </p:grpSpPr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7F129BE3-2E98-625F-8848-D0CBAB9D5170}"/>
                </a:ext>
              </a:extLst>
            </p:cNvPr>
            <p:cNvSpPr/>
            <p:nvPr/>
          </p:nvSpPr>
          <p:spPr>
            <a:xfrm>
              <a:off x="3514435" y="5279452"/>
              <a:ext cx="142532" cy="235726"/>
            </a:xfrm>
            <a:prstGeom prst="can">
              <a:avLst/>
            </a:prstGeom>
            <a:noFill/>
            <a:ln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/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9F4C2251-3E87-DB86-2BA8-B5CD6AAF939A}"/>
                </a:ext>
              </a:extLst>
            </p:cNvPr>
            <p:cNvSpPr/>
            <p:nvPr/>
          </p:nvSpPr>
          <p:spPr>
            <a:xfrm>
              <a:off x="3717269" y="5279452"/>
              <a:ext cx="142532" cy="235726"/>
            </a:xfrm>
            <a:prstGeom prst="can">
              <a:avLst/>
            </a:prstGeom>
            <a:noFill/>
            <a:ln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/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7F1E14D5-4624-9899-43CE-15286F3FA600}"/>
                </a:ext>
              </a:extLst>
            </p:cNvPr>
            <p:cNvSpPr/>
            <p:nvPr/>
          </p:nvSpPr>
          <p:spPr>
            <a:xfrm rot="1680000">
              <a:off x="3947513" y="5186721"/>
              <a:ext cx="142532" cy="235726"/>
            </a:xfrm>
            <a:prstGeom prst="can">
              <a:avLst/>
            </a:prstGeom>
            <a:noFill/>
            <a:ln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3F58B9-050C-3C8D-5457-416103E9816B}"/>
                </a:ext>
              </a:extLst>
            </p:cNvPr>
            <p:cNvSpPr/>
            <p:nvPr/>
          </p:nvSpPr>
          <p:spPr>
            <a:xfrm>
              <a:off x="3901612" y="5442385"/>
              <a:ext cx="76748" cy="76748"/>
            </a:xfrm>
            <a:prstGeom prst="ellipse">
              <a:avLst/>
            </a:prstGeom>
            <a:solidFill>
              <a:srgbClr val="DF99A6"/>
            </a:solidFill>
            <a:ln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/>
            </a:p>
          </p:txBody>
        </p:sp>
      </p:grpSp>
      <p:pic>
        <p:nvPicPr>
          <p:cNvPr id="7" name="Graphic 6" descr="Research outline">
            <a:extLst>
              <a:ext uri="{FF2B5EF4-FFF2-40B4-BE49-F238E27FC236}">
                <a16:creationId xmlns:a16="http://schemas.microsoft.com/office/drawing/2014/main" id="{B351C556-5702-4CD5-636F-E60F456D3A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245443" y="1833979"/>
            <a:ext cx="619760" cy="6197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BE2737-BD04-F855-20DE-4EF725A482CF}"/>
              </a:ext>
            </a:extLst>
          </p:cNvPr>
          <p:cNvGrpSpPr/>
          <p:nvPr/>
        </p:nvGrpSpPr>
        <p:grpSpPr>
          <a:xfrm>
            <a:off x="3259251" y="5181000"/>
            <a:ext cx="738170" cy="413692"/>
            <a:chOff x="3514435" y="5186721"/>
            <a:chExt cx="575610" cy="332412"/>
          </a:xfrm>
        </p:grpSpPr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0F581145-079A-A502-39FA-1A51E6E0FFC1}"/>
                </a:ext>
              </a:extLst>
            </p:cNvPr>
            <p:cNvSpPr/>
            <p:nvPr/>
          </p:nvSpPr>
          <p:spPr>
            <a:xfrm>
              <a:off x="3514435" y="5279452"/>
              <a:ext cx="142532" cy="235726"/>
            </a:xfrm>
            <a:prstGeom prst="can">
              <a:avLst/>
            </a:prstGeom>
            <a:noFill/>
            <a:ln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A5F6CE00-F6DA-6ADC-7CC6-49886AF3668C}"/>
                </a:ext>
              </a:extLst>
            </p:cNvPr>
            <p:cNvSpPr/>
            <p:nvPr/>
          </p:nvSpPr>
          <p:spPr>
            <a:xfrm>
              <a:off x="3717269" y="5279452"/>
              <a:ext cx="142532" cy="235726"/>
            </a:xfrm>
            <a:prstGeom prst="can">
              <a:avLst/>
            </a:prstGeom>
            <a:noFill/>
            <a:ln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A3C345FD-9872-8955-417F-6F2695D0199C}"/>
                </a:ext>
              </a:extLst>
            </p:cNvPr>
            <p:cNvSpPr/>
            <p:nvPr/>
          </p:nvSpPr>
          <p:spPr>
            <a:xfrm rot="1680000">
              <a:off x="3947513" y="5186721"/>
              <a:ext cx="142532" cy="235726"/>
            </a:xfrm>
            <a:prstGeom prst="can">
              <a:avLst/>
            </a:prstGeom>
            <a:noFill/>
            <a:ln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34628A-3012-8EC2-3DA5-179295C4C394}"/>
                </a:ext>
              </a:extLst>
            </p:cNvPr>
            <p:cNvSpPr/>
            <p:nvPr/>
          </p:nvSpPr>
          <p:spPr>
            <a:xfrm>
              <a:off x="3901612" y="5442385"/>
              <a:ext cx="76748" cy="76748"/>
            </a:xfrm>
            <a:prstGeom prst="ellipse">
              <a:avLst/>
            </a:prstGeom>
            <a:solidFill>
              <a:srgbClr val="DF99A6"/>
            </a:solidFill>
            <a:ln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aphic 23" descr="Artificial Intelligence outline">
            <a:extLst>
              <a:ext uri="{FF2B5EF4-FFF2-40B4-BE49-F238E27FC236}">
                <a16:creationId xmlns:a16="http://schemas.microsoft.com/office/drawing/2014/main" id="{F3F204B6-122C-2745-6375-773EF3E61E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55230" y="2583057"/>
            <a:ext cx="406400" cy="406400"/>
          </a:xfrm>
          <a:prstGeom prst="rect">
            <a:avLst/>
          </a:prstGeom>
        </p:spPr>
      </p:pic>
      <p:pic>
        <p:nvPicPr>
          <p:cNvPr id="25" name="Graphic 24" descr="Decision chart outline">
            <a:extLst>
              <a:ext uri="{FF2B5EF4-FFF2-40B4-BE49-F238E27FC236}">
                <a16:creationId xmlns:a16="http://schemas.microsoft.com/office/drawing/2014/main" id="{26D0E0A2-C9E4-34F3-E3E1-3591E711B2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357992" y="3923190"/>
            <a:ext cx="471898" cy="469136"/>
          </a:xfrm>
          <a:prstGeom prst="rect">
            <a:avLst/>
          </a:prstGeom>
        </p:spPr>
      </p:pic>
      <p:pic>
        <p:nvPicPr>
          <p:cNvPr id="26" name="Graphic 25" descr="Heart with pulse outline">
            <a:extLst>
              <a:ext uri="{FF2B5EF4-FFF2-40B4-BE49-F238E27FC236}">
                <a16:creationId xmlns:a16="http://schemas.microsoft.com/office/drawing/2014/main" id="{CCC3036D-71F1-19ED-0093-57CE6385AE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53849" y="5233830"/>
            <a:ext cx="538480" cy="508000"/>
          </a:xfrm>
          <a:prstGeom prst="rect">
            <a:avLst/>
          </a:prstGeom>
        </p:spPr>
      </p:pic>
      <p:pic>
        <p:nvPicPr>
          <p:cNvPr id="27" name="Graphic 26" descr="Earth globe: Africa and Europe with solid fill">
            <a:extLst>
              <a:ext uri="{FF2B5EF4-FFF2-40B4-BE49-F238E27FC236}">
                <a16:creationId xmlns:a16="http://schemas.microsoft.com/office/drawing/2014/main" id="{13EA546B-06AC-A142-E5D7-F35242A6072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406129" y="4629951"/>
            <a:ext cx="401567" cy="408077"/>
          </a:xfrm>
          <a:prstGeom prst="rect">
            <a:avLst/>
          </a:prstGeom>
        </p:spPr>
      </p:pic>
      <p:pic>
        <p:nvPicPr>
          <p:cNvPr id="28" name="Graphic 27" descr="Heart with pulse outline">
            <a:extLst>
              <a:ext uri="{FF2B5EF4-FFF2-40B4-BE49-F238E27FC236}">
                <a16:creationId xmlns:a16="http://schemas.microsoft.com/office/drawing/2014/main" id="{A2A67A14-8792-497B-A89E-7DF6AA6EE0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01189" y="2777675"/>
            <a:ext cx="856596" cy="76693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0A73B6-4503-35B5-B013-CEDD202A746B}"/>
              </a:ext>
            </a:extLst>
          </p:cNvPr>
          <p:cNvCxnSpPr/>
          <p:nvPr/>
        </p:nvCxnSpPr>
        <p:spPr>
          <a:xfrm>
            <a:off x="7052510" y="1919036"/>
            <a:ext cx="2005" cy="3982452"/>
          </a:xfrm>
          <a:prstGeom prst="straightConnector1">
            <a:avLst/>
          </a:prstGeom>
          <a:ln w="28575">
            <a:solidFill>
              <a:srgbClr val="A236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28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8CA2-80DE-3A70-4A33-B1EF9662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9A003B"/>
                </a:solidFill>
                <a:latin typeface="Segoe UI"/>
                <a:cs typeface="Poppins"/>
              </a:rPr>
              <a:t>AI vs ML</a:t>
            </a:r>
            <a:endParaRPr lang="en-US" sz="32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FF6DA-FA96-E6D0-CCE6-C89044E1D0B7}"/>
              </a:ext>
            </a:extLst>
          </p:cNvPr>
          <p:cNvSpPr/>
          <p:nvPr/>
        </p:nvSpPr>
        <p:spPr>
          <a:xfrm>
            <a:off x="462172" y="1711452"/>
            <a:ext cx="11433166" cy="4745115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b="1">
                <a:solidFill>
                  <a:prstClr val="white"/>
                </a:solidFill>
                <a:latin typeface="Segoe UI"/>
                <a:cs typeface="Poppins"/>
              </a:rPr>
              <a:t>       Artificial Intelligence (AI)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cs typeface="Poppins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57F7B6-28AD-4AEE-1262-6DBA6886C6C2}"/>
              </a:ext>
            </a:extLst>
          </p:cNvPr>
          <p:cNvSpPr/>
          <p:nvPr/>
        </p:nvSpPr>
        <p:spPr>
          <a:xfrm>
            <a:off x="833459" y="3149435"/>
            <a:ext cx="8394946" cy="3023446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b="1">
                <a:solidFill>
                  <a:prstClr val="white"/>
                </a:solidFill>
                <a:latin typeface="Segoe UI"/>
                <a:cs typeface="Poppins"/>
              </a:rPr>
              <a:t>        Machine Learning (ML)</a:t>
            </a:r>
            <a:endParaRPr lang="en-US">
              <a:solidFill>
                <a:prstClr val="white"/>
              </a:solidFill>
              <a:latin typeface="Segoe UI"/>
              <a:cs typeface="Calibri" panose="020F050202020403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DFE3CC-5863-D0A8-2F59-2AB902D287F4}"/>
              </a:ext>
            </a:extLst>
          </p:cNvPr>
          <p:cNvSpPr/>
          <p:nvPr/>
        </p:nvSpPr>
        <p:spPr>
          <a:xfrm>
            <a:off x="1287329" y="3982387"/>
            <a:ext cx="4657618" cy="1874701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b="1">
                <a:solidFill>
                  <a:prstClr val="white"/>
                </a:solidFill>
                <a:latin typeface="Segoe UI"/>
                <a:cs typeface="Poppins"/>
              </a:rPr>
              <a:t>    Deep Learning</a:t>
            </a:r>
            <a:endParaRPr lang="en-US">
              <a:solidFill>
                <a:prstClr val="white"/>
              </a:solidFill>
              <a:latin typeface="Segoe UI"/>
              <a:cs typeface="Segoe UI"/>
            </a:endParaRPr>
          </a:p>
        </p:txBody>
      </p:sp>
      <p:pic>
        <p:nvPicPr>
          <p:cNvPr id="10" name="Picture 9" descr="A close up of a dna strand&#10;&#10;Description automatically generated">
            <a:extLst>
              <a:ext uri="{FF2B5EF4-FFF2-40B4-BE49-F238E27FC236}">
                <a16:creationId xmlns:a16="http://schemas.microsoft.com/office/drawing/2014/main" id="{457EA587-7BF2-612B-25E7-A658A67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47" y="4639465"/>
            <a:ext cx="1316305" cy="90533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749D2E9A-F9BA-2B5F-ACBC-9097D4418F92}"/>
              </a:ext>
            </a:extLst>
          </p:cNvPr>
          <p:cNvSpPr/>
          <p:nvPr/>
        </p:nvSpPr>
        <p:spPr>
          <a:xfrm>
            <a:off x="5156547" y="2108548"/>
            <a:ext cx="626301" cy="3308958"/>
          </a:xfrm>
          <a:prstGeom prst="downArrow">
            <a:avLst/>
          </a:prstGeom>
          <a:solidFill>
            <a:srgbClr val="DF99A6"/>
          </a:solidFill>
          <a:ln w="28575">
            <a:solidFill>
              <a:srgbClr val="A2364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7B201B-E5F1-A4FA-6500-B01599A6AED6}"/>
              </a:ext>
            </a:extLst>
          </p:cNvPr>
          <p:cNvSpPr txBox="1"/>
          <p:nvPr/>
        </p:nvSpPr>
        <p:spPr>
          <a:xfrm>
            <a:off x="5758849" y="2286000"/>
            <a:ext cx="26925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Segoe UI"/>
                <a:ea typeface="Calibri"/>
                <a:cs typeface="Calibri"/>
              </a:rPr>
              <a:t>Less data</a:t>
            </a:r>
          </a:p>
          <a:p>
            <a:r>
              <a:rPr lang="en-US" b="1">
                <a:solidFill>
                  <a:schemeClr val="bg1"/>
                </a:solidFill>
                <a:latin typeface="Segoe UI"/>
                <a:ea typeface="Calibri"/>
                <a:cs typeface="Calibri"/>
              </a:rPr>
              <a:t>requirements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A0E21-A19D-D303-F7C5-5A6830A3544A}"/>
              </a:ext>
            </a:extLst>
          </p:cNvPr>
          <p:cNvSpPr txBox="1"/>
          <p:nvPr/>
        </p:nvSpPr>
        <p:spPr>
          <a:xfrm>
            <a:off x="4762499" y="5417343"/>
            <a:ext cx="13335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Segoe UI"/>
                <a:ea typeface="Calibri"/>
                <a:cs typeface="Calibri"/>
              </a:rPr>
              <a:t>More data</a:t>
            </a:r>
          </a:p>
        </p:txBody>
      </p:sp>
      <p:pic>
        <p:nvPicPr>
          <p:cNvPr id="20" name="Picture 19" descr="A person running on a road&#10;&#10;Description automatically generated">
            <a:extLst>
              <a:ext uri="{FF2B5EF4-FFF2-40B4-BE49-F238E27FC236}">
                <a16:creationId xmlns:a16="http://schemas.microsoft.com/office/drawing/2014/main" id="{66635D1B-30FF-8367-1052-8238A59684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40" r="2140"/>
          <a:stretch/>
        </p:blipFill>
        <p:spPr>
          <a:xfrm>
            <a:off x="6474473" y="3555414"/>
            <a:ext cx="2298250" cy="853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9E6952-24B1-46DA-6CF5-D45CEB165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183" y="4908555"/>
            <a:ext cx="1769653" cy="1253591"/>
          </a:xfrm>
          <a:prstGeom prst="rect">
            <a:avLst/>
          </a:prstGeom>
        </p:spPr>
      </p:pic>
      <p:pic>
        <p:nvPicPr>
          <p:cNvPr id="24" name="Picture 23" descr="X-ray of a hand&#10;&#10;Description automatically generated">
            <a:extLst>
              <a:ext uri="{FF2B5EF4-FFF2-40B4-BE49-F238E27FC236}">
                <a16:creationId xmlns:a16="http://schemas.microsoft.com/office/drawing/2014/main" id="{7AAA8E6E-9EFE-55AD-27F2-FE526F63F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001" y="4799272"/>
            <a:ext cx="1626710" cy="885137"/>
          </a:xfrm>
          <a:prstGeom prst="rect">
            <a:avLst/>
          </a:prstGeom>
        </p:spPr>
      </p:pic>
      <p:pic>
        <p:nvPicPr>
          <p:cNvPr id="26" name="Picture 25" descr="A close-up of a calendar&#10;&#10;Description automatically generated">
            <a:extLst>
              <a:ext uri="{FF2B5EF4-FFF2-40B4-BE49-F238E27FC236}">
                <a16:creationId xmlns:a16="http://schemas.microsoft.com/office/drawing/2014/main" id="{69188633-658A-6315-D829-095421A567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1" r="281"/>
          <a:stretch/>
        </p:blipFill>
        <p:spPr>
          <a:xfrm>
            <a:off x="9826954" y="2288883"/>
            <a:ext cx="1313090" cy="864911"/>
          </a:xfrm>
          <a:prstGeom prst="rect">
            <a:avLst/>
          </a:prstGeom>
        </p:spPr>
      </p:pic>
      <p:pic>
        <p:nvPicPr>
          <p:cNvPr id="28" name="Picture 27" descr="A hand holding a pencil over a blueprint&#10;&#10;Description automatically generated">
            <a:extLst>
              <a:ext uri="{FF2B5EF4-FFF2-40B4-BE49-F238E27FC236}">
                <a16:creationId xmlns:a16="http://schemas.microsoft.com/office/drawing/2014/main" id="{8727C401-E698-FE13-37D8-8DFBCC8E1E7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68" b="468"/>
          <a:stretch/>
        </p:blipFill>
        <p:spPr>
          <a:xfrm>
            <a:off x="9823262" y="3427836"/>
            <a:ext cx="1314268" cy="1321803"/>
          </a:xfrm>
          <a:prstGeom prst="rect">
            <a:avLst/>
          </a:prstGeom>
        </p:spPr>
      </p:pic>
      <p:pic>
        <p:nvPicPr>
          <p:cNvPr id="30" name="Picture 29" descr="A screenshot of a phone&#10;&#10;Description automatically generated">
            <a:extLst>
              <a:ext uri="{FF2B5EF4-FFF2-40B4-BE49-F238E27FC236}">
                <a16:creationId xmlns:a16="http://schemas.microsoft.com/office/drawing/2014/main" id="{AE325D54-01A9-6F47-6817-FA12599E8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529" y="4298129"/>
            <a:ext cx="1290365" cy="443356"/>
          </a:xfrm>
          <a:prstGeom prst="rect">
            <a:avLst/>
          </a:prstGeom>
        </p:spPr>
      </p:pic>
      <p:pic>
        <p:nvPicPr>
          <p:cNvPr id="5" name="Picture 4" descr="A chess board with a black queen and a white pawn&#10;&#10;Description automatically generated">
            <a:extLst>
              <a:ext uri="{FF2B5EF4-FFF2-40B4-BE49-F238E27FC236}">
                <a16:creationId xmlns:a16="http://schemas.microsoft.com/office/drawing/2014/main" id="{3B9BDCE0-4A5D-3FDB-90E2-F2A8716BF0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6341" y="2287879"/>
            <a:ext cx="1217342" cy="721071"/>
          </a:xfrm>
          <a:prstGeom prst="rect">
            <a:avLst/>
          </a:prstGeom>
        </p:spPr>
      </p:pic>
      <p:pic>
        <p:nvPicPr>
          <p:cNvPr id="11" name="Picture 10" descr="A screen with numbers and numbers&#10;&#10;Description automatically generated">
            <a:extLst>
              <a:ext uri="{FF2B5EF4-FFF2-40B4-BE49-F238E27FC236}">
                <a16:creationId xmlns:a16="http://schemas.microsoft.com/office/drawing/2014/main" id="{C0A9C585-5AEC-C4AC-D4AB-BBF2BEF2D3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8661" y="4519863"/>
            <a:ext cx="1975184" cy="13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1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A216-F47F-DF17-7F11-CD2560BA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9A003B"/>
                </a:solidFill>
                <a:latin typeface="Segoe UI"/>
                <a:cs typeface="Segoe UI"/>
              </a:rPr>
              <a:t>Healthcare regulations affecting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314B9-96D6-60EF-E744-0170E944672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37190" y="1709878"/>
            <a:ext cx="9600782" cy="13334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en-US">
                <a:latin typeface="Segoe UI"/>
                <a:cs typeface="Segoe UI"/>
              </a:rPr>
              <a:t>Market</a:t>
            </a:r>
            <a:r>
              <a:rPr lang="en-US" sz="1400">
                <a:latin typeface="Segoe UI"/>
                <a:cs typeface="Segoe UI"/>
              </a:rPr>
              <a:t> (AI Act, Digital Services Act, Digital Markets Act, Cyber </a:t>
            </a:r>
            <a:r>
              <a:rPr lang="en-US" sz="1400" err="1">
                <a:latin typeface="Segoe UI"/>
                <a:cs typeface="Segoe UI"/>
              </a:rPr>
              <a:t>Ressillience</a:t>
            </a:r>
            <a:r>
              <a:rPr lang="en-US" sz="1400">
                <a:latin typeface="Segoe UI"/>
                <a:cs typeface="Segoe UI"/>
              </a:rPr>
              <a:t> Act)</a:t>
            </a:r>
            <a:endParaRPr lang="en-US" sz="1400">
              <a:latin typeface="Segoe UI"/>
            </a:endParaRPr>
          </a:p>
          <a:p>
            <a:pPr marL="457200" indent="-457200"/>
            <a:r>
              <a:rPr lang="en-US">
                <a:latin typeface="Segoe UI"/>
                <a:cs typeface="Segoe UI"/>
              </a:rPr>
              <a:t>Biopharma </a:t>
            </a:r>
            <a:r>
              <a:rPr lang="en-US" sz="1400">
                <a:latin typeface="Segoe UI"/>
                <a:cs typeface="Segoe UI"/>
              </a:rPr>
              <a:t>(European Heal</a:t>
            </a:r>
            <a:r>
              <a:rPr lang="en-US" sz="1500">
                <a:latin typeface="Segoe UI"/>
                <a:cs typeface="Segoe UI"/>
              </a:rPr>
              <a:t>th Data Space, General Pharmaceutical Legislation, Clinical Trial Regulations)</a:t>
            </a:r>
          </a:p>
          <a:p>
            <a:pPr marL="457200" indent="-457200"/>
            <a:r>
              <a:rPr lang="en-US">
                <a:latin typeface="Segoe UI"/>
                <a:cs typeface="Segoe UI"/>
              </a:rPr>
              <a:t>Data</a:t>
            </a:r>
            <a:r>
              <a:rPr lang="en-US" sz="1400">
                <a:latin typeface="Segoe UI"/>
                <a:cs typeface="Segoe UI"/>
              </a:rPr>
              <a:t> </a:t>
            </a:r>
            <a:r>
              <a:rPr lang="en-US" sz="1400">
                <a:latin typeface="Segoe UI"/>
                <a:cs typeface="Poppins"/>
              </a:rPr>
              <a:t>(GDPR, Data Act, Data Governance Act)</a:t>
            </a:r>
          </a:p>
          <a:p>
            <a:pPr marL="0" indent="0">
              <a:buNone/>
            </a:pPr>
            <a:endParaRPr lang="en-US" sz="2400">
              <a:latin typeface="Segoe UI"/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8737F-6C2B-DF5F-0565-641DAA4451F9}"/>
              </a:ext>
            </a:extLst>
          </p:cNvPr>
          <p:cNvSpPr txBox="1"/>
          <p:nvPr/>
        </p:nvSpPr>
        <p:spPr>
          <a:xfrm>
            <a:off x="315317" y="6366589"/>
            <a:ext cx="113540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Segoe UI"/>
                <a:cs typeface="Segoe UI"/>
              </a:rPr>
              <a:t>Policy paper. Impact of AI on the regulation of medical products. Medicines &amp; Healthcare products Regulatory Agency, GOV.UK (Apr. 2024)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B2095-E991-9E76-0302-E40CCC2A7995}"/>
              </a:ext>
            </a:extLst>
          </p:cNvPr>
          <p:cNvSpPr/>
          <p:nvPr/>
        </p:nvSpPr>
        <p:spPr>
          <a:xfrm>
            <a:off x="8497739" y="3861545"/>
            <a:ext cx="2847820" cy="2362747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GB" b="1">
                <a:solidFill>
                  <a:prstClr val="white"/>
                </a:solidFill>
                <a:latin typeface="Segoe UI"/>
                <a:cs typeface="Segoe UI"/>
              </a:rPr>
              <a:t>Research is not affected by some of these regulations.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D68317-A9E6-5472-733E-6A3E14B11066}"/>
              </a:ext>
            </a:extLst>
          </p:cNvPr>
          <p:cNvSpPr txBox="1">
            <a:spLocks/>
          </p:cNvSpPr>
          <p:nvPr/>
        </p:nvSpPr>
        <p:spPr>
          <a:xfrm>
            <a:off x="1439196" y="3296041"/>
            <a:ext cx="9460414" cy="2927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Segoe UI"/>
                <a:cs typeface="Segoe UI"/>
              </a:rPr>
              <a:t>Five key principles for regulatory use of AI for medical products</a:t>
            </a: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>
                <a:latin typeface="Segoe UI"/>
                <a:cs typeface="Segoe UI"/>
              </a:rPr>
              <a:t>Safety, security and robustness</a:t>
            </a: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>
                <a:latin typeface="Segoe UI"/>
                <a:cs typeface="Segoe UI"/>
              </a:rPr>
              <a:t>Transparency and explainability</a:t>
            </a: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>
                <a:latin typeface="Segoe UI"/>
                <a:cs typeface="Segoe UI"/>
              </a:rPr>
              <a:t>Fairness</a:t>
            </a: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>
                <a:latin typeface="Segoe UI"/>
                <a:cs typeface="Segoe UI"/>
              </a:rPr>
              <a:t>Accountability and governance</a:t>
            </a: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>
                <a:latin typeface="Segoe UI"/>
                <a:cs typeface="Segoe UI"/>
              </a:rPr>
              <a:t>Contestability and redress</a:t>
            </a:r>
          </a:p>
        </p:txBody>
      </p:sp>
    </p:spTree>
    <p:extLst>
      <p:ext uri="{BB962C8B-B14F-4D97-AF65-F5344CB8AC3E}">
        <p14:creationId xmlns:p14="http://schemas.microsoft.com/office/powerpoint/2010/main" val="41984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7515-CDE2-E111-F5CE-0CA8A9DB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9A003B"/>
                </a:solidFill>
                <a:latin typeface="Segoe UI"/>
                <a:cs typeface="Segoe UI"/>
              </a:rPr>
              <a:t>Examples of medical data</a:t>
            </a:r>
            <a:endParaRPr lang="en-US">
              <a:latin typeface="Segoe UI"/>
              <a:cs typeface="Segoe UI"/>
            </a:endParaRP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CB890F94-87C3-C892-D187-05DACB238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8161" y="1711801"/>
            <a:ext cx="3045017" cy="281704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27965" indent="-227965"/>
            <a:r>
              <a:rPr lang="en-US">
                <a:latin typeface="Segoe UI"/>
                <a:cs typeface="Segoe UI"/>
              </a:rPr>
              <a:t>Classification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latin typeface="Segoe UI"/>
                <a:cs typeface="Segoe UI"/>
              </a:rPr>
              <a:t>Detection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latin typeface="Segoe UI"/>
                <a:cs typeface="Segoe UI"/>
              </a:rPr>
              <a:t>Segmentation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latin typeface="Segoe UI"/>
                <a:cs typeface="Segoe UI"/>
              </a:rPr>
              <a:t>Multilabel</a:t>
            </a:r>
          </a:p>
          <a:p>
            <a:pPr marL="227965" indent="-227965"/>
            <a:r>
              <a:rPr lang="en-US">
                <a:latin typeface="Segoe UI"/>
                <a:cs typeface="Segoe UI"/>
              </a:rPr>
              <a:t>Regression</a:t>
            </a:r>
          </a:p>
          <a:p>
            <a:pPr marL="227965" indent="-227965"/>
            <a:r>
              <a:rPr lang="en-US">
                <a:latin typeface="Segoe UI"/>
                <a:cs typeface="Segoe UI"/>
              </a:rPr>
              <a:t>Clustering</a:t>
            </a:r>
          </a:p>
          <a:p>
            <a:pPr marL="227965" indent="-227965"/>
            <a:r>
              <a:rPr lang="en-US">
                <a:latin typeface="Segoe UI"/>
                <a:cs typeface="Segoe UI"/>
              </a:rPr>
              <a:t>Dimensionality Reduction</a:t>
            </a:r>
          </a:p>
          <a:p>
            <a:pPr marL="227965" indent="-227965"/>
            <a:r>
              <a:rPr lang="en-US">
                <a:latin typeface="Segoe UI"/>
                <a:cs typeface="Segoe UI"/>
              </a:rPr>
              <a:t>Generation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947AEF-A68F-C589-F936-4F0FCA4924EE}"/>
              </a:ext>
            </a:extLst>
          </p:cNvPr>
          <p:cNvGrpSpPr/>
          <p:nvPr/>
        </p:nvGrpSpPr>
        <p:grpSpPr>
          <a:xfrm>
            <a:off x="589813" y="1687763"/>
            <a:ext cx="3539289" cy="4882815"/>
            <a:chOff x="130341" y="1687763"/>
            <a:chExt cx="3539289" cy="4882815"/>
          </a:xfrm>
        </p:grpSpPr>
        <p:pic>
          <p:nvPicPr>
            <p:cNvPr id="3" name="Picture 2" descr="A chest x-ray of a person&#10;&#10;Description automatically generated">
              <a:extLst>
                <a:ext uri="{FF2B5EF4-FFF2-40B4-BE49-F238E27FC236}">
                  <a16:creationId xmlns:a16="http://schemas.microsoft.com/office/drawing/2014/main" id="{BBABAB88-C441-FBCD-2BA9-927393C48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270" y="2458954"/>
              <a:ext cx="1562100" cy="2028825"/>
            </a:xfrm>
            <a:prstGeom prst="rect">
              <a:avLst/>
            </a:prstGeom>
          </p:spPr>
        </p:pic>
        <p:pic>
          <p:nvPicPr>
            <p:cNvPr id="4" name="Picture 3" descr="X-ray of a person&amp;#39;s chest&#10;&#10;Description automatically generated">
              <a:extLst>
                <a:ext uri="{FF2B5EF4-FFF2-40B4-BE49-F238E27FC236}">
                  <a16:creationId xmlns:a16="http://schemas.microsoft.com/office/drawing/2014/main" id="{10904180-881F-0AB1-F5BE-D899B31F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0146" y="2461460"/>
              <a:ext cx="1381125" cy="2028825"/>
            </a:xfrm>
            <a:prstGeom prst="rect">
              <a:avLst/>
            </a:prstGeom>
          </p:spPr>
        </p:pic>
        <p:pic>
          <p:nvPicPr>
            <p:cNvPr id="7" name="Picture 6" descr="X-ray of a hand&#10;&#10;Description automatically generated">
              <a:extLst>
                <a:ext uri="{FF2B5EF4-FFF2-40B4-BE49-F238E27FC236}">
                  <a16:creationId xmlns:a16="http://schemas.microsoft.com/office/drawing/2014/main" id="{F4CA31ED-2D77-01D1-6FFE-CAFD7B874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270" y="4744955"/>
              <a:ext cx="2352675" cy="13811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F35955-771F-FBA5-9CCB-CC90CFEBC033}"/>
                </a:ext>
              </a:extLst>
            </p:cNvPr>
            <p:cNvSpPr txBox="1"/>
            <p:nvPr/>
          </p:nvSpPr>
          <p:spPr>
            <a:xfrm>
              <a:off x="842210" y="1712053"/>
              <a:ext cx="209271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err="1">
                  <a:solidFill>
                    <a:srgbClr val="A2364F"/>
                  </a:solidFill>
                  <a:latin typeface="Segoe UI"/>
                  <a:cs typeface="Segoe UI"/>
                </a:rPr>
                <a:t>Unlabelled</a:t>
              </a:r>
              <a:r>
                <a:rPr lang="en-US" b="1">
                  <a:solidFill>
                    <a:srgbClr val="A2364F"/>
                  </a:solidFill>
                  <a:latin typeface="Segoe UI"/>
                  <a:cs typeface="Segoe UI"/>
                </a:rPr>
                <a:t> data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8EAC3B7-A1A0-1218-C4F5-2B56839EE651}"/>
                </a:ext>
              </a:extLst>
            </p:cNvPr>
            <p:cNvSpPr/>
            <p:nvPr/>
          </p:nvSpPr>
          <p:spPr>
            <a:xfrm>
              <a:off x="130341" y="1687763"/>
              <a:ext cx="3539289" cy="4882815"/>
            </a:xfrm>
            <a:prstGeom prst="roundRect">
              <a:avLst/>
            </a:prstGeom>
            <a:noFill/>
            <a:ln w="28575"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/>
                <a:cs typeface="Segoe U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0BCC84-61ED-75DA-3E61-D1EAF8456D22}"/>
              </a:ext>
            </a:extLst>
          </p:cNvPr>
          <p:cNvGrpSpPr/>
          <p:nvPr/>
        </p:nvGrpSpPr>
        <p:grpSpPr>
          <a:xfrm>
            <a:off x="6681941" y="1687763"/>
            <a:ext cx="1907649" cy="4882815"/>
            <a:chOff x="5832176" y="1687763"/>
            <a:chExt cx="1907649" cy="48828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038613-A7D6-ADBE-4724-801C29C53C56}"/>
                </a:ext>
              </a:extLst>
            </p:cNvPr>
            <p:cNvGrpSpPr/>
            <p:nvPr/>
          </p:nvGrpSpPr>
          <p:grpSpPr>
            <a:xfrm>
              <a:off x="6051004" y="4747338"/>
              <a:ext cx="1493714" cy="1112628"/>
              <a:chOff x="8482263" y="5123448"/>
              <a:chExt cx="2187240" cy="1331494"/>
            </a:xfrm>
          </p:grpSpPr>
          <p:pic>
            <p:nvPicPr>
              <p:cNvPr id="10" name="Picture 9" descr="X-ray of a human shoulder&#10;&#10;Description automatically generated">
                <a:extLst>
                  <a:ext uri="{FF2B5EF4-FFF2-40B4-BE49-F238E27FC236}">
                    <a16:creationId xmlns:a16="http://schemas.microsoft.com/office/drawing/2014/main" id="{DCB5F0A8-5A52-6BF1-B6B0-88A0B06C7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2263" y="5123448"/>
                <a:ext cx="2187240" cy="1331494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A8847-4A8E-4ACB-3B89-9E21EC23CADC}"/>
                  </a:ext>
                </a:extLst>
              </p:cNvPr>
              <p:cNvSpPr/>
              <p:nvPr/>
            </p:nvSpPr>
            <p:spPr>
              <a:xfrm>
                <a:off x="9280406" y="5230518"/>
                <a:ext cx="682037" cy="573851"/>
              </a:xfrm>
              <a:prstGeom prst="ellipse">
                <a:avLst/>
              </a:prstGeom>
              <a:noFill/>
              <a:ln w="57150">
                <a:solidFill>
                  <a:srgbClr val="A2364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"/>
                  <a:cs typeface="Segoe U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383EDB-1AC7-4F91-C01D-309B3BEA9F25}"/>
                </a:ext>
              </a:extLst>
            </p:cNvPr>
            <p:cNvGrpSpPr/>
            <p:nvPr/>
          </p:nvGrpSpPr>
          <p:grpSpPr>
            <a:xfrm>
              <a:off x="6104989" y="2342183"/>
              <a:ext cx="1389257" cy="1694289"/>
              <a:chOff x="8720390" y="2834940"/>
              <a:chExt cx="1714500" cy="2028825"/>
            </a:xfrm>
          </p:grpSpPr>
          <p:pic>
            <p:nvPicPr>
              <p:cNvPr id="9" name="Picture 8" descr="A chest x-ray of a person&#10;&#10;Description automatically generated">
                <a:extLst>
                  <a:ext uri="{FF2B5EF4-FFF2-40B4-BE49-F238E27FC236}">
                    <a16:creationId xmlns:a16="http://schemas.microsoft.com/office/drawing/2014/main" id="{A850E2E4-E7A9-4F2C-83CD-3CEF04118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20390" y="2834940"/>
                <a:ext cx="1714500" cy="2028825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D501A4-2ACE-141C-F0E5-FD968B06BACF}"/>
                  </a:ext>
                </a:extLst>
              </p:cNvPr>
              <p:cNvSpPr/>
              <p:nvPr/>
            </p:nvSpPr>
            <p:spPr>
              <a:xfrm>
                <a:off x="9931570" y="3615664"/>
                <a:ext cx="265932" cy="291503"/>
              </a:xfrm>
              <a:prstGeom prst="ellipse">
                <a:avLst/>
              </a:prstGeom>
              <a:noFill/>
              <a:ln w="57150">
                <a:solidFill>
                  <a:srgbClr val="A2364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"/>
                  <a:cs typeface="Segoe UI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2128E8E-FFB7-304F-A4C6-1ECC1B7E7245}"/>
                  </a:ext>
                </a:extLst>
              </p:cNvPr>
              <p:cNvSpPr/>
              <p:nvPr/>
            </p:nvSpPr>
            <p:spPr>
              <a:xfrm>
                <a:off x="10061912" y="3986637"/>
                <a:ext cx="265932" cy="291503"/>
              </a:xfrm>
              <a:prstGeom prst="ellipse">
                <a:avLst/>
              </a:prstGeom>
              <a:noFill/>
              <a:ln w="57150">
                <a:solidFill>
                  <a:srgbClr val="A2364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"/>
                  <a:cs typeface="Segoe UI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52F8A17-59AD-3E3F-BA62-4C0EB52F63DB}"/>
                  </a:ext>
                </a:extLst>
              </p:cNvPr>
              <p:cNvSpPr/>
              <p:nvPr/>
            </p:nvSpPr>
            <p:spPr>
              <a:xfrm>
                <a:off x="9019175" y="3906427"/>
                <a:ext cx="265932" cy="291503"/>
              </a:xfrm>
              <a:prstGeom prst="ellipse">
                <a:avLst/>
              </a:prstGeom>
              <a:noFill/>
              <a:ln w="57150">
                <a:solidFill>
                  <a:srgbClr val="A2364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"/>
                  <a:cs typeface="Segoe UI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74D16E-CFBA-8A7F-EAEE-391FD98EAE45}"/>
                </a:ext>
              </a:extLst>
            </p:cNvPr>
            <p:cNvSpPr txBox="1"/>
            <p:nvPr/>
          </p:nvSpPr>
          <p:spPr>
            <a:xfrm>
              <a:off x="6149649" y="4046052"/>
              <a:ext cx="141825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Segoe UI"/>
                  <a:cs typeface="Segoe UI"/>
                </a:rPr>
                <a:t>Pneumonia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E862AB-8EC4-E4A1-8642-4494DB5A5A01}"/>
                </a:ext>
              </a:extLst>
            </p:cNvPr>
            <p:cNvSpPr txBox="1"/>
            <p:nvPr/>
          </p:nvSpPr>
          <p:spPr>
            <a:xfrm>
              <a:off x="6260578" y="5861482"/>
              <a:ext cx="10705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Segoe UI"/>
                  <a:cs typeface="Segoe UI"/>
                </a:rPr>
                <a:t>Fracture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529519-1CCB-6D26-E459-4636ABFF6F5A}"/>
                </a:ext>
              </a:extLst>
            </p:cNvPr>
            <p:cNvSpPr txBox="1"/>
            <p:nvPr/>
          </p:nvSpPr>
          <p:spPr>
            <a:xfrm>
              <a:off x="5934601" y="1693468"/>
              <a:ext cx="170242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A2364F"/>
                  </a:solidFill>
                  <a:latin typeface="Segoe UI"/>
                  <a:cs typeface="Segoe UI"/>
                </a:rPr>
                <a:t>Labelled data</a:t>
              </a:r>
              <a:endParaRPr lang="en-US">
                <a:latin typeface="Segoe UI"/>
                <a:cs typeface="Segoe UI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6BF18C7-0A34-EEFA-299A-96A718398D8B}"/>
                </a:ext>
              </a:extLst>
            </p:cNvPr>
            <p:cNvSpPr/>
            <p:nvPr/>
          </p:nvSpPr>
          <p:spPr>
            <a:xfrm>
              <a:off x="5832176" y="1687763"/>
              <a:ext cx="1907649" cy="4882815"/>
            </a:xfrm>
            <a:prstGeom prst="roundRect">
              <a:avLst/>
            </a:prstGeom>
            <a:noFill/>
            <a:ln w="28575"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/>
                <a:cs typeface="Segoe UI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9D2BAB-C6F1-FD1C-EAB6-8C91904C5390}"/>
              </a:ext>
            </a:extLst>
          </p:cNvPr>
          <p:cNvGrpSpPr/>
          <p:nvPr/>
        </p:nvGrpSpPr>
        <p:grpSpPr>
          <a:xfrm>
            <a:off x="4403483" y="1687763"/>
            <a:ext cx="1972982" cy="4882815"/>
            <a:chOff x="3795328" y="1687763"/>
            <a:chExt cx="1972982" cy="4882815"/>
          </a:xfrm>
        </p:grpSpPr>
        <p:pic>
          <p:nvPicPr>
            <p:cNvPr id="8" name="Picture 7" descr="A doctor holding a tweezers&#10;&#10;Description automatically generated">
              <a:extLst>
                <a:ext uri="{FF2B5EF4-FFF2-40B4-BE49-F238E27FC236}">
                  <a16:creationId xmlns:a16="http://schemas.microsoft.com/office/drawing/2014/main" id="{D34FEBA0-A50D-B82E-A8D1-8E09066C5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85" t="171" b="17961"/>
            <a:stretch/>
          </p:blipFill>
          <p:spPr>
            <a:xfrm>
              <a:off x="4088410" y="2380866"/>
              <a:ext cx="1256214" cy="12650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791CCE-2DBF-ADBA-65E5-AD68D2401337}"/>
                </a:ext>
              </a:extLst>
            </p:cNvPr>
            <p:cNvSpPr txBox="1"/>
            <p:nvPr/>
          </p:nvSpPr>
          <p:spPr>
            <a:xfrm>
              <a:off x="3795328" y="3648356"/>
              <a:ext cx="197298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Segoe UI"/>
                  <a:cs typeface="Segoe UI"/>
                </a:rPr>
                <a:t>Expert</a:t>
              </a:r>
            </a:p>
          </p:txBody>
        </p:sp>
        <p:pic>
          <p:nvPicPr>
            <p:cNvPr id="21" name="Picture 20" descr="A group of people wearing surgical masks and gloves&#10;&#10;Description automatically generated">
              <a:extLst>
                <a:ext uri="{FF2B5EF4-FFF2-40B4-BE49-F238E27FC236}">
                  <a16:creationId xmlns:a16="http://schemas.microsoft.com/office/drawing/2014/main" id="{D4062BF8-DAA7-E374-1A33-0D9255CE2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30183" y="4529942"/>
              <a:ext cx="1496124" cy="109850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176459-8A5A-BB63-354E-216D78E5C2F2}"/>
                </a:ext>
              </a:extLst>
            </p:cNvPr>
            <p:cNvSpPr txBox="1"/>
            <p:nvPr/>
          </p:nvSpPr>
          <p:spPr>
            <a:xfrm>
              <a:off x="3921918" y="5905225"/>
              <a:ext cx="172672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Segoe UI"/>
                  <a:cs typeface="Segoe UI"/>
                </a:rPr>
                <a:t>Crowd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AE9D33-88E8-3CD8-33C6-811EF9E6A33F}"/>
                </a:ext>
              </a:extLst>
            </p:cNvPr>
            <p:cNvSpPr txBox="1"/>
            <p:nvPr/>
          </p:nvSpPr>
          <p:spPr>
            <a:xfrm>
              <a:off x="4236417" y="5638048"/>
              <a:ext cx="109947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Segoe UI"/>
                  <a:cs typeface="Segoe UI"/>
                </a:rPr>
                <a:t>Groups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22D7A2-092C-B5D6-0957-29ED0B47A678}"/>
                </a:ext>
              </a:extLst>
            </p:cNvPr>
            <p:cNvSpPr txBox="1"/>
            <p:nvPr/>
          </p:nvSpPr>
          <p:spPr>
            <a:xfrm>
              <a:off x="3862331" y="1693467"/>
              <a:ext cx="170242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A2364F"/>
                  </a:solidFill>
                  <a:latin typeface="Segoe UI"/>
                  <a:cs typeface="Segoe UI"/>
                </a:rPr>
                <a:t>Annotators</a:t>
              </a:r>
              <a:endParaRPr lang="en-US">
                <a:latin typeface="Segoe UI"/>
                <a:cs typeface="Segoe UI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D82A6E5-A478-0632-D21F-7FF4B829B511}"/>
                </a:ext>
              </a:extLst>
            </p:cNvPr>
            <p:cNvSpPr/>
            <p:nvPr/>
          </p:nvSpPr>
          <p:spPr>
            <a:xfrm>
              <a:off x="3856705" y="1687763"/>
              <a:ext cx="1886483" cy="4882815"/>
            </a:xfrm>
            <a:prstGeom prst="roundRect">
              <a:avLst/>
            </a:prstGeom>
            <a:noFill/>
            <a:ln w="28575"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/>
                <a:cs typeface="Segoe UI"/>
              </a:endParaRPr>
            </a:p>
          </p:txBody>
        </p:sp>
      </p:grp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70BBF36C-FA3F-5375-BEDF-6D417986FA80}"/>
              </a:ext>
            </a:extLst>
          </p:cNvPr>
          <p:cNvSpPr/>
          <p:nvPr/>
        </p:nvSpPr>
        <p:spPr>
          <a:xfrm>
            <a:off x="4128429" y="3711704"/>
            <a:ext cx="341969" cy="685800"/>
          </a:xfrm>
          <a:prstGeom prst="rightArrow">
            <a:avLst/>
          </a:prstGeom>
          <a:solidFill>
            <a:srgbClr val="DF99A6"/>
          </a:solidFill>
          <a:ln w="28575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/>
              <a:cs typeface="Segoe UI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24C4EC9-06E0-0B2A-89D5-6E63BA3A9B4A}"/>
              </a:ext>
            </a:extLst>
          </p:cNvPr>
          <p:cNvSpPr/>
          <p:nvPr/>
        </p:nvSpPr>
        <p:spPr>
          <a:xfrm>
            <a:off x="6349380" y="3711704"/>
            <a:ext cx="341969" cy="685800"/>
          </a:xfrm>
          <a:prstGeom prst="rightArrow">
            <a:avLst/>
          </a:prstGeom>
          <a:solidFill>
            <a:srgbClr val="DF99A6"/>
          </a:solidFill>
          <a:ln w="28575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/>
              <a:cs typeface="Segoe UI"/>
            </a:endParaRPr>
          </a:p>
        </p:txBody>
      </p:sp>
      <p:sp>
        <p:nvSpPr>
          <p:cNvPr id="23" name="Content Placeholder 32">
            <a:extLst>
              <a:ext uri="{FF2B5EF4-FFF2-40B4-BE49-F238E27FC236}">
                <a16:creationId xmlns:a16="http://schemas.microsoft.com/office/drawing/2014/main" id="{3A92A8EA-6E74-6755-E48A-D972518C15EF}"/>
              </a:ext>
            </a:extLst>
          </p:cNvPr>
          <p:cNvSpPr txBox="1">
            <a:spLocks/>
          </p:cNvSpPr>
          <p:nvPr/>
        </p:nvSpPr>
        <p:spPr>
          <a:xfrm>
            <a:off x="8920166" y="4784933"/>
            <a:ext cx="3055311" cy="20742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Segoe UI"/>
                <a:cs typeface="Segoe UI"/>
              </a:rPr>
              <a:t>Reducing costs:</a:t>
            </a:r>
          </a:p>
          <a:p>
            <a:pPr marL="457200" indent="-457200"/>
            <a:r>
              <a:rPr lang="en-US">
                <a:latin typeface="Segoe UI"/>
                <a:cs typeface="Segoe UI"/>
              </a:rPr>
              <a:t>Unsupervised</a:t>
            </a:r>
          </a:p>
          <a:p>
            <a:pPr marL="457200" indent="-457200"/>
            <a:r>
              <a:rPr lang="en-US">
                <a:latin typeface="Segoe UI"/>
                <a:cs typeface="Segoe UI"/>
              </a:rPr>
              <a:t>Semi-supervised</a:t>
            </a:r>
          </a:p>
          <a:p>
            <a:pPr marL="457200" indent="-457200"/>
            <a:r>
              <a:rPr lang="en-US">
                <a:latin typeface="Segoe UI"/>
                <a:cs typeface="Segoe UI"/>
              </a:rPr>
              <a:t>Weak labels</a:t>
            </a:r>
          </a:p>
          <a:p>
            <a:pPr marL="457200" indent="-457200"/>
            <a:r>
              <a:rPr lang="en-US">
                <a:latin typeface="Segoe UI"/>
                <a:cs typeface="Segoe UI"/>
              </a:rPr>
              <a:t>Active learning</a:t>
            </a:r>
          </a:p>
          <a:p>
            <a:pPr marL="457200" indent="-457200"/>
            <a:r>
              <a:rPr lang="en-US">
                <a:latin typeface="Segoe UI"/>
                <a:cs typeface="Segoe UI"/>
              </a:rPr>
              <a:t>Crowdsourcing</a:t>
            </a:r>
          </a:p>
        </p:txBody>
      </p:sp>
    </p:spTree>
    <p:extLst>
      <p:ext uri="{BB962C8B-B14F-4D97-AF65-F5344CB8AC3E}">
        <p14:creationId xmlns:p14="http://schemas.microsoft.com/office/powerpoint/2010/main" val="38926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3981A2-FA42-E9A7-FF1E-6A5344D5DB12}"/>
              </a:ext>
            </a:extLst>
          </p:cNvPr>
          <p:cNvSpPr/>
          <p:nvPr/>
        </p:nvSpPr>
        <p:spPr>
          <a:xfrm>
            <a:off x="674777" y="3026331"/>
            <a:ext cx="10176429" cy="1160044"/>
          </a:xfrm>
          <a:prstGeom prst="roundRect">
            <a:avLst/>
          </a:prstGeom>
          <a:solidFill>
            <a:srgbClr val="CC586E"/>
          </a:solidFill>
          <a:ln w="57150"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b="1">
                <a:solidFill>
                  <a:prstClr val="white"/>
                </a:solidFill>
                <a:latin typeface="Segoe UI"/>
                <a:cs typeface="Poppins"/>
              </a:rPr>
              <a:t>    Health data</a:t>
            </a:r>
            <a:endParaRPr lang="en-US">
              <a:solidFill>
                <a:prstClr val="white"/>
              </a:solidFill>
              <a:latin typeface="Segoe UI"/>
              <a:cs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00311-ADE6-8D8A-3052-4B7C87F0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9A003B"/>
                </a:solidFill>
                <a:latin typeface="Arial Nova"/>
                <a:cs typeface="Poppins"/>
              </a:rPr>
              <a:t>Digital health footprint</a:t>
            </a:r>
            <a:r>
              <a:rPr lang="en-GB" sz="3200" b="1">
                <a:solidFill>
                  <a:srgbClr val="9A003B"/>
                </a:solidFill>
                <a:latin typeface="Arial Nova"/>
                <a:cs typeface="Poppins"/>
              </a:rPr>
              <a:t> and ML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D3DC20-C861-D9B4-ED19-31B46A36A0EA}"/>
              </a:ext>
            </a:extLst>
          </p:cNvPr>
          <p:cNvCxnSpPr/>
          <p:nvPr/>
        </p:nvCxnSpPr>
        <p:spPr>
          <a:xfrm>
            <a:off x="677446" y="2366880"/>
            <a:ext cx="10499556" cy="2006"/>
          </a:xfrm>
          <a:prstGeom prst="straightConnector1">
            <a:avLst/>
          </a:prstGeom>
          <a:ln w="28575">
            <a:solidFill>
              <a:srgbClr val="A236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Stork Baby outline">
            <a:extLst>
              <a:ext uri="{FF2B5EF4-FFF2-40B4-BE49-F238E27FC236}">
                <a16:creationId xmlns:a16="http://schemas.microsoft.com/office/drawing/2014/main" id="{824EE3A4-AB46-AB1D-1F8B-85BA6AB7C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31" y="1718510"/>
            <a:ext cx="582419" cy="601914"/>
          </a:xfrm>
          <a:prstGeom prst="rect">
            <a:avLst/>
          </a:prstGeom>
        </p:spPr>
      </p:pic>
      <p:pic>
        <p:nvPicPr>
          <p:cNvPr id="13" name="Graphic 12" descr="Baby crawling outline">
            <a:extLst>
              <a:ext uri="{FF2B5EF4-FFF2-40B4-BE49-F238E27FC236}">
                <a16:creationId xmlns:a16="http://schemas.microsoft.com/office/drawing/2014/main" id="{BCCEE799-D791-2791-A799-19A198BA6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9563" y="1768645"/>
            <a:ext cx="582418" cy="601913"/>
          </a:xfrm>
          <a:prstGeom prst="rect">
            <a:avLst/>
          </a:prstGeom>
        </p:spPr>
      </p:pic>
      <p:pic>
        <p:nvPicPr>
          <p:cNvPr id="14" name="Graphic 13" descr="Baby outline">
            <a:extLst>
              <a:ext uri="{FF2B5EF4-FFF2-40B4-BE49-F238E27FC236}">
                <a16:creationId xmlns:a16="http://schemas.microsoft.com/office/drawing/2014/main" id="{893C3D66-5300-833D-09EF-42DC7BB33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0045" y="1791201"/>
            <a:ext cx="562365" cy="611940"/>
          </a:xfrm>
          <a:prstGeom prst="rect">
            <a:avLst/>
          </a:prstGeom>
        </p:spPr>
      </p:pic>
      <p:pic>
        <p:nvPicPr>
          <p:cNvPr id="16" name="Graphic 15" descr="Cycling outline">
            <a:extLst>
              <a:ext uri="{FF2B5EF4-FFF2-40B4-BE49-F238E27FC236}">
                <a16:creationId xmlns:a16="http://schemas.microsoft.com/office/drawing/2014/main" id="{046FC1B8-4F20-666C-B202-2F58EC748D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3906" y="1716100"/>
            <a:ext cx="576707" cy="604324"/>
          </a:xfrm>
          <a:prstGeom prst="rect">
            <a:avLst/>
          </a:prstGeom>
        </p:spPr>
      </p:pic>
      <p:pic>
        <p:nvPicPr>
          <p:cNvPr id="17" name="Graphic 16" descr="Walk outline">
            <a:extLst>
              <a:ext uri="{FF2B5EF4-FFF2-40B4-BE49-F238E27FC236}">
                <a16:creationId xmlns:a16="http://schemas.microsoft.com/office/drawing/2014/main" id="{6699F77A-ED26-85F8-DA6F-4360B085D1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99450" y="1632684"/>
            <a:ext cx="670984" cy="670984"/>
          </a:xfrm>
          <a:prstGeom prst="rect">
            <a:avLst/>
          </a:prstGeom>
        </p:spPr>
      </p:pic>
      <p:pic>
        <p:nvPicPr>
          <p:cNvPr id="18" name="Graphic 17" descr="Man with cane outline">
            <a:extLst>
              <a:ext uri="{FF2B5EF4-FFF2-40B4-BE49-F238E27FC236}">
                <a16:creationId xmlns:a16="http://schemas.microsoft.com/office/drawing/2014/main" id="{240D0D1A-AB9D-3F44-BEA8-982A34DFDE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04997" y="1683419"/>
            <a:ext cx="670984" cy="670984"/>
          </a:xfrm>
          <a:prstGeom prst="rect">
            <a:avLst/>
          </a:prstGeom>
        </p:spPr>
      </p:pic>
      <p:pic>
        <p:nvPicPr>
          <p:cNvPr id="20" name="Graphic 19" descr="Run outline">
            <a:extLst>
              <a:ext uri="{FF2B5EF4-FFF2-40B4-BE49-F238E27FC236}">
                <a16:creationId xmlns:a16="http://schemas.microsoft.com/office/drawing/2014/main" id="{72E0B6FC-82AD-0E83-9E5B-0D3101CB16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78379" y="1678405"/>
            <a:ext cx="670984" cy="670984"/>
          </a:xfrm>
          <a:prstGeom prst="rect">
            <a:avLst/>
          </a:prstGeom>
        </p:spPr>
      </p:pic>
      <p:pic>
        <p:nvPicPr>
          <p:cNvPr id="21" name="Graphic 20" descr="Inpatient outline">
            <a:extLst>
              <a:ext uri="{FF2B5EF4-FFF2-40B4-BE49-F238E27FC236}">
                <a16:creationId xmlns:a16="http://schemas.microsoft.com/office/drawing/2014/main" id="{AF1E4994-F9AD-6169-C9AD-7B4C909553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28398" y="1677136"/>
            <a:ext cx="739242" cy="740181"/>
          </a:xfrm>
          <a:prstGeom prst="rect">
            <a:avLst/>
          </a:prstGeom>
        </p:spPr>
      </p:pic>
      <p:pic>
        <p:nvPicPr>
          <p:cNvPr id="3" name="Graphic 2" descr="Statistics outline">
            <a:extLst>
              <a:ext uri="{FF2B5EF4-FFF2-40B4-BE49-F238E27FC236}">
                <a16:creationId xmlns:a16="http://schemas.microsoft.com/office/drawing/2014/main" id="{699EF609-0AB4-C0AC-D097-7E38D2714C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983567" y="3442759"/>
            <a:ext cx="493713" cy="495300"/>
          </a:xfrm>
          <a:prstGeom prst="rect">
            <a:avLst/>
          </a:prstGeom>
        </p:spPr>
      </p:pic>
      <p:pic>
        <p:nvPicPr>
          <p:cNvPr id="11" name="Graphic 10" descr="Disk outline">
            <a:extLst>
              <a:ext uri="{FF2B5EF4-FFF2-40B4-BE49-F238E27FC236}">
                <a16:creationId xmlns:a16="http://schemas.microsoft.com/office/drawing/2014/main" id="{83F32DEE-513B-3BCA-07C8-2F8F6577CC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5742" y="3442759"/>
            <a:ext cx="496888" cy="495300"/>
          </a:xfrm>
          <a:prstGeom prst="rect">
            <a:avLst/>
          </a:prstGeom>
        </p:spPr>
      </p:pic>
      <p:pic>
        <p:nvPicPr>
          <p:cNvPr id="15" name="Graphic 14" descr="Bar chart outline">
            <a:extLst>
              <a:ext uri="{FF2B5EF4-FFF2-40B4-BE49-F238E27FC236}">
                <a16:creationId xmlns:a16="http://schemas.microsoft.com/office/drawing/2014/main" id="{0A52DB5C-7BB6-DD11-8BBB-C03D565B992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841317" y="3442759"/>
            <a:ext cx="495300" cy="495300"/>
          </a:xfrm>
          <a:prstGeom prst="rect">
            <a:avLst/>
          </a:prstGeom>
        </p:spPr>
      </p:pic>
      <p:pic>
        <p:nvPicPr>
          <p:cNvPr id="19" name="Graphic 18" descr="Usb Stick outline">
            <a:extLst>
              <a:ext uri="{FF2B5EF4-FFF2-40B4-BE49-F238E27FC236}">
                <a16:creationId xmlns:a16="http://schemas.microsoft.com/office/drawing/2014/main" id="{EA667754-BF04-539F-76D3-D8A3B873CA8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887105" y="3442759"/>
            <a:ext cx="493713" cy="495300"/>
          </a:xfrm>
          <a:prstGeom prst="rect">
            <a:avLst/>
          </a:prstGeom>
        </p:spPr>
      </p:pic>
      <p:pic>
        <p:nvPicPr>
          <p:cNvPr id="31" name="Graphic 30" descr="Document outline">
            <a:extLst>
              <a:ext uri="{FF2B5EF4-FFF2-40B4-BE49-F238E27FC236}">
                <a16:creationId xmlns:a16="http://schemas.microsoft.com/office/drawing/2014/main" id="{778C9526-7498-5EB7-DE80-145FA31B636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045230" y="3442759"/>
            <a:ext cx="477838" cy="495300"/>
          </a:xfrm>
          <a:prstGeom prst="rect">
            <a:avLst/>
          </a:prstGeom>
        </p:spPr>
      </p:pic>
      <p:pic>
        <p:nvPicPr>
          <p:cNvPr id="32" name="Graphic 31" descr="Database outline">
            <a:extLst>
              <a:ext uri="{FF2B5EF4-FFF2-40B4-BE49-F238E27FC236}">
                <a16:creationId xmlns:a16="http://schemas.microsoft.com/office/drawing/2014/main" id="{E5C815D9-454F-01D9-1025-668D396DD0E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959880" y="3442759"/>
            <a:ext cx="465138" cy="495300"/>
          </a:xfrm>
          <a:prstGeom prst="rect">
            <a:avLst/>
          </a:prstGeom>
        </p:spPr>
      </p:pic>
      <p:pic>
        <p:nvPicPr>
          <p:cNvPr id="33" name="Graphic 32" descr="Cloud outline">
            <a:extLst>
              <a:ext uri="{FF2B5EF4-FFF2-40B4-BE49-F238E27FC236}">
                <a16:creationId xmlns:a16="http://schemas.microsoft.com/office/drawing/2014/main" id="{3189E92D-2690-5C4C-6F1C-C6D2074C15E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863417" y="3442759"/>
            <a:ext cx="495300" cy="495300"/>
          </a:xfrm>
          <a:prstGeom prst="rect">
            <a:avLst/>
          </a:prstGeom>
        </p:spPr>
      </p:pic>
      <p:pic>
        <p:nvPicPr>
          <p:cNvPr id="34" name="Graphic 33" descr="Table outline">
            <a:extLst>
              <a:ext uri="{FF2B5EF4-FFF2-40B4-BE49-F238E27FC236}">
                <a16:creationId xmlns:a16="http://schemas.microsoft.com/office/drawing/2014/main" id="{066A4B00-FB77-A62E-381B-27C3DE9A3E8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005667" y="3442759"/>
            <a:ext cx="495300" cy="495300"/>
          </a:xfrm>
          <a:prstGeom prst="rect">
            <a:avLst/>
          </a:prstGeom>
        </p:spPr>
      </p:pic>
      <p:pic>
        <p:nvPicPr>
          <p:cNvPr id="35" name="Graphic 34" descr="Pie chart outline">
            <a:extLst>
              <a:ext uri="{FF2B5EF4-FFF2-40B4-BE49-F238E27FC236}">
                <a16:creationId xmlns:a16="http://schemas.microsoft.com/office/drawing/2014/main" id="{48539349-0444-74AB-11AF-74229A691A4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907617" y="3442759"/>
            <a:ext cx="496888" cy="495300"/>
          </a:xfrm>
          <a:prstGeom prst="rect">
            <a:avLst/>
          </a:prstGeom>
        </p:spPr>
      </p:pic>
      <p:pic>
        <p:nvPicPr>
          <p:cNvPr id="36" name="Graphic 35" descr="Business Growth outline">
            <a:extLst>
              <a:ext uri="{FF2B5EF4-FFF2-40B4-BE49-F238E27FC236}">
                <a16:creationId xmlns:a16="http://schemas.microsoft.com/office/drawing/2014/main" id="{2A359EFA-A33F-8C41-3ADA-796F6F07613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819217" y="3442759"/>
            <a:ext cx="495300" cy="495300"/>
          </a:xfrm>
          <a:prstGeom prst="rect">
            <a:avLst/>
          </a:prstGeom>
        </p:spPr>
      </p:pic>
      <p:pic>
        <p:nvPicPr>
          <p:cNvPr id="23" name="Graphic 22" descr="Needle outline">
            <a:extLst>
              <a:ext uri="{FF2B5EF4-FFF2-40B4-BE49-F238E27FC236}">
                <a16:creationId xmlns:a16="http://schemas.microsoft.com/office/drawing/2014/main" id="{7EB8DD88-1EBE-D02C-C104-56B310F6C3F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844537" y="2501240"/>
            <a:ext cx="383563" cy="383563"/>
          </a:xfrm>
          <a:prstGeom prst="rect">
            <a:avLst/>
          </a:prstGeom>
        </p:spPr>
      </p:pic>
      <p:pic>
        <p:nvPicPr>
          <p:cNvPr id="25" name="Graphic 24" descr="Hospital outline">
            <a:extLst>
              <a:ext uri="{FF2B5EF4-FFF2-40B4-BE49-F238E27FC236}">
                <a16:creationId xmlns:a16="http://schemas.microsoft.com/office/drawing/2014/main" id="{1416BF87-579E-FEC6-EEA5-D63AA87F44E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94941" y="2368716"/>
            <a:ext cx="531729" cy="531729"/>
          </a:xfrm>
          <a:prstGeom prst="rect">
            <a:avLst/>
          </a:prstGeom>
        </p:spPr>
      </p:pic>
      <p:pic>
        <p:nvPicPr>
          <p:cNvPr id="26" name="Graphic 25" descr="Needle outline">
            <a:extLst>
              <a:ext uri="{FF2B5EF4-FFF2-40B4-BE49-F238E27FC236}">
                <a16:creationId xmlns:a16="http://schemas.microsoft.com/office/drawing/2014/main" id="{D8196A7D-EF79-5739-98E6-67751AF544D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048415" y="2502001"/>
            <a:ext cx="383563" cy="383563"/>
          </a:xfrm>
          <a:prstGeom prst="rect">
            <a:avLst/>
          </a:prstGeom>
        </p:spPr>
      </p:pic>
      <p:pic>
        <p:nvPicPr>
          <p:cNvPr id="27" name="Graphic 26" descr="Needle outline">
            <a:extLst>
              <a:ext uri="{FF2B5EF4-FFF2-40B4-BE49-F238E27FC236}">
                <a16:creationId xmlns:a16="http://schemas.microsoft.com/office/drawing/2014/main" id="{B1F77E96-0641-12E8-C5AB-2DA7805A48E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899992" y="2512027"/>
            <a:ext cx="383563" cy="383563"/>
          </a:xfrm>
          <a:prstGeom prst="rect">
            <a:avLst/>
          </a:prstGeom>
        </p:spPr>
      </p:pic>
      <p:pic>
        <p:nvPicPr>
          <p:cNvPr id="28" name="Graphic 27" descr="Medicine outline">
            <a:extLst>
              <a:ext uri="{FF2B5EF4-FFF2-40B4-BE49-F238E27FC236}">
                <a16:creationId xmlns:a16="http://schemas.microsoft.com/office/drawing/2014/main" id="{51161A08-ECEB-7476-9201-1766BA9DACD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0075445" y="2459343"/>
            <a:ext cx="383563" cy="421998"/>
          </a:xfrm>
          <a:prstGeom prst="rect">
            <a:avLst/>
          </a:prstGeom>
        </p:spPr>
      </p:pic>
      <p:pic>
        <p:nvPicPr>
          <p:cNvPr id="29" name="Graphic 28" descr="Medicine outline">
            <a:extLst>
              <a:ext uri="{FF2B5EF4-FFF2-40B4-BE49-F238E27FC236}">
                <a16:creationId xmlns:a16="http://schemas.microsoft.com/office/drawing/2014/main" id="{19B49AA6-1B9D-2B94-3A57-9FF2FDEA67C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762038" y="2527243"/>
            <a:ext cx="383563" cy="421998"/>
          </a:xfrm>
          <a:prstGeom prst="rect">
            <a:avLst/>
          </a:prstGeom>
        </p:spPr>
      </p:pic>
      <p:pic>
        <p:nvPicPr>
          <p:cNvPr id="37" name="Graphic 36" descr="Schoolhouse outline">
            <a:extLst>
              <a:ext uri="{FF2B5EF4-FFF2-40B4-BE49-F238E27FC236}">
                <a16:creationId xmlns:a16="http://schemas.microsoft.com/office/drawing/2014/main" id="{64B00AFB-9630-CEF8-D40D-13AC39962EC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817722" y="2331308"/>
            <a:ext cx="537820" cy="528176"/>
          </a:xfrm>
          <a:prstGeom prst="rect">
            <a:avLst/>
          </a:prstGeom>
        </p:spPr>
      </p:pic>
      <p:pic>
        <p:nvPicPr>
          <p:cNvPr id="38" name="Graphic 37" descr="Building outline">
            <a:extLst>
              <a:ext uri="{FF2B5EF4-FFF2-40B4-BE49-F238E27FC236}">
                <a16:creationId xmlns:a16="http://schemas.microsoft.com/office/drawing/2014/main" id="{8642F3BA-0FA4-E82D-B697-7775B7B0935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256242" y="2378664"/>
            <a:ext cx="528176" cy="537821"/>
          </a:xfrm>
          <a:prstGeom prst="rect">
            <a:avLst/>
          </a:prstGeom>
        </p:spPr>
      </p:pic>
      <p:pic>
        <p:nvPicPr>
          <p:cNvPr id="39" name="Graphic 38" descr="Home1 outline">
            <a:extLst>
              <a:ext uri="{FF2B5EF4-FFF2-40B4-BE49-F238E27FC236}">
                <a16:creationId xmlns:a16="http://schemas.microsoft.com/office/drawing/2014/main" id="{3B4D133E-50F5-1E56-9F29-0F3A11A5224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769243" y="2366273"/>
            <a:ext cx="528176" cy="537821"/>
          </a:xfrm>
          <a:prstGeom prst="rect">
            <a:avLst/>
          </a:prstGeom>
        </p:spPr>
      </p:pic>
      <p:pic>
        <p:nvPicPr>
          <p:cNvPr id="40" name="Graphic 39" descr="Home1 outline">
            <a:extLst>
              <a:ext uri="{FF2B5EF4-FFF2-40B4-BE49-F238E27FC236}">
                <a16:creationId xmlns:a16="http://schemas.microsoft.com/office/drawing/2014/main" id="{4B3865D0-BE88-6156-A248-0CAF27156DD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144963" y="2318045"/>
            <a:ext cx="528176" cy="537821"/>
          </a:xfrm>
          <a:prstGeom prst="rect">
            <a:avLst/>
          </a:prstGeom>
        </p:spPr>
      </p:pic>
      <p:pic>
        <p:nvPicPr>
          <p:cNvPr id="41" name="Graphic 40" descr="Server outline">
            <a:extLst>
              <a:ext uri="{FF2B5EF4-FFF2-40B4-BE49-F238E27FC236}">
                <a16:creationId xmlns:a16="http://schemas.microsoft.com/office/drawing/2014/main" id="{9399E894-AA8C-A2BA-3069-720757DB54D6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920192" y="3614711"/>
            <a:ext cx="914400" cy="91440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93EFBAF-6E6C-172F-2E41-11F8C9ADA9D3}"/>
              </a:ext>
            </a:extLst>
          </p:cNvPr>
          <p:cNvCxnSpPr/>
          <p:nvPr/>
        </p:nvCxnSpPr>
        <p:spPr>
          <a:xfrm flipV="1">
            <a:off x="1266946" y="4361912"/>
            <a:ext cx="9730448" cy="21221"/>
          </a:xfrm>
          <a:prstGeom prst="straightConnector1">
            <a:avLst/>
          </a:prstGeom>
          <a:ln w="28575">
            <a:solidFill>
              <a:srgbClr val="A236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E1E4E7-5311-317D-2944-615D33E118CE}"/>
              </a:ext>
            </a:extLst>
          </p:cNvPr>
          <p:cNvGrpSpPr/>
          <p:nvPr/>
        </p:nvGrpSpPr>
        <p:grpSpPr>
          <a:xfrm>
            <a:off x="3447521" y="3720572"/>
            <a:ext cx="7203017" cy="342900"/>
            <a:chOff x="3447521" y="3720572"/>
            <a:chExt cx="7203017" cy="342900"/>
          </a:xfrm>
        </p:grpSpPr>
        <p:pic>
          <p:nvPicPr>
            <p:cNvPr id="9" name="Graphic 8" descr="Lock with solid fill">
              <a:extLst>
                <a:ext uri="{FF2B5EF4-FFF2-40B4-BE49-F238E27FC236}">
                  <a16:creationId xmlns:a16="http://schemas.microsoft.com/office/drawing/2014/main" id="{E1D31E76-1A74-60F2-A179-F7C218C7F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9219141" y="3720572"/>
              <a:ext cx="381000" cy="342900"/>
            </a:xfrm>
            <a:prstGeom prst="rect">
              <a:avLst/>
            </a:prstGeom>
          </p:spPr>
        </p:pic>
        <p:pic>
          <p:nvPicPr>
            <p:cNvPr id="10" name="Graphic 9" descr="Lock with solid fill">
              <a:extLst>
                <a:ext uri="{FF2B5EF4-FFF2-40B4-BE49-F238E27FC236}">
                  <a16:creationId xmlns:a16="http://schemas.microsoft.com/office/drawing/2014/main" id="{92FFFEEE-F43F-4993-DA4D-3E1B57491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0266363" y="3720572"/>
              <a:ext cx="384175" cy="342900"/>
            </a:xfrm>
            <a:prstGeom prst="rect">
              <a:avLst/>
            </a:prstGeom>
          </p:spPr>
        </p:pic>
        <p:pic>
          <p:nvPicPr>
            <p:cNvPr id="22" name="Graphic 21" descr="Lock with solid fill">
              <a:extLst>
                <a:ext uri="{FF2B5EF4-FFF2-40B4-BE49-F238E27FC236}">
                  <a16:creationId xmlns:a16="http://schemas.microsoft.com/office/drawing/2014/main" id="{B0B812FB-897A-5AE1-69C8-91D901FA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8276166" y="3720572"/>
              <a:ext cx="384175" cy="342900"/>
            </a:xfrm>
            <a:prstGeom prst="rect">
              <a:avLst/>
            </a:prstGeom>
          </p:spPr>
        </p:pic>
        <p:pic>
          <p:nvPicPr>
            <p:cNvPr id="24" name="Graphic 23" descr="Lock with solid fill">
              <a:extLst>
                <a:ext uri="{FF2B5EF4-FFF2-40B4-BE49-F238E27FC236}">
                  <a16:creationId xmlns:a16="http://schemas.microsoft.com/office/drawing/2014/main" id="{0CC00845-ECF3-339A-68A8-A2DBCC47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6315604" y="3720572"/>
              <a:ext cx="384175" cy="342900"/>
            </a:xfrm>
            <a:prstGeom prst="rect">
              <a:avLst/>
            </a:prstGeom>
          </p:spPr>
        </p:pic>
        <p:pic>
          <p:nvPicPr>
            <p:cNvPr id="30" name="Graphic 29" descr="Lock with solid fill">
              <a:extLst>
                <a:ext uri="{FF2B5EF4-FFF2-40B4-BE49-F238E27FC236}">
                  <a16:creationId xmlns:a16="http://schemas.microsoft.com/office/drawing/2014/main" id="{959B8420-767B-EBA8-02AC-F31987105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4441825" y="3720572"/>
              <a:ext cx="381000" cy="342900"/>
            </a:xfrm>
            <a:prstGeom prst="rect">
              <a:avLst/>
            </a:prstGeom>
          </p:spPr>
        </p:pic>
        <p:pic>
          <p:nvPicPr>
            <p:cNvPr id="44" name="Graphic 43" descr="Lock with solid fill">
              <a:extLst>
                <a:ext uri="{FF2B5EF4-FFF2-40B4-BE49-F238E27FC236}">
                  <a16:creationId xmlns:a16="http://schemas.microsoft.com/office/drawing/2014/main" id="{93FA10AE-4E4F-5505-F500-7EB7F6622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5425546" y="3720572"/>
              <a:ext cx="384175" cy="342900"/>
            </a:xfrm>
            <a:prstGeom prst="rect">
              <a:avLst/>
            </a:prstGeom>
          </p:spPr>
        </p:pic>
        <p:pic>
          <p:nvPicPr>
            <p:cNvPr id="46" name="Graphic 45" descr="Lock with solid fill">
              <a:extLst>
                <a:ext uri="{FF2B5EF4-FFF2-40B4-BE49-F238E27FC236}">
                  <a16:creationId xmlns:a16="http://schemas.microsoft.com/office/drawing/2014/main" id="{C5DEC02C-7AC9-9C00-0C90-3A2CD0B1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3447521" y="3720572"/>
              <a:ext cx="381000" cy="342900"/>
            </a:xfrm>
            <a:prstGeom prst="rect">
              <a:avLst/>
            </a:prstGeom>
          </p:spPr>
        </p:pic>
      </p:grpSp>
      <p:pic>
        <p:nvPicPr>
          <p:cNvPr id="47" name="Graphic 46" descr="Magnifying glass with solid fill">
            <a:extLst>
              <a:ext uri="{FF2B5EF4-FFF2-40B4-BE49-F238E27FC236}">
                <a16:creationId xmlns:a16="http://schemas.microsoft.com/office/drawing/2014/main" id="{EE33F80D-3876-CE62-62D2-0C31FCE5C37A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479021" y="3720572"/>
            <a:ext cx="314325" cy="342900"/>
          </a:xfrm>
          <a:prstGeom prst="rect">
            <a:avLst/>
          </a:prstGeom>
        </p:spPr>
      </p:pic>
      <p:pic>
        <p:nvPicPr>
          <p:cNvPr id="48" name="Graphic 47" descr="Magnifying glass with solid fill">
            <a:extLst>
              <a:ext uri="{FF2B5EF4-FFF2-40B4-BE49-F238E27FC236}">
                <a16:creationId xmlns:a16="http://schemas.microsoft.com/office/drawing/2014/main" id="{5D06C841-5C97-0BE5-2C6F-73A3A8D3BCF3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257086" y="3690779"/>
            <a:ext cx="314450" cy="343450"/>
          </a:xfrm>
          <a:prstGeom prst="rect">
            <a:avLst/>
          </a:prstGeom>
        </p:spPr>
      </p:pic>
      <p:pic>
        <p:nvPicPr>
          <p:cNvPr id="50" name="Graphic 49" descr="Magnifying glass with solid fill">
            <a:extLst>
              <a:ext uri="{FF2B5EF4-FFF2-40B4-BE49-F238E27FC236}">
                <a16:creationId xmlns:a16="http://schemas.microsoft.com/office/drawing/2014/main" id="{8A04D8CC-B0E0-CBAE-01E0-60079C82F11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2480733" y="3720572"/>
            <a:ext cx="312738" cy="342900"/>
          </a:xfrm>
          <a:prstGeom prst="rect">
            <a:avLst/>
          </a:prstGeom>
        </p:spPr>
      </p:pic>
      <p:pic>
        <p:nvPicPr>
          <p:cNvPr id="52" name="Graphic 51" descr="Artificial Intelligence outline">
            <a:extLst>
              <a:ext uri="{FF2B5EF4-FFF2-40B4-BE49-F238E27FC236}">
                <a16:creationId xmlns:a16="http://schemas.microsoft.com/office/drawing/2014/main" id="{16EF7C16-8AF9-DCFB-A720-6D1D85E837D8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1041029" y="3112637"/>
            <a:ext cx="663698" cy="634010"/>
          </a:xfrm>
          <a:prstGeom prst="rect">
            <a:avLst/>
          </a:prstGeom>
        </p:spPr>
      </p:pic>
      <p:sp>
        <p:nvSpPr>
          <p:cNvPr id="104" name="Arrow: Striped Right 103">
            <a:extLst>
              <a:ext uri="{FF2B5EF4-FFF2-40B4-BE49-F238E27FC236}">
                <a16:creationId xmlns:a16="http://schemas.microsoft.com/office/drawing/2014/main" id="{1B75E820-B1C7-8E02-93E4-86B62E78761E}"/>
              </a:ext>
            </a:extLst>
          </p:cNvPr>
          <p:cNvSpPr/>
          <p:nvPr/>
        </p:nvSpPr>
        <p:spPr>
          <a:xfrm flipH="1">
            <a:off x="4963150" y="5560589"/>
            <a:ext cx="6031209" cy="1132084"/>
          </a:xfrm>
          <a:prstGeom prst="stripedRightArrow">
            <a:avLst/>
          </a:prstGeom>
          <a:solidFill>
            <a:srgbClr val="A2364F"/>
          </a:solidFill>
          <a:ln>
            <a:solidFill>
              <a:srgbClr val="DF99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Shift from symptom management</a:t>
            </a:r>
          </a:p>
          <a:p>
            <a:pPr algn="ctr"/>
            <a:r>
              <a:rPr lang="en-US">
                <a:cs typeface="Calibri"/>
              </a:rPr>
              <a:t>to remission and cure</a:t>
            </a:r>
          </a:p>
        </p:txBody>
      </p:sp>
      <p:pic>
        <p:nvPicPr>
          <p:cNvPr id="115" name="Graphic 114" descr="Artificial Intelligence outline">
            <a:extLst>
              <a:ext uri="{FF2B5EF4-FFF2-40B4-BE49-F238E27FC236}">
                <a16:creationId xmlns:a16="http://schemas.microsoft.com/office/drawing/2014/main" id="{13675A5C-8852-9CD7-355E-DF8A112D371C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9828819" y="5900330"/>
            <a:ext cx="505267" cy="50526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4B856A7E-7E9F-7213-FF54-C8A5000D7A1D}"/>
              </a:ext>
            </a:extLst>
          </p:cNvPr>
          <p:cNvGrpSpPr/>
          <p:nvPr/>
        </p:nvGrpSpPr>
        <p:grpSpPr>
          <a:xfrm>
            <a:off x="640849" y="4464970"/>
            <a:ext cx="10701338" cy="1108506"/>
            <a:chOff x="640849" y="4464970"/>
            <a:chExt cx="10701338" cy="1108506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5D4743D9-F052-357B-2A3F-E2BED3851115}"/>
                </a:ext>
              </a:extLst>
            </p:cNvPr>
            <p:cNvSpPr/>
            <p:nvPr/>
          </p:nvSpPr>
          <p:spPr>
            <a:xfrm>
              <a:off x="2860174" y="4832319"/>
              <a:ext cx="1866265" cy="741157"/>
            </a:xfrm>
            <a:prstGeom prst="roundRect">
              <a:avLst/>
            </a:prstGeom>
            <a:solidFill>
              <a:srgbClr val="CC586E"/>
            </a:solidFill>
            <a:ln w="57150">
              <a:solidFill>
                <a:srgbClr val="DF9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b="1">
                  <a:solidFill>
                    <a:prstClr val="white"/>
                  </a:solidFill>
                  <a:latin typeface="Poppins"/>
                  <a:cs typeface="Poppins"/>
                </a:rPr>
                <a:t>Undetectable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E3C3578E-6F17-5B76-1D63-B2FE30DF4790}"/>
                </a:ext>
              </a:extLst>
            </p:cNvPr>
            <p:cNvSpPr/>
            <p:nvPr/>
          </p:nvSpPr>
          <p:spPr>
            <a:xfrm>
              <a:off x="5079499" y="4832319"/>
              <a:ext cx="1825625" cy="735809"/>
            </a:xfrm>
            <a:prstGeom prst="roundRect">
              <a:avLst/>
            </a:prstGeom>
            <a:solidFill>
              <a:srgbClr val="CC586E"/>
            </a:solidFill>
            <a:ln w="57150">
              <a:solidFill>
                <a:srgbClr val="DF9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b="1">
                  <a:solidFill>
                    <a:prstClr val="white"/>
                  </a:solidFill>
                  <a:latin typeface="Poppins"/>
                  <a:cs typeface="Poppins"/>
                </a:rPr>
                <a:t>Moderate /</a:t>
              </a:r>
              <a:endParaRPr lang="en-US">
                <a:solidFill>
                  <a:prstClr val="white"/>
                </a:solidFill>
                <a:latin typeface="Calibri" panose="020F0502020204030204"/>
                <a:cs typeface="Calibri" panose="020F0502020204030204"/>
              </a:endParaRPr>
            </a:p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b="1">
                  <a:solidFill>
                    <a:prstClr val="white"/>
                  </a:solidFill>
                  <a:latin typeface="Poppins"/>
                  <a:cs typeface="Poppins"/>
                </a:rPr>
                <a:t>Reversible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331E6EB-B734-2FB7-F256-DA38542D617A}"/>
                </a:ext>
              </a:extLst>
            </p:cNvPr>
            <p:cNvSpPr/>
            <p:nvPr/>
          </p:nvSpPr>
          <p:spPr>
            <a:xfrm>
              <a:off x="7297237" y="4832319"/>
              <a:ext cx="1825625" cy="735809"/>
            </a:xfrm>
            <a:prstGeom prst="roundRect">
              <a:avLst/>
            </a:prstGeom>
            <a:solidFill>
              <a:srgbClr val="CC586E"/>
            </a:solidFill>
            <a:ln w="57150">
              <a:solidFill>
                <a:srgbClr val="DF9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b="1">
                  <a:solidFill>
                    <a:prstClr val="white"/>
                  </a:solidFill>
                  <a:latin typeface="Poppins"/>
                  <a:cs typeface="Poppins"/>
                </a:rPr>
                <a:t>Severe /</a:t>
              </a:r>
              <a:endParaRPr lang="en-US">
                <a:solidFill>
                  <a:prstClr val="white"/>
                </a:solidFill>
                <a:latin typeface="Calibri" panose="020F0502020204030204"/>
                <a:cs typeface="Calibri" panose="020F0502020204030204"/>
              </a:endParaRPr>
            </a:p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b="1">
                  <a:solidFill>
                    <a:prstClr val="white"/>
                  </a:solidFill>
                  <a:latin typeface="Poppins"/>
                  <a:cs typeface="Poppins"/>
                </a:rPr>
                <a:t>Irreversible</a:t>
              </a: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59422307-DBF9-5A34-6C75-E536D7F470C5}"/>
                </a:ext>
              </a:extLst>
            </p:cNvPr>
            <p:cNvSpPr/>
            <p:nvPr/>
          </p:nvSpPr>
          <p:spPr>
            <a:xfrm>
              <a:off x="9516562" y="4832319"/>
              <a:ext cx="1825625" cy="735809"/>
            </a:xfrm>
            <a:prstGeom prst="roundRect">
              <a:avLst/>
            </a:prstGeom>
            <a:solidFill>
              <a:srgbClr val="CC586E"/>
            </a:solidFill>
            <a:ln w="57150">
              <a:solidFill>
                <a:srgbClr val="DF9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b="1">
                  <a:solidFill>
                    <a:prstClr val="white"/>
                  </a:solidFill>
                  <a:latin typeface="Poppins"/>
                  <a:cs typeface="Poppins"/>
                </a:rPr>
                <a:t>Disability /</a:t>
              </a:r>
            </a:p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b="1">
                  <a:solidFill>
                    <a:prstClr val="white"/>
                  </a:solidFill>
                  <a:latin typeface="Poppins"/>
                  <a:cs typeface="Poppins"/>
                </a:rPr>
                <a:t>Death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6D3F6836-3F40-7E34-B9EF-0B4675FFD61B}"/>
                </a:ext>
              </a:extLst>
            </p:cNvPr>
            <p:cNvSpPr/>
            <p:nvPr/>
          </p:nvSpPr>
          <p:spPr>
            <a:xfrm>
              <a:off x="640849" y="4832319"/>
              <a:ext cx="1825625" cy="735809"/>
            </a:xfrm>
            <a:prstGeom prst="roundRect">
              <a:avLst/>
            </a:prstGeom>
            <a:solidFill>
              <a:srgbClr val="CC586E"/>
            </a:solidFill>
            <a:ln w="57150">
              <a:solidFill>
                <a:srgbClr val="DF9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b="1">
                  <a:solidFill>
                    <a:prstClr val="white"/>
                  </a:solidFill>
                  <a:latin typeface="Poppins"/>
                  <a:cs typeface="Poppins"/>
                </a:rPr>
                <a:t>Pre-disease</a:t>
              </a:r>
              <a:endParaRPr lang="en-US">
                <a:solidFill>
                  <a:prstClr val="white"/>
                </a:solidFill>
                <a:cs typeface="Calibri" panose="020F0502020204030204"/>
              </a:endParaRPr>
            </a:p>
          </p:txBody>
        </p:sp>
        <p:pic>
          <p:nvPicPr>
            <p:cNvPr id="7" name="Graphic 6" descr="Person in wheelchair with solid fill">
              <a:extLst>
                <a:ext uri="{FF2B5EF4-FFF2-40B4-BE49-F238E27FC236}">
                  <a16:creationId xmlns:a16="http://schemas.microsoft.com/office/drawing/2014/main" id="{2A9E3A7C-982F-E818-0CB8-F9DB5EB6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9549004" y="4464970"/>
              <a:ext cx="385233" cy="385233"/>
            </a:xfrm>
            <a:prstGeom prst="rect">
              <a:avLst/>
            </a:prstGeom>
          </p:spPr>
        </p:pic>
        <p:pic>
          <p:nvPicPr>
            <p:cNvPr id="43" name="Graphic 42" descr="Baby crawling with solid fill">
              <a:extLst>
                <a:ext uri="{FF2B5EF4-FFF2-40B4-BE49-F238E27FC236}">
                  <a16:creationId xmlns:a16="http://schemas.microsoft.com/office/drawing/2014/main" id="{4D2D4F44-4A00-F1C1-1658-E7A5230D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747386" y="4534438"/>
              <a:ext cx="374650" cy="374650"/>
            </a:xfrm>
            <a:prstGeom prst="rect">
              <a:avLst/>
            </a:prstGeom>
          </p:spPr>
        </p:pic>
        <p:pic>
          <p:nvPicPr>
            <p:cNvPr id="45" name="Graphic 44" descr="Run with solid fill">
              <a:extLst>
                <a:ext uri="{FF2B5EF4-FFF2-40B4-BE49-F238E27FC236}">
                  <a16:creationId xmlns:a16="http://schemas.microsoft.com/office/drawing/2014/main" id="{26EC15D6-2756-6DC2-CB5F-8D7D628C9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2866643" y="4476013"/>
              <a:ext cx="385233" cy="385233"/>
            </a:xfrm>
            <a:prstGeom prst="rect">
              <a:avLst/>
            </a:prstGeom>
          </p:spPr>
        </p:pic>
        <p:pic>
          <p:nvPicPr>
            <p:cNvPr id="49" name="Graphic 48" descr="Inpatient with solid fill">
              <a:extLst>
                <a:ext uri="{FF2B5EF4-FFF2-40B4-BE49-F238E27FC236}">
                  <a16:creationId xmlns:a16="http://schemas.microsoft.com/office/drawing/2014/main" id="{303A1DFF-36A4-36EC-2364-4C6B15E8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7363433" y="4490847"/>
              <a:ext cx="385233" cy="385233"/>
            </a:xfrm>
            <a:prstGeom prst="rect">
              <a:avLst/>
            </a:prstGeom>
          </p:spPr>
        </p:pic>
        <p:pic>
          <p:nvPicPr>
            <p:cNvPr id="51" name="Graphic 50" descr="Man with cane with solid fill">
              <a:extLst>
                <a:ext uri="{FF2B5EF4-FFF2-40B4-BE49-F238E27FC236}">
                  <a16:creationId xmlns:a16="http://schemas.microsoft.com/office/drawing/2014/main" id="{B4A6048C-EAE0-781C-17CA-C87F61FDE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p:blipFill>
          <p:spPr>
            <a:xfrm>
              <a:off x="5092755" y="4464970"/>
              <a:ext cx="385233" cy="385233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F380BA1-9885-61DE-006B-970E19C3CC46}"/>
              </a:ext>
            </a:extLst>
          </p:cNvPr>
          <p:cNvGrpSpPr/>
          <p:nvPr/>
        </p:nvGrpSpPr>
        <p:grpSpPr>
          <a:xfrm>
            <a:off x="2860174" y="5333634"/>
            <a:ext cx="1866265" cy="1244280"/>
            <a:chOff x="2860174" y="4582217"/>
            <a:chExt cx="1866265" cy="1244280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1275A96E-D3C0-EBE9-5C59-C7C450D90195}"/>
                </a:ext>
              </a:extLst>
            </p:cNvPr>
            <p:cNvSpPr/>
            <p:nvPr/>
          </p:nvSpPr>
          <p:spPr>
            <a:xfrm>
              <a:off x="2860174" y="4582217"/>
              <a:ext cx="1866265" cy="1151679"/>
            </a:xfrm>
            <a:prstGeom prst="roundRect">
              <a:avLst/>
            </a:prstGeom>
            <a:solidFill>
              <a:srgbClr val="CC586E"/>
            </a:solidFill>
            <a:ln w="57150">
              <a:solidFill>
                <a:srgbClr val="DF9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b="1">
                  <a:solidFill>
                    <a:prstClr val="white"/>
                  </a:solidFill>
                  <a:latin typeface="Poppins"/>
                  <a:cs typeface="Poppins"/>
                </a:rPr>
                <a:t>Epistemic?</a:t>
              </a:r>
            </a:p>
          </p:txBody>
        </p:sp>
        <p:pic>
          <p:nvPicPr>
            <p:cNvPr id="107" name="Graphic 106" descr="Heart with pulse outline">
              <a:extLst>
                <a:ext uri="{FF2B5EF4-FFF2-40B4-BE49-F238E27FC236}">
                  <a16:creationId xmlns:a16="http://schemas.microsoft.com/office/drawing/2014/main" id="{E6CEAB8D-B04B-07F9-85D9-2F2742C1C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p:blipFill>
          <p:spPr>
            <a:xfrm>
              <a:off x="3316866" y="4962897"/>
              <a:ext cx="919480" cy="863600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E18137C-30A2-32C9-924D-0906D702707D}"/>
              </a:ext>
            </a:extLst>
          </p:cNvPr>
          <p:cNvGrpSpPr/>
          <p:nvPr/>
        </p:nvGrpSpPr>
        <p:grpSpPr>
          <a:xfrm>
            <a:off x="641907" y="5331517"/>
            <a:ext cx="1823932" cy="1162263"/>
            <a:chOff x="641907" y="4580100"/>
            <a:chExt cx="1823932" cy="1162263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250F843-6BF4-EFCE-7573-F144B1C1A761}"/>
                </a:ext>
              </a:extLst>
            </p:cNvPr>
            <p:cNvSpPr/>
            <p:nvPr/>
          </p:nvSpPr>
          <p:spPr>
            <a:xfrm>
              <a:off x="641907" y="4580100"/>
              <a:ext cx="1823932" cy="1162263"/>
            </a:xfrm>
            <a:prstGeom prst="roundRect">
              <a:avLst/>
            </a:prstGeom>
            <a:solidFill>
              <a:srgbClr val="CC586E"/>
            </a:solidFill>
            <a:ln w="57150">
              <a:solidFill>
                <a:srgbClr val="DF9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en-GB" sz="1600" b="1" dirty="0">
                  <a:solidFill>
                    <a:prstClr val="white"/>
                  </a:solidFill>
                  <a:latin typeface="Poppins"/>
                  <a:cs typeface="Poppins"/>
                </a:rPr>
                <a:t>Predisposition?</a:t>
              </a:r>
            </a:p>
          </p:txBody>
        </p:sp>
        <p:pic>
          <p:nvPicPr>
            <p:cNvPr id="111" name="Graphic 110" descr="DNA outline">
              <a:extLst>
                <a:ext uri="{FF2B5EF4-FFF2-40B4-BE49-F238E27FC236}">
                  <a16:creationId xmlns:a16="http://schemas.microsoft.com/office/drawing/2014/main" id="{119A4695-8EE6-F80E-F998-C77C366E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p:blipFill>
          <p:spPr>
            <a:xfrm>
              <a:off x="834636" y="4939341"/>
              <a:ext cx="660400" cy="660400"/>
            </a:xfrm>
            <a:prstGeom prst="rect">
              <a:avLst/>
            </a:prstGeom>
          </p:spPr>
        </p:pic>
        <p:pic>
          <p:nvPicPr>
            <p:cNvPr id="112" name="Graphic 111" descr="Business Growth outline">
              <a:extLst>
                <a:ext uri="{FF2B5EF4-FFF2-40B4-BE49-F238E27FC236}">
                  <a16:creationId xmlns:a16="http://schemas.microsoft.com/office/drawing/2014/main" id="{BD18CFAF-BD03-386D-6A51-74B5972B4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515969" y="4941738"/>
              <a:ext cx="660400" cy="6604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7F5A6C3-6F6C-BDC2-F062-4FB25F875838}"/>
              </a:ext>
            </a:extLst>
          </p:cNvPr>
          <p:cNvGrpSpPr/>
          <p:nvPr/>
        </p:nvGrpSpPr>
        <p:grpSpPr>
          <a:xfrm>
            <a:off x="1477700" y="3859538"/>
            <a:ext cx="8731770" cy="543349"/>
            <a:chOff x="1477700" y="3859538"/>
            <a:chExt cx="8731770" cy="543349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D24F692-8DF7-0B63-7501-7BE8189195FB}"/>
                </a:ext>
              </a:extLst>
            </p:cNvPr>
            <p:cNvCxnSpPr/>
            <p:nvPr/>
          </p:nvCxnSpPr>
          <p:spPr>
            <a:xfrm>
              <a:off x="5389763" y="3862714"/>
              <a:ext cx="521" cy="511598"/>
            </a:xfrm>
            <a:prstGeom prst="straightConnector1">
              <a:avLst/>
            </a:prstGeom>
            <a:ln w="28575">
              <a:solidFill>
                <a:srgbClr val="A236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AF49524-EC56-628C-CCD2-852C15F7C5AE}"/>
                </a:ext>
              </a:extLst>
            </p:cNvPr>
            <p:cNvCxnSpPr>
              <a:cxnSpLocks/>
            </p:cNvCxnSpPr>
            <p:nvPr/>
          </p:nvCxnSpPr>
          <p:spPr>
            <a:xfrm>
              <a:off x="8137413" y="3862714"/>
              <a:ext cx="521" cy="511598"/>
            </a:xfrm>
            <a:prstGeom prst="straightConnector1">
              <a:avLst/>
            </a:prstGeom>
            <a:ln w="28575">
              <a:solidFill>
                <a:srgbClr val="A236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0298DBF-AA2F-A071-F2B6-8340169A33C0}"/>
                </a:ext>
              </a:extLst>
            </p:cNvPr>
            <p:cNvCxnSpPr>
              <a:cxnSpLocks/>
            </p:cNvCxnSpPr>
            <p:nvPr/>
          </p:nvCxnSpPr>
          <p:spPr>
            <a:xfrm>
              <a:off x="3420800" y="3862714"/>
              <a:ext cx="521" cy="511598"/>
            </a:xfrm>
            <a:prstGeom prst="straightConnector1">
              <a:avLst/>
            </a:prstGeom>
            <a:ln w="28575">
              <a:solidFill>
                <a:srgbClr val="A236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4598C6C-B43A-7E1B-24F4-C4F5C17CEFC9}"/>
                </a:ext>
              </a:extLst>
            </p:cNvPr>
            <p:cNvCxnSpPr>
              <a:cxnSpLocks/>
            </p:cNvCxnSpPr>
            <p:nvPr/>
          </p:nvCxnSpPr>
          <p:spPr>
            <a:xfrm>
              <a:off x="1477700" y="3891289"/>
              <a:ext cx="521" cy="511598"/>
            </a:xfrm>
            <a:prstGeom prst="straightConnector1">
              <a:avLst/>
            </a:prstGeom>
            <a:ln w="28575">
              <a:solidFill>
                <a:srgbClr val="A236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E09305D-738D-CFC6-FC45-647A92DEE1FD}"/>
                </a:ext>
              </a:extLst>
            </p:cNvPr>
            <p:cNvCxnSpPr>
              <a:cxnSpLocks/>
            </p:cNvCxnSpPr>
            <p:nvPr/>
          </p:nvCxnSpPr>
          <p:spPr>
            <a:xfrm>
              <a:off x="10208949" y="3859538"/>
              <a:ext cx="521" cy="511598"/>
            </a:xfrm>
            <a:prstGeom prst="straightConnector1">
              <a:avLst/>
            </a:prstGeom>
            <a:ln w="28575">
              <a:solidFill>
                <a:srgbClr val="A236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6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5DCE-3C90-F801-D120-F409CE7D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9A003B"/>
                </a:solidFill>
                <a:latin typeface="Segoe UI"/>
                <a:cs typeface="Segoe UI"/>
              </a:rPr>
              <a:t>Safety and security</a:t>
            </a:r>
            <a:endParaRPr lang="en-US" sz="320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8C88E8F8-A553-B521-F673-8383FBE2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935" y="1825625"/>
            <a:ext cx="3620194" cy="2133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>
                <a:latin typeface="Segoe UI"/>
                <a:cs typeface="Segoe UI"/>
              </a:rPr>
              <a:t>Federated learning</a:t>
            </a:r>
          </a:p>
          <a:p>
            <a:pPr marL="227965" indent="-227965"/>
            <a:r>
              <a:rPr lang="en-US">
                <a:latin typeface="Segoe UI"/>
                <a:cs typeface="Segoe UI"/>
              </a:rPr>
              <a:t>Synthetic data</a:t>
            </a:r>
          </a:p>
          <a:p>
            <a:pPr marL="227965" indent="-227965"/>
            <a:r>
              <a:rPr lang="en-US">
                <a:latin typeface="Segoe UI"/>
                <a:cs typeface="Segoe UI"/>
              </a:rPr>
              <a:t>Foundation models</a:t>
            </a:r>
          </a:p>
          <a:p>
            <a:pPr marL="227965" indent="-227965"/>
            <a:r>
              <a:rPr lang="en-US">
                <a:latin typeface="Segoe UI"/>
                <a:cs typeface="Segoe UI"/>
              </a:rPr>
              <a:t>Differential privacy</a:t>
            </a:r>
          </a:p>
        </p:txBody>
      </p:sp>
      <p:pic>
        <p:nvPicPr>
          <p:cNvPr id="4" name="Graphic 3" descr="Hospital outline">
            <a:extLst>
              <a:ext uri="{FF2B5EF4-FFF2-40B4-BE49-F238E27FC236}">
                <a16:creationId xmlns:a16="http://schemas.microsoft.com/office/drawing/2014/main" id="{F911C3C9-C177-C2DA-9005-887DDE2B1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242" y="2073353"/>
            <a:ext cx="753979" cy="753979"/>
          </a:xfrm>
          <a:prstGeom prst="rect">
            <a:avLst/>
          </a:prstGeom>
        </p:spPr>
      </p:pic>
      <p:pic>
        <p:nvPicPr>
          <p:cNvPr id="8" name="Graphic 7" descr="Building outline">
            <a:extLst>
              <a:ext uri="{FF2B5EF4-FFF2-40B4-BE49-F238E27FC236}">
                <a16:creationId xmlns:a16="http://schemas.microsoft.com/office/drawing/2014/main" id="{C2934A1C-7EB8-4EFB-6546-D939A74E6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6138" y="4465053"/>
            <a:ext cx="750426" cy="760071"/>
          </a:xfrm>
          <a:prstGeom prst="rect">
            <a:avLst/>
          </a:prstGeom>
        </p:spPr>
      </p:pic>
      <p:pic>
        <p:nvPicPr>
          <p:cNvPr id="10" name="Graphic 9" descr="Home1 outline">
            <a:extLst>
              <a:ext uri="{FF2B5EF4-FFF2-40B4-BE49-F238E27FC236}">
                <a16:creationId xmlns:a16="http://schemas.microsoft.com/office/drawing/2014/main" id="{A7C8E1A1-93A5-028A-F934-14AB900B80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2431" y="4540411"/>
            <a:ext cx="750426" cy="760071"/>
          </a:xfrm>
          <a:prstGeom prst="rect">
            <a:avLst/>
          </a:prstGeom>
        </p:spPr>
      </p:pic>
      <p:pic>
        <p:nvPicPr>
          <p:cNvPr id="12" name="Graphic 11" descr="Business Growth outline">
            <a:extLst>
              <a:ext uri="{FF2B5EF4-FFF2-40B4-BE49-F238E27FC236}">
                <a16:creationId xmlns:a16="http://schemas.microsoft.com/office/drawing/2014/main" id="{076D4962-21CA-9770-B7DA-ABAFBB0860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3341" y="2952742"/>
            <a:ext cx="914400" cy="914400"/>
          </a:xfrm>
          <a:prstGeom prst="rect">
            <a:avLst/>
          </a:prstGeom>
        </p:spPr>
      </p:pic>
      <p:pic>
        <p:nvPicPr>
          <p:cNvPr id="13" name="Graphic 12" descr="Business Growth outline">
            <a:extLst>
              <a:ext uri="{FF2B5EF4-FFF2-40B4-BE49-F238E27FC236}">
                <a16:creationId xmlns:a16="http://schemas.microsoft.com/office/drawing/2014/main" id="{30BFF8AF-2225-4AAD-FE34-B3EBEE0EF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46962" y="5393071"/>
            <a:ext cx="914400" cy="914400"/>
          </a:xfrm>
          <a:prstGeom prst="rect">
            <a:avLst/>
          </a:prstGeom>
        </p:spPr>
      </p:pic>
      <p:pic>
        <p:nvPicPr>
          <p:cNvPr id="14" name="Graphic 13" descr="Business Growth outline">
            <a:extLst>
              <a:ext uri="{FF2B5EF4-FFF2-40B4-BE49-F238E27FC236}">
                <a16:creationId xmlns:a16="http://schemas.microsoft.com/office/drawing/2014/main" id="{F1AEF0E3-A644-6AA6-4730-6AD2F12E46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04606" y="5344842"/>
            <a:ext cx="914400" cy="914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CDA34E-F28D-0069-2A12-21DFD00BB443}"/>
              </a:ext>
            </a:extLst>
          </p:cNvPr>
          <p:cNvSpPr/>
          <p:nvPr/>
        </p:nvSpPr>
        <p:spPr>
          <a:xfrm>
            <a:off x="897347" y="1938758"/>
            <a:ext cx="2845443" cy="2382455"/>
          </a:xfrm>
          <a:prstGeom prst="roundRect">
            <a:avLst/>
          </a:prstGeom>
          <a:noFill/>
          <a:ln w="57150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/>
              <a:cs typeface="Segoe UI"/>
            </a:endParaRPr>
          </a:p>
        </p:txBody>
      </p:sp>
      <p:pic>
        <p:nvPicPr>
          <p:cNvPr id="17" name="Graphic 16" descr="Lock with solid fill">
            <a:extLst>
              <a:ext uri="{FF2B5EF4-FFF2-40B4-BE49-F238E27FC236}">
                <a16:creationId xmlns:a16="http://schemas.microsoft.com/office/drawing/2014/main" id="{17149C9E-6090-E793-CD64-BA331623BB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32250" y="1910787"/>
            <a:ext cx="914400" cy="9144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2A257B-6114-EEDF-276B-3A68D768D7DE}"/>
              </a:ext>
            </a:extLst>
          </p:cNvPr>
          <p:cNvSpPr/>
          <p:nvPr/>
        </p:nvSpPr>
        <p:spPr>
          <a:xfrm>
            <a:off x="878057" y="4417670"/>
            <a:ext cx="2845443" cy="2382455"/>
          </a:xfrm>
          <a:prstGeom prst="roundRect">
            <a:avLst/>
          </a:prstGeom>
          <a:noFill/>
          <a:ln w="57150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/>
              <a:cs typeface="Segoe UI"/>
            </a:endParaRPr>
          </a:p>
        </p:txBody>
      </p:sp>
      <p:pic>
        <p:nvPicPr>
          <p:cNvPr id="20" name="Graphic 19" descr="Lock with solid fill">
            <a:extLst>
              <a:ext uri="{FF2B5EF4-FFF2-40B4-BE49-F238E27FC236}">
                <a16:creationId xmlns:a16="http://schemas.microsoft.com/office/drawing/2014/main" id="{F50BA0A8-6163-3110-24DD-76FE14110F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12960" y="4389699"/>
            <a:ext cx="914400" cy="9144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202EB62-7991-ED4F-C6E1-A04DC8C60748}"/>
              </a:ext>
            </a:extLst>
          </p:cNvPr>
          <p:cNvSpPr/>
          <p:nvPr/>
        </p:nvSpPr>
        <p:spPr>
          <a:xfrm>
            <a:off x="3935701" y="4408023"/>
            <a:ext cx="2845443" cy="2382455"/>
          </a:xfrm>
          <a:prstGeom prst="roundRect">
            <a:avLst/>
          </a:prstGeom>
          <a:noFill/>
          <a:ln w="57150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/>
              <a:cs typeface="Segoe UI"/>
            </a:endParaRPr>
          </a:p>
        </p:txBody>
      </p:sp>
      <p:pic>
        <p:nvPicPr>
          <p:cNvPr id="22" name="Graphic 21" descr="Lock with solid fill">
            <a:extLst>
              <a:ext uri="{FF2B5EF4-FFF2-40B4-BE49-F238E27FC236}">
                <a16:creationId xmlns:a16="http://schemas.microsoft.com/office/drawing/2014/main" id="{6035B70C-CC9C-6461-A3E4-68CB509024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70604" y="4380052"/>
            <a:ext cx="914400" cy="914400"/>
          </a:xfrm>
          <a:prstGeom prst="rect">
            <a:avLst/>
          </a:prstGeom>
        </p:spPr>
      </p:pic>
      <p:pic>
        <p:nvPicPr>
          <p:cNvPr id="24" name="Graphic 23" descr="Artificial Intelligence outline">
            <a:extLst>
              <a:ext uri="{FF2B5EF4-FFF2-40B4-BE49-F238E27FC236}">
                <a16:creationId xmlns:a16="http://schemas.microsoft.com/office/drawing/2014/main" id="{D1071A33-EB1F-9442-F308-1B3283A0A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86908" y="2660222"/>
            <a:ext cx="917615" cy="936906"/>
          </a:xfrm>
          <a:prstGeom prst="rect">
            <a:avLst/>
          </a:prstGeom>
        </p:spPr>
      </p:pic>
      <p:pic>
        <p:nvPicPr>
          <p:cNvPr id="26" name="Graphic 25" descr="Artificial Intelligence outline">
            <a:extLst>
              <a:ext uri="{FF2B5EF4-FFF2-40B4-BE49-F238E27FC236}">
                <a16:creationId xmlns:a16="http://schemas.microsoft.com/office/drawing/2014/main" id="{62F7E764-BCB3-5F25-3236-3F2262D0CC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51693" y="2833842"/>
            <a:ext cx="917615" cy="936906"/>
          </a:xfrm>
          <a:prstGeom prst="rect">
            <a:avLst/>
          </a:prstGeom>
        </p:spPr>
      </p:pic>
      <p:pic>
        <p:nvPicPr>
          <p:cNvPr id="27" name="Graphic 26" descr="Artificial Intelligence outline">
            <a:extLst>
              <a:ext uri="{FF2B5EF4-FFF2-40B4-BE49-F238E27FC236}">
                <a16:creationId xmlns:a16="http://schemas.microsoft.com/office/drawing/2014/main" id="{4D170351-20C7-FCA6-4428-2DB6923BFF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64883" y="5766095"/>
            <a:ext cx="917615" cy="936906"/>
          </a:xfrm>
          <a:prstGeom prst="rect">
            <a:avLst/>
          </a:prstGeom>
        </p:spPr>
      </p:pic>
      <p:pic>
        <p:nvPicPr>
          <p:cNvPr id="28" name="Graphic 27" descr="Artificial Intelligence outline">
            <a:extLst>
              <a:ext uri="{FF2B5EF4-FFF2-40B4-BE49-F238E27FC236}">
                <a16:creationId xmlns:a16="http://schemas.microsoft.com/office/drawing/2014/main" id="{567F1682-63D5-295C-ABD0-99183EC7DA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0046" y="5611765"/>
            <a:ext cx="917615" cy="93690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A991920-15D7-62C5-DB8F-6138BB75354E}"/>
              </a:ext>
            </a:extLst>
          </p:cNvPr>
          <p:cNvGrpSpPr/>
          <p:nvPr/>
        </p:nvGrpSpPr>
        <p:grpSpPr>
          <a:xfrm>
            <a:off x="3935702" y="1909820"/>
            <a:ext cx="2849303" cy="2382455"/>
            <a:chOff x="6838707" y="1765136"/>
            <a:chExt cx="2849303" cy="238245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506DF4B-DE83-CCF6-9FFC-59A14099B8E8}"/>
                </a:ext>
              </a:extLst>
            </p:cNvPr>
            <p:cNvSpPr/>
            <p:nvPr/>
          </p:nvSpPr>
          <p:spPr>
            <a:xfrm>
              <a:off x="6838707" y="1765136"/>
              <a:ext cx="2845443" cy="2382455"/>
            </a:xfrm>
            <a:prstGeom prst="roundRect">
              <a:avLst/>
            </a:prstGeom>
            <a:noFill/>
            <a:ln w="57150"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/>
                <a:cs typeface="Segoe UI"/>
              </a:endParaRPr>
            </a:p>
          </p:txBody>
        </p:sp>
        <p:pic>
          <p:nvPicPr>
            <p:cNvPr id="30" name="Graphic 29" descr="Heart lock outline">
              <a:extLst>
                <a:ext uri="{FF2B5EF4-FFF2-40B4-BE49-F238E27FC236}">
                  <a16:creationId xmlns:a16="http://schemas.microsoft.com/office/drawing/2014/main" id="{A5DB853D-6A5E-3809-D399-579140043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773610" y="1987952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Pandemic flattening curve bar graph outline">
              <a:extLst>
                <a:ext uri="{FF2B5EF4-FFF2-40B4-BE49-F238E27FC236}">
                  <a16:creationId xmlns:a16="http://schemas.microsoft.com/office/drawing/2014/main" id="{69F8809A-F65B-2DF8-208E-A63146A1A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211028" y="3126129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95893A-ED1F-EE44-3E73-074CD6FB21BD}"/>
                </a:ext>
              </a:extLst>
            </p:cNvPr>
            <p:cNvSpPr txBox="1"/>
            <p:nvPr/>
          </p:nvSpPr>
          <p:spPr>
            <a:xfrm>
              <a:off x="7041265" y="2006278"/>
              <a:ext cx="173820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A2364F"/>
                  </a:solidFill>
                  <a:latin typeface="Segoe UI"/>
                  <a:cs typeface="Segoe UI"/>
                </a:rPr>
                <a:t>Synthetic data</a:t>
              </a:r>
            </a:p>
          </p:txBody>
        </p:sp>
      </p:grpSp>
      <p:sp>
        <p:nvSpPr>
          <p:cNvPr id="5" name="Content Placeholder 33">
            <a:extLst>
              <a:ext uri="{FF2B5EF4-FFF2-40B4-BE49-F238E27FC236}">
                <a16:creationId xmlns:a16="http://schemas.microsoft.com/office/drawing/2014/main" id="{CB5E3B44-526D-9946-7FBA-A17A10438E5F}"/>
              </a:ext>
            </a:extLst>
          </p:cNvPr>
          <p:cNvSpPr txBox="1">
            <a:spLocks/>
          </p:cNvSpPr>
          <p:nvPr/>
        </p:nvSpPr>
        <p:spPr>
          <a:xfrm>
            <a:off x="7147940" y="4524709"/>
            <a:ext cx="3620194" cy="2133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Segoe UI"/>
                <a:cs typeface="Segoe UI"/>
              </a:rPr>
              <a:t>Requirements:</a:t>
            </a:r>
          </a:p>
          <a:p>
            <a:pPr marL="227965" indent="-227965"/>
            <a:r>
              <a:rPr lang="en-US">
                <a:latin typeface="Segoe UI"/>
                <a:cs typeface="Segoe UI"/>
              </a:rPr>
              <a:t>Standardisation</a:t>
            </a:r>
          </a:p>
          <a:p>
            <a:pPr marL="227965" indent="-227965"/>
            <a:r>
              <a:rPr lang="en-US">
                <a:latin typeface="Segoe UI"/>
                <a:cs typeface="Segoe UI"/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6492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A4B9-B7AB-3E4C-C1DC-0DDFED1E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9A003B"/>
                </a:solidFill>
                <a:latin typeface="Segoe UI"/>
                <a:cs typeface="Segoe UI"/>
              </a:rPr>
              <a:t>Transparency and explainability</a:t>
            </a:r>
            <a:endParaRPr lang="en-US" sz="3200">
              <a:solidFill>
                <a:srgbClr val="000000"/>
              </a:solidFill>
              <a:latin typeface="Segoe UI"/>
              <a:cs typeface="Segoe UI"/>
            </a:endParaRPr>
          </a:p>
        </p:txBody>
      </p:sp>
      <p:pic>
        <p:nvPicPr>
          <p:cNvPr id="8" name="Content Placeholder 7" descr="Decision chart with solid fill">
            <a:extLst>
              <a:ext uri="{FF2B5EF4-FFF2-40B4-BE49-F238E27FC236}">
                <a16:creationId xmlns:a16="http://schemas.microsoft.com/office/drawing/2014/main" id="{62419E04-2E13-A898-0CB6-7C69994C7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3946" y="2227647"/>
            <a:ext cx="934193" cy="973777"/>
          </a:xfrm>
        </p:spPr>
      </p:pic>
      <p:pic>
        <p:nvPicPr>
          <p:cNvPr id="7" name="Picture 6" descr="A chest x-ray of a person&#10;&#10;Description automatically generated">
            <a:extLst>
              <a:ext uri="{FF2B5EF4-FFF2-40B4-BE49-F238E27FC236}">
                <a16:creationId xmlns:a16="http://schemas.microsoft.com/office/drawing/2014/main" id="{373260DD-8528-809D-8AF7-FCAC65EA8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766" y="2499432"/>
            <a:ext cx="1629739" cy="2061584"/>
          </a:xfrm>
          <a:prstGeom prst="rect">
            <a:avLst/>
          </a:prstGeom>
        </p:spPr>
      </p:pic>
      <p:sp>
        <p:nvSpPr>
          <p:cNvPr id="10" name="Cube 9">
            <a:extLst>
              <a:ext uri="{FF2B5EF4-FFF2-40B4-BE49-F238E27FC236}">
                <a16:creationId xmlns:a16="http://schemas.microsoft.com/office/drawing/2014/main" id="{C286BA14-E170-67A0-732C-390BCD69C55F}"/>
              </a:ext>
            </a:extLst>
          </p:cNvPr>
          <p:cNvSpPr/>
          <p:nvPr/>
        </p:nvSpPr>
        <p:spPr>
          <a:xfrm>
            <a:off x="3431376" y="3627979"/>
            <a:ext cx="1632857" cy="1494311"/>
          </a:xfrm>
          <a:prstGeom prst="cube">
            <a:avLst/>
          </a:prstGeom>
          <a:solidFill>
            <a:srgbClr val="41131C"/>
          </a:solidFill>
          <a:ln w="28575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Black box</a:t>
            </a:r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BDEC5F66-8B34-8245-CA0F-627451807C40}"/>
              </a:ext>
            </a:extLst>
          </p:cNvPr>
          <p:cNvSpPr/>
          <p:nvPr/>
        </p:nvSpPr>
        <p:spPr>
          <a:xfrm>
            <a:off x="3431992" y="1787384"/>
            <a:ext cx="1632857" cy="1494311"/>
          </a:xfrm>
          <a:prstGeom prst="cube">
            <a:avLst/>
          </a:prstGeom>
          <a:noFill/>
          <a:ln w="28575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hest x-ray of a person&#10;&#10;Description automatically generated">
            <a:extLst>
              <a:ext uri="{FF2B5EF4-FFF2-40B4-BE49-F238E27FC236}">
                <a16:creationId xmlns:a16="http://schemas.microsoft.com/office/drawing/2014/main" id="{E890F366-E855-7D3F-AE73-DF79DDAF6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650" y="2113991"/>
            <a:ext cx="1629739" cy="206158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16F5BE-771D-6D3B-3183-DFDCBFB60CBE}"/>
              </a:ext>
            </a:extLst>
          </p:cNvPr>
          <p:cNvSpPr/>
          <p:nvPr/>
        </p:nvSpPr>
        <p:spPr>
          <a:xfrm>
            <a:off x="8831912" y="2061841"/>
            <a:ext cx="244215" cy="243882"/>
          </a:xfrm>
          <a:prstGeom prst="ellipse">
            <a:avLst/>
          </a:prstGeom>
          <a:noFill/>
          <a:ln w="28575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45E080-12EE-B03F-0322-7797FE71DD4E}"/>
              </a:ext>
            </a:extLst>
          </p:cNvPr>
          <p:cNvSpPr/>
          <p:nvPr/>
        </p:nvSpPr>
        <p:spPr>
          <a:xfrm>
            <a:off x="9913808" y="2813057"/>
            <a:ext cx="244215" cy="243882"/>
          </a:xfrm>
          <a:prstGeom prst="ellipse">
            <a:avLst/>
          </a:prstGeom>
          <a:noFill/>
          <a:ln w="28575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5C59D1-ABBF-3BC1-78A8-F7EA59957792}"/>
              </a:ext>
            </a:extLst>
          </p:cNvPr>
          <p:cNvSpPr/>
          <p:nvPr/>
        </p:nvSpPr>
        <p:spPr>
          <a:xfrm>
            <a:off x="10036015" y="3021529"/>
            <a:ext cx="244215" cy="243882"/>
          </a:xfrm>
          <a:prstGeom prst="ellipse">
            <a:avLst/>
          </a:prstGeom>
          <a:noFill/>
          <a:ln w="28575"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8D0975F-C0CE-1F15-92C7-C9F0306A46AF}"/>
              </a:ext>
            </a:extLst>
          </p:cNvPr>
          <p:cNvSpPr/>
          <p:nvPr/>
        </p:nvSpPr>
        <p:spPr>
          <a:xfrm>
            <a:off x="2899650" y="2645676"/>
            <a:ext cx="463826" cy="289891"/>
          </a:xfrm>
          <a:prstGeom prst="rightArrow">
            <a:avLst/>
          </a:prstGeom>
          <a:solidFill>
            <a:srgbClr val="DF99A6"/>
          </a:solidFill>
          <a:ln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364F"/>
              </a:solidFill>
              <a:cs typeface="Calibri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94330AD-8741-D88E-A4AD-BBB1F9E67F16}"/>
              </a:ext>
            </a:extLst>
          </p:cNvPr>
          <p:cNvSpPr/>
          <p:nvPr/>
        </p:nvSpPr>
        <p:spPr>
          <a:xfrm>
            <a:off x="2918388" y="3886709"/>
            <a:ext cx="463826" cy="289891"/>
          </a:xfrm>
          <a:prstGeom prst="rightArrow">
            <a:avLst/>
          </a:prstGeom>
          <a:solidFill>
            <a:srgbClr val="DF99A6"/>
          </a:solidFill>
          <a:ln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364F"/>
              </a:solidFill>
              <a:cs typeface="Calibri"/>
            </a:endParaRPr>
          </a:p>
        </p:txBody>
      </p:sp>
      <p:sp>
        <p:nvSpPr>
          <p:cNvPr id="16" name="Callout: Line with Accent Bar 15">
            <a:extLst>
              <a:ext uri="{FF2B5EF4-FFF2-40B4-BE49-F238E27FC236}">
                <a16:creationId xmlns:a16="http://schemas.microsoft.com/office/drawing/2014/main" id="{035DF3C8-8830-488B-49FC-5F4A0F8E85DF}"/>
              </a:ext>
            </a:extLst>
          </p:cNvPr>
          <p:cNvSpPr/>
          <p:nvPr/>
        </p:nvSpPr>
        <p:spPr>
          <a:xfrm>
            <a:off x="5616344" y="1850545"/>
            <a:ext cx="1275521" cy="646043"/>
          </a:xfrm>
          <a:prstGeom prst="accentCallout1">
            <a:avLst/>
          </a:prstGeom>
          <a:solidFill>
            <a:srgbClr val="CC586E"/>
          </a:solidFill>
          <a:ln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Pneumonia</a:t>
            </a:r>
            <a:endParaRPr lang="en-US"/>
          </a:p>
        </p:txBody>
      </p:sp>
      <p:sp>
        <p:nvSpPr>
          <p:cNvPr id="5" name="Callout: Line with Accent Bar 4">
            <a:extLst>
              <a:ext uri="{FF2B5EF4-FFF2-40B4-BE49-F238E27FC236}">
                <a16:creationId xmlns:a16="http://schemas.microsoft.com/office/drawing/2014/main" id="{9CF0C5AC-9519-41C0-84F4-4855428FB9B8}"/>
              </a:ext>
            </a:extLst>
          </p:cNvPr>
          <p:cNvSpPr/>
          <p:nvPr/>
        </p:nvSpPr>
        <p:spPr>
          <a:xfrm>
            <a:off x="5616344" y="3319453"/>
            <a:ext cx="1275521" cy="646043"/>
          </a:xfrm>
          <a:prstGeom prst="accentCallout1">
            <a:avLst/>
          </a:prstGeom>
          <a:solidFill>
            <a:srgbClr val="CC586E"/>
          </a:solidFill>
          <a:ln>
            <a:solidFill>
              <a:srgbClr val="A23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Pneumonia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49A0DB-CCA7-7B6F-9137-6E5E722B53D0}"/>
              </a:ext>
            </a:extLst>
          </p:cNvPr>
          <p:cNvCxnSpPr/>
          <p:nvPr/>
        </p:nvCxnSpPr>
        <p:spPr>
          <a:xfrm flipV="1">
            <a:off x="4490182" y="2221897"/>
            <a:ext cx="4337957" cy="838198"/>
          </a:xfrm>
          <a:prstGeom prst="straightConnector1">
            <a:avLst/>
          </a:prstGeom>
          <a:ln w="28575">
            <a:solidFill>
              <a:srgbClr val="CC586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D4C5B52-69FE-83AA-7114-FAD80C4A293A}"/>
              </a:ext>
            </a:extLst>
          </p:cNvPr>
          <p:cNvSpPr txBox="1"/>
          <p:nvPr/>
        </p:nvSpPr>
        <p:spPr>
          <a:xfrm>
            <a:off x="3623429" y="1834561"/>
            <a:ext cx="133162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A2364F"/>
                </a:solidFill>
                <a:cs typeface="Calibri"/>
              </a:rPr>
              <a:t>Transparent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A93C59-F906-BA13-D50F-3941208D5042}"/>
              </a:ext>
            </a:extLst>
          </p:cNvPr>
          <p:cNvSpPr txBox="1"/>
          <p:nvPr/>
        </p:nvSpPr>
        <p:spPr>
          <a:xfrm>
            <a:off x="6686151" y="4826924"/>
            <a:ext cx="22738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1131C"/>
                </a:solidFill>
                <a:cs typeface="Calibri"/>
              </a:rPr>
              <a:t>Post-hoc explainability</a:t>
            </a:r>
            <a:endParaRPr lang="en-US"/>
          </a:p>
          <a:p>
            <a:pPr algn="ctr"/>
            <a:r>
              <a:rPr lang="en-US">
                <a:solidFill>
                  <a:srgbClr val="41131C"/>
                </a:solidFill>
                <a:cs typeface="Calibri"/>
              </a:rPr>
              <a:t>method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E6281-0BD5-2F9D-3D63-64F63882C30B}"/>
              </a:ext>
            </a:extLst>
          </p:cNvPr>
          <p:cNvGrpSpPr/>
          <p:nvPr/>
        </p:nvGrpSpPr>
        <p:grpSpPr>
          <a:xfrm>
            <a:off x="7040606" y="3315013"/>
            <a:ext cx="1632857" cy="1494311"/>
            <a:chOff x="6708767" y="3429917"/>
            <a:chExt cx="1632857" cy="1494311"/>
          </a:xfrm>
        </p:grpSpPr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D86731E6-7093-D9D0-BCDA-CDA1A3CAA9EC}"/>
                </a:ext>
              </a:extLst>
            </p:cNvPr>
            <p:cNvSpPr/>
            <p:nvPr/>
          </p:nvSpPr>
          <p:spPr>
            <a:xfrm>
              <a:off x="6708767" y="3429917"/>
              <a:ext cx="1632857" cy="1494311"/>
            </a:xfrm>
            <a:prstGeom prst="cube">
              <a:avLst/>
            </a:prstGeom>
            <a:noFill/>
            <a:ln w="28575">
              <a:solidFill>
                <a:srgbClr val="A236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003987-7F4E-273A-5489-0FD8B1DA0FF7}"/>
                </a:ext>
              </a:extLst>
            </p:cNvPr>
            <p:cNvSpPr txBox="1"/>
            <p:nvPr/>
          </p:nvSpPr>
          <p:spPr>
            <a:xfrm>
              <a:off x="6945442" y="3478967"/>
              <a:ext cx="133162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>
                  <a:solidFill>
                    <a:srgbClr val="A2364F"/>
                  </a:solidFill>
                  <a:cs typeface="Calibri"/>
                </a:rPr>
                <a:t>Transparent</a:t>
              </a:r>
            </a:p>
          </p:txBody>
        </p:sp>
        <p:pic>
          <p:nvPicPr>
            <p:cNvPr id="22" name="Graphic 21" descr="Decision chart outline">
              <a:extLst>
                <a:ext uri="{FF2B5EF4-FFF2-40B4-BE49-F238E27FC236}">
                  <a16:creationId xmlns:a16="http://schemas.microsoft.com/office/drawing/2014/main" id="{68C155E4-3894-7CCF-356F-5AFC7714E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87980" y="3902439"/>
              <a:ext cx="914400" cy="914400"/>
            </a:xfrm>
            <a:prstGeom prst="rect">
              <a:avLst/>
            </a:prstGeom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E458F1-4FBD-C6C2-BD2B-F9FAE695237A}"/>
              </a:ext>
            </a:extLst>
          </p:cNvPr>
          <p:cNvCxnSpPr/>
          <p:nvPr/>
        </p:nvCxnSpPr>
        <p:spPr>
          <a:xfrm>
            <a:off x="5156330" y="4314458"/>
            <a:ext cx="1732613" cy="2498"/>
          </a:xfrm>
          <a:prstGeom prst="straightConnector1">
            <a:avLst/>
          </a:prstGeom>
          <a:ln w="57150">
            <a:solidFill>
              <a:srgbClr val="CC586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FB969C2-A73E-5CCD-C236-F8C59DBF4353}"/>
              </a:ext>
            </a:extLst>
          </p:cNvPr>
          <p:cNvCxnSpPr/>
          <p:nvPr/>
        </p:nvCxnSpPr>
        <p:spPr>
          <a:xfrm flipV="1">
            <a:off x="3623512" y="4559083"/>
            <a:ext cx="3263869" cy="723043"/>
          </a:xfrm>
          <a:prstGeom prst="bentConnector3">
            <a:avLst/>
          </a:prstGeom>
          <a:ln w="57150">
            <a:solidFill>
              <a:srgbClr val="CC58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04DE7B5-1046-2412-819F-23C82BF5BAF4}"/>
              </a:ext>
            </a:extLst>
          </p:cNvPr>
          <p:cNvCxnSpPr/>
          <p:nvPr/>
        </p:nvCxnSpPr>
        <p:spPr>
          <a:xfrm flipH="1" flipV="1">
            <a:off x="2897806" y="4439112"/>
            <a:ext cx="802654" cy="843782"/>
          </a:xfrm>
          <a:prstGeom prst="bentConnector3">
            <a:avLst/>
          </a:prstGeom>
          <a:ln w="57150">
            <a:solidFill>
              <a:srgbClr val="CC58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6279E6-3C85-C78E-1F28-DA08B51CB1A4}"/>
              </a:ext>
            </a:extLst>
          </p:cNvPr>
          <p:cNvCxnSpPr>
            <a:cxnSpLocks/>
          </p:cNvCxnSpPr>
          <p:nvPr/>
        </p:nvCxnSpPr>
        <p:spPr>
          <a:xfrm flipV="1">
            <a:off x="8052376" y="3082884"/>
            <a:ext cx="1950883" cy="1378453"/>
          </a:xfrm>
          <a:prstGeom prst="straightConnector1">
            <a:avLst/>
          </a:prstGeom>
          <a:ln w="28575">
            <a:solidFill>
              <a:srgbClr val="CC586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CEE0A4A5-7561-2913-3E80-E963E003AC35}"/>
              </a:ext>
            </a:extLst>
          </p:cNvPr>
          <p:cNvSpPr txBox="1">
            <a:spLocks/>
          </p:cNvSpPr>
          <p:nvPr/>
        </p:nvSpPr>
        <p:spPr>
          <a:xfrm>
            <a:off x="1212865" y="5523798"/>
            <a:ext cx="9644512" cy="1328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 smtClean="0">
                <a:solidFill>
                  <a:srgbClr val="41131C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 sz="2400">
                <a:latin typeface="Calibri"/>
                <a:cs typeface="Calibri"/>
              </a:rPr>
              <a:t>Identify dataset biases, or model problems</a:t>
            </a:r>
            <a:endParaRPr lang="en-US" sz="2400"/>
          </a:p>
          <a:p>
            <a:pPr marL="227965" indent="-227965"/>
            <a:r>
              <a:rPr lang="en-US" sz="2400">
                <a:latin typeface="Calibri"/>
                <a:cs typeface="Calibri"/>
              </a:rPr>
              <a:t>Model complexity vs transparency vs performance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03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1" grpId="0"/>
      <p:bldP spid="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2D66-D3C1-8892-E88E-021625B4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9A003B"/>
                </a:solidFill>
                <a:latin typeface="Segoe UI"/>
                <a:cs typeface="Segoe UI"/>
              </a:rPr>
              <a:t>Robustness and fairness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C835C-31AB-AF46-C573-BAE627DF2F4F}"/>
              </a:ext>
            </a:extLst>
          </p:cNvPr>
          <p:cNvSpPr/>
          <p:nvPr/>
        </p:nvSpPr>
        <p:spPr>
          <a:xfrm>
            <a:off x="945051" y="2247623"/>
            <a:ext cx="981075" cy="533400"/>
          </a:xfrm>
          <a:prstGeom prst="rect">
            <a:avLst/>
          </a:prstGeom>
          <a:solidFill>
            <a:srgbClr val="A2364F"/>
          </a:solidFill>
          <a:ln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latin typeface="Segoe UI"/>
                <a:ea typeface="Calibri"/>
                <a:cs typeface="Segoe UI"/>
              </a:rPr>
              <a:t>Train</a:t>
            </a:r>
            <a:endParaRPr lang="en-GB">
              <a:latin typeface="Segoe UI"/>
              <a:cs typeface="Segoe U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13FA6-E1D7-95A1-B762-5FAF77E6378C}"/>
              </a:ext>
            </a:extLst>
          </p:cNvPr>
          <p:cNvSpPr/>
          <p:nvPr/>
        </p:nvSpPr>
        <p:spPr>
          <a:xfrm>
            <a:off x="3097701" y="2247623"/>
            <a:ext cx="1031875" cy="533400"/>
          </a:xfrm>
          <a:prstGeom prst="rect">
            <a:avLst/>
          </a:prstGeom>
          <a:solidFill>
            <a:srgbClr val="A2364F"/>
          </a:solidFill>
          <a:ln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latin typeface="Segoe UI"/>
                <a:ea typeface="Calibri"/>
                <a:cs typeface="Segoe UI"/>
              </a:rPr>
              <a:t>Validate</a:t>
            </a:r>
            <a:endParaRPr lang="en-US">
              <a:latin typeface="Segoe UI"/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CAF39-F647-1910-F0BE-434B246C9222}"/>
              </a:ext>
            </a:extLst>
          </p:cNvPr>
          <p:cNvSpPr/>
          <p:nvPr/>
        </p:nvSpPr>
        <p:spPr>
          <a:xfrm>
            <a:off x="5250351" y="2247623"/>
            <a:ext cx="1031875" cy="533400"/>
          </a:xfrm>
          <a:prstGeom prst="rect">
            <a:avLst/>
          </a:prstGeom>
          <a:solidFill>
            <a:srgbClr val="A2364F"/>
          </a:solidFill>
          <a:ln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latin typeface="Segoe UI"/>
                <a:ea typeface="Calibri"/>
                <a:cs typeface="Segoe UI"/>
              </a:rPr>
              <a:t>Test</a:t>
            </a:r>
            <a:endParaRPr lang="en-US">
              <a:latin typeface="Segoe UI"/>
              <a:cs typeface="Segoe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F9F3AB-A9CD-29D3-13E6-118AFD818023}"/>
              </a:ext>
            </a:extLst>
          </p:cNvPr>
          <p:cNvSpPr/>
          <p:nvPr/>
        </p:nvSpPr>
        <p:spPr>
          <a:xfrm>
            <a:off x="7403001" y="2247623"/>
            <a:ext cx="1066800" cy="533400"/>
          </a:xfrm>
          <a:prstGeom prst="rect">
            <a:avLst/>
          </a:prstGeom>
          <a:solidFill>
            <a:srgbClr val="A2364F"/>
          </a:solidFill>
          <a:ln>
            <a:solidFill>
              <a:srgbClr val="DF9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latin typeface="Segoe UI"/>
                <a:ea typeface="Calibri"/>
                <a:cs typeface="Segoe UI"/>
              </a:rPr>
              <a:t>Deploy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47FDBB-9856-1C61-6CE2-1535B5F04B7E}"/>
              </a:ext>
            </a:extLst>
          </p:cNvPr>
          <p:cNvCxnSpPr/>
          <p:nvPr/>
        </p:nvCxnSpPr>
        <p:spPr>
          <a:xfrm>
            <a:off x="1954701" y="2514323"/>
            <a:ext cx="1143000" cy="0"/>
          </a:xfrm>
          <a:prstGeom prst="straightConnector1">
            <a:avLst/>
          </a:prstGeom>
          <a:ln>
            <a:solidFill>
              <a:srgbClr val="A236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337EDD-18C2-A4CA-142D-0A647E705DE4}"/>
              </a:ext>
            </a:extLst>
          </p:cNvPr>
          <p:cNvCxnSpPr>
            <a:cxnSpLocks/>
          </p:cNvCxnSpPr>
          <p:nvPr/>
        </p:nvCxnSpPr>
        <p:spPr>
          <a:xfrm>
            <a:off x="4107351" y="2514323"/>
            <a:ext cx="1143000" cy="0"/>
          </a:xfrm>
          <a:prstGeom prst="straightConnector1">
            <a:avLst/>
          </a:prstGeom>
          <a:ln>
            <a:solidFill>
              <a:srgbClr val="A236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FD63B8-282D-5A2D-CC35-79F259173339}"/>
              </a:ext>
            </a:extLst>
          </p:cNvPr>
          <p:cNvCxnSpPr>
            <a:cxnSpLocks/>
          </p:cNvCxnSpPr>
          <p:nvPr/>
        </p:nvCxnSpPr>
        <p:spPr>
          <a:xfrm>
            <a:off x="6260001" y="2514323"/>
            <a:ext cx="1143000" cy="0"/>
          </a:xfrm>
          <a:prstGeom prst="straightConnector1">
            <a:avLst/>
          </a:prstGeom>
          <a:ln>
            <a:solidFill>
              <a:srgbClr val="A236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2666B5CF-BE7C-4EC7-0DF0-AFD22112800E}"/>
              </a:ext>
            </a:extLst>
          </p:cNvPr>
          <p:cNvSpPr/>
          <p:nvPr/>
        </p:nvSpPr>
        <p:spPr>
          <a:xfrm flipH="1" flipV="1">
            <a:off x="1327575" y="1738987"/>
            <a:ext cx="2343150" cy="504825"/>
          </a:xfrm>
          <a:prstGeom prst="curvedUpArrow">
            <a:avLst/>
          </a:prstGeom>
          <a:solidFill>
            <a:srgbClr val="DF99A6"/>
          </a:solidFill>
          <a:ln>
            <a:solidFill>
              <a:srgbClr val="A23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  <a:latin typeface="Segoe UI"/>
              <a:cs typeface="Segoe UI"/>
            </a:endParaRPr>
          </a:p>
        </p:txBody>
      </p:sp>
      <p:pic>
        <p:nvPicPr>
          <p:cNvPr id="13" name="Graphic 16" descr="Group of people with solid fill">
            <a:extLst>
              <a:ext uri="{FF2B5EF4-FFF2-40B4-BE49-F238E27FC236}">
                <a16:creationId xmlns:a16="http://schemas.microsoft.com/office/drawing/2014/main" id="{C663CE0C-C820-0288-B9CA-2C399394A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9734" y="4380165"/>
            <a:ext cx="1089025" cy="1046692"/>
          </a:xfrm>
          <a:prstGeom prst="rect">
            <a:avLst/>
          </a:prstGeom>
        </p:spPr>
      </p:pic>
      <p:pic>
        <p:nvPicPr>
          <p:cNvPr id="14" name="Graphic 17" descr="Woman with cane with solid fill">
            <a:extLst>
              <a:ext uri="{FF2B5EF4-FFF2-40B4-BE49-F238E27FC236}">
                <a16:creationId xmlns:a16="http://schemas.microsoft.com/office/drawing/2014/main" id="{1A5C9A64-45D7-EB91-41ED-BA075598F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859" y="4761164"/>
            <a:ext cx="510117" cy="467784"/>
          </a:xfrm>
          <a:prstGeom prst="rect">
            <a:avLst/>
          </a:prstGeom>
        </p:spPr>
      </p:pic>
      <p:pic>
        <p:nvPicPr>
          <p:cNvPr id="15" name="Graphic 18" descr="Woman with solid fill">
            <a:extLst>
              <a:ext uri="{FF2B5EF4-FFF2-40B4-BE49-F238E27FC236}">
                <a16:creationId xmlns:a16="http://schemas.microsoft.com/office/drawing/2014/main" id="{205BD829-B0E3-75EC-0176-3034C54B9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2985" y="4151566"/>
            <a:ext cx="456141" cy="510116"/>
          </a:xfrm>
          <a:prstGeom prst="rect">
            <a:avLst/>
          </a:prstGeom>
        </p:spPr>
      </p:pic>
      <p:pic>
        <p:nvPicPr>
          <p:cNvPr id="17" name="Graphic 20" descr="Group of men with solid fill">
            <a:extLst>
              <a:ext uri="{FF2B5EF4-FFF2-40B4-BE49-F238E27FC236}">
                <a16:creationId xmlns:a16="http://schemas.microsoft.com/office/drawing/2014/main" id="{41865A6A-12DA-E015-9C83-F8D65B4BBD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9159" y="4181198"/>
            <a:ext cx="390525" cy="390525"/>
          </a:xfrm>
          <a:prstGeom prst="rect">
            <a:avLst/>
          </a:prstGeom>
        </p:spPr>
      </p:pic>
      <p:sp>
        <p:nvSpPr>
          <p:cNvPr id="18" name="Cylinder 17">
            <a:extLst>
              <a:ext uri="{FF2B5EF4-FFF2-40B4-BE49-F238E27FC236}">
                <a16:creationId xmlns:a16="http://schemas.microsoft.com/office/drawing/2014/main" id="{69E22CE4-DFF6-99B5-EAA3-D33E1C898715}"/>
              </a:ext>
            </a:extLst>
          </p:cNvPr>
          <p:cNvSpPr/>
          <p:nvPr/>
        </p:nvSpPr>
        <p:spPr>
          <a:xfrm>
            <a:off x="1116501" y="2934947"/>
            <a:ext cx="695325" cy="457200"/>
          </a:xfrm>
          <a:prstGeom prst="can">
            <a:avLst/>
          </a:prstGeom>
          <a:solidFill>
            <a:srgbClr val="DF99A6"/>
          </a:solidFill>
          <a:ln>
            <a:solidFill>
              <a:srgbClr val="A23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Segoe UI"/>
              <a:cs typeface="Segoe U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3AA7FF-A2F1-2C4B-4D62-7B31481F33D5}"/>
              </a:ext>
            </a:extLst>
          </p:cNvPr>
          <p:cNvGrpSpPr/>
          <p:nvPr/>
        </p:nvGrpSpPr>
        <p:grpSpPr>
          <a:xfrm>
            <a:off x="1189816" y="3399234"/>
            <a:ext cx="6400800" cy="2737909"/>
            <a:chOff x="951442" y="3800474"/>
            <a:chExt cx="6400800" cy="2737909"/>
          </a:xfrm>
        </p:grpSpPr>
        <p:sp>
          <p:nvSpPr>
            <p:cNvPr id="34" name="Cloud 33">
              <a:extLst>
                <a:ext uri="{FF2B5EF4-FFF2-40B4-BE49-F238E27FC236}">
                  <a16:creationId xmlns:a16="http://schemas.microsoft.com/office/drawing/2014/main" id="{6FA2B365-761C-177E-78F0-20A43C1F60DB}"/>
                </a:ext>
              </a:extLst>
            </p:cNvPr>
            <p:cNvSpPr/>
            <p:nvPr/>
          </p:nvSpPr>
          <p:spPr>
            <a:xfrm>
              <a:off x="951442" y="4266142"/>
              <a:ext cx="5065183" cy="2272241"/>
            </a:xfrm>
            <a:prstGeom prst="cloud">
              <a:avLst/>
            </a:prstGeom>
            <a:noFill/>
            <a:ln>
              <a:solidFill>
                <a:srgbClr val="DF9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Segoe UI"/>
                <a:cs typeface="Segoe UI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47F5AED-0CB0-784B-ECC6-8ADBF9CF290A}"/>
                </a:ext>
              </a:extLst>
            </p:cNvPr>
            <p:cNvCxnSpPr/>
            <p:nvPr/>
          </p:nvCxnSpPr>
          <p:spPr>
            <a:xfrm flipV="1">
              <a:off x="5148791" y="3810000"/>
              <a:ext cx="146051" cy="439209"/>
            </a:xfrm>
            <a:prstGeom prst="straightConnector1">
              <a:avLst/>
            </a:prstGeom>
            <a:noFill/>
            <a:ln w="28575">
              <a:solidFill>
                <a:srgbClr val="DF99A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A7E6996-A78A-655D-8785-4DC10EA053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09725" y="3819524"/>
              <a:ext cx="430742" cy="647700"/>
            </a:xfrm>
            <a:prstGeom prst="straightConnector1">
              <a:avLst/>
            </a:prstGeom>
            <a:noFill/>
            <a:ln w="28575">
              <a:solidFill>
                <a:srgbClr val="DF99A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8E56A6F-2402-CE03-3841-8D3278C080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00425" y="3800474"/>
              <a:ext cx="114300" cy="581025"/>
            </a:xfrm>
            <a:prstGeom prst="straightConnector1">
              <a:avLst/>
            </a:prstGeom>
            <a:noFill/>
            <a:ln w="28575">
              <a:solidFill>
                <a:srgbClr val="DF99A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1AADEF5-F389-8FBE-FEAF-6B745D907E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5975" y="4206874"/>
              <a:ext cx="1456267" cy="570441"/>
            </a:xfrm>
            <a:prstGeom prst="straightConnector1">
              <a:avLst/>
            </a:prstGeom>
            <a:noFill/>
            <a:ln w="28575">
              <a:solidFill>
                <a:srgbClr val="DF99A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ylinder 19">
            <a:extLst>
              <a:ext uri="{FF2B5EF4-FFF2-40B4-BE49-F238E27FC236}">
                <a16:creationId xmlns:a16="http://schemas.microsoft.com/office/drawing/2014/main" id="{FB157979-0FC8-D434-5848-801BC0894C54}"/>
              </a:ext>
            </a:extLst>
          </p:cNvPr>
          <p:cNvSpPr/>
          <p:nvPr/>
        </p:nvSpPr>
        <p:spPr>
          <a:xfrm>
            <a:off x="3297726" y="2934947"/>
            <a:ext cx="695325" cy="457200"/>
          </a:xfrm>
          <a:prstGeom prst="can">
            <a:avLst/>
          </a:prstGeom>
          <a:solidFill>
            <a:srgbClr val="DF99A6"/>
          </a:solidFill>
          <a:ln>
            <a:solidFill>
              <a:srgbClr val="A23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Segoe UI"/>
              <a:cs typeface="Segoe UI"/>
            </a:endParaRPr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4D7C85CE-6877-1E9D-5D01-95A930FAD030}"/>
              </a:ext>
            </a:extLst>
          </p:cNvPr>
          <p:cNvSpPr/>
          <p:nvPr/>
        </p:nvSpPr>
        <p:spPr>
          <a:xfrm>
            <a:off x="5421801" y="2934947"/>
            <a:ext cx="695325" cy="457200"/>
          </a:xfrm>
          <a:prstGeom prst="can">
            <a:avLst/>
          </a:prstGeom>
          <a:solidFill>
            <a:srgbClr val="DF99A6"/>
          </a:solidFill>
          <a:ln>
            <a:solidFill>
              <a:srgbClr val="A23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Segoe UI"/>
              <a:cs typeface="Segoe U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4B8DCF-DFB3-6243-A114-DD03A848E3AE}"/>
              </a:ext>
            </a:extLst>
          </p:cNvPr>
          <p:cNvGrpSpPr/>
          <p:nvPr/>
        </p:nvGrpSpPr>
        <p:grpSpPr>
          <a:xfrm>
            <a:off x="1678476" y="3409672"/>
            <a:ext cx="5933018" cy="2356908"/>
            <a:chOff x="1419224" y="3800474"/>
            <a:chExt cx="5933018" cy="2356908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2C74136B-E612-04B6-6F68-3BED48A192A9}"/>
                </a:ext>
              </a:extLst>
            </p:cNvPr>
            <p:cNvSpPr/>
            <p:nvPr/>
          </p:nvSpPr>
          <p:spPr>
            <a:xfrm>
              <a:off x="4918075" y="5083175"/>
              <a:ext cx="942975" cy="657225"/>
            </a:xfrm>
            <a:prstGeom prst="cloud">
              <a:avLst/>
            </a:prstGeom>
            <a:noFill/>
            <a:ln>
              <a:solidFill>
                <a:srgbClr val="9A1D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Segoe UI"/>
                <a:cs typeface="Segoe UI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9C71C6-9B26-8D81-B7EE-8223686FF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4225" y="4389966"/>
              <a:ext cx="1488017" cy="813858"/>
            </a:xfrm>
            <a:prstGeom prst="straightConnector1">
              <a:avLst/>
            </a:prstGeom>
            <a:ln w="28575">
              <a:solidFill>
                <a:srgbClr val="9A1D2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DE1DCC72-5DA4-F19C-B490-024789405CA4}"/>
                </a:ext>
              </a:extLst>
            </p:cNvPr>
            <p:cNvSpPr/>
            <p:nvPr/>
          </p:nvSpPr>
          <p:spPr>
            <a:xfrm>
              <a:off x="3354917" y="4441824"/>
              <a:ext cx="942975" cy="657225"/>
            </a:xfrm>
            <a:prstGeom prst="cloud">
              <a:avLst/>
            </a:prstGeom>
            <a:noFill/>
            <a:ln>
              <a:solidFill>
                <a:srgbClr val="9A1D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Segoe UI"/>
                <a:cs typeface="Segoe UI"/>
              </a:endParaRPr>
            </a:p>
          </p:txBody>
        </p:sp>
        <p:sp>
          <p:nvSpPr>
            <p:cNvPr id="28" name="Cloud 27">
              <a:extLst>
                <a:ext uri="{FF2B5EF4-FFF2-40B4-BE49-F238E27FC236}">
                  <a16:creationId xmlns:a16="http://schemas.microsoft.com/office/drawing/2014/main" id="{2B032057-D4F7-E6A1-7923-6F6FE0B389C7}"/>
                </a:ext>
              </a:extLst>
            </p:cNvPr>
            <p:cNvSpPr/>
            <p:nvPr/>
          </p:nvSpPr>
          <p:spPr>
            <a:xfrm>
              <a:off x="4483100" y="4446057"/>
              <a:ext cx="942975" cy="657225"/>
            </a:xfrm>
            <a:prstGeom prst="cloud">
              <a:avLst/>
            </a:prstGeom>
            <a:noFill/>
            <a:ln>
              <a:solidFill>
                <a:srgbClr val="9A1D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Segoe UI"/>
                <a:cs typeface="Segoe UI"/>
              </a:endParaRPr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A34C11E5-54F3-5B0E-715F-C5C6E39AB75C}"/>
                </a:ext>
              </a:extLst>
            </p:cNvPr>
            <p:cNvSpPr/>
            <p:nvPr/>
          </p:nvSpPr>
          <p:spPr>
            <a:xfrm>
              <a:off x="1559983" y="4557182"/>
              <a:ext cx="1666875" cy="1600200"/>
            </a:xfrm>
            <a:prstGeom prst="cloud">
              <a:avLst/>
            </a:prstGeom>
            <a:noFill/>
            <a:ln>
              <a:solidFill>
                <a:srgbClr val="9A1D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Segoe UI"/>
                <a:cs typeface="Segoe UI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856984-C4CB-2689-2E29-5A0E4CD57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4366" y="3857624"/>
              <a:ext cx="167218" cy="566208"/>
            </a:xfrm>
            <a:prstGeom prst="straightConnector1">
              <a:avLst/>
            </a:prstGeom>
            <a:ln w="28575">
              <a:solidFill>
                <a:srgbClr val="9A1D2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7C32507-A12F-5F96-C686-97F8206928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62350" y="3800474"/>
              <a:ext cx="114300" cy="581025"/>
            </a:xfrm>
            <a:prstGeom prst="straightConnector1">
              <a:avLst/>
            </a:prstGeom>
            <a:ln w="28575">
              <a:solidFill>
                <a:srgbClr val="9A1D2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1563EB9-0555-EFFB-B6DC-29B29D0262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9224" y="3847041"/>
              <a:ext cx="473075" cy="774699"/>
            </a:xfrm>
            <a:prstGeom prst="straightConnector1">
              <a:avLst/>
            </a:prstGeom>
            <a:ln w="28575">
              <a:solidFill>
                <a:srgbClr val="9A1D2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ylinder 22">
            <a:extLst>
              <a:ext uri="{FF2B5EF4-FFF2-40B4-BE49-F238E27FC236}">
                <a16:creationId xmlns:a16="http://schemas.microsoft.com/office/drawing/2014/main" id="{F17D2D87-C645-3F43-8D96-AB94FA6DA302}"/>
              </a:ext>
            </a:extLst>
          </p:cNvPr>
          <p:cNvSpPr/>
          <p:nvPr/>
        </p:nvSpPr>
        <p:spPr>
          <a:xfrm>
            <a:off x="7631601" y="2934947"/>
            <a:ext cx="695325" cy="2495550"/>
          </a:xfrm>
          <a:prstGeom prst="can">
            <a:avLst/>
          </a:prstGeom>
          <a:solidFill>
            <a:srgbClr val="DF99A6"/>
          </a:solidFill>
          <a:ln>
            <a:solidFill>
              <a:srgbClr val="A23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Segoe UI"/>
              <a:cs typeface="Segoe UI"/>
            </a:endParaRPr>
          </a:p>
        </p:txBody>
      </p:sp>
      <p:pic>
        <p:nvPicPr>
          <p:cNvPr id="24" name="Graphic 29" descr="Briefcase with solid fill">
            <a:extLst>
              <a:ext uri="{FF2B5EF4-FFF2-40B4-BE49-F238E27FC236}">
                <a16:creationId xmlns:a16="http://schemas.microsoft.com/office/drawing/2014/main" id="{B2DEFFB3-8ECF-F1E1-830D-DB79CA4A26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85668" y="4403448"/>
            <a:ext cx="196850" cy="18732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528D4C0-FDBB-D9CB-CE6B-4B2266EB423C}"/>
              </a:ext>
            </a:extLst>
          </p:cNvPr>
          <p:cNvGrpSpPr/>
          <p:nvPr/>
        </p:nvGrpSpPr>
        <p:grpSpPr>
          <a:xfrm>
            <a:off x="9105512" y="2373527"/>
            <a:ext cx="2690483" cy="2974638"/>
            <a:chOff x="9105512" y="2373527"/>
            <a:chExt cx="2690483" cy="297463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3DE659-5F47-719E-5AA6-6E82451B2EFF}"/>
                </a:ext>
              </a:extLst>
            </p:cNvPr>
            <p:cNvGrpSpPr/>
            <p:nvPr/>
          </p:nvGrpSpPr>
          <p:grpSpPr>
            <a:xfrm>
              <a:off x="9105512" y="2373527"/>
              <a:ext cx="2690483" cy="2974638"/>
              <a:chOff x="9414431" y="2352932"/>
              <a:chExt cx="2690483" cy="297463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699360-CEF3-B66A-0439-9E38A99D992A}"/>
                  </a:ext>
                </a:extLst>
              </p:cNvPr>
              <p:cNvSpPr/>
              <p:nvPr/>
            </p:nvSpPr>
            <p:spPr>
              <a:xfrm rot="5400000">
                <a:off x="8559498" y="3945449"/>
                <a:ext cx="2285998" cy="362857"/>
              </a:xfrm>
              <a:prstGeom prst="rect">
                <a:avLst/>
              </a:prstGeom>
              <a:solidFill>
                <a:srgbClr val="A2364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>
                    <a:cs typeface="Calibri"/>
                  </a:rPr>
                  <a:t>Training</a:t>
                </a:r>
                <a:endParaRPr lang="en-US" sz="140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87A5CE-49EF-0835-19DC-C05F67E0A405}"/>
                  </a:ext>
                </a:extLst>
              </p:cNvPr>
              <p:cNvSpPr/>
              <p:nvPr/>
            </p:nvSpPr>
            <p:spPr>
              <a:xfrm rot="5400000">
                <a:off x="9082012" y="4051413"/>
                <a:ext cx="2074805" cy="359176"/>
              </a:xfrm>
              <a:prstGeom prst="rect">
                <a:avLst/>
              </a:prstGeom>
              <a:solidFill>
                <a:srgbClr val="A2364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r"/>
                <a:r>
                  <a:rPr lang="en-US" sz="1400">
                    <a:cs typeface="Calibri"/>
                  </a:rPr>
                  <a:t>Validation</a:t>
                </a:r>
                <a:endParaRPr lang="en-US" sz="14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0239885-8FB7-FE2E-F369-588A68D17727}"/>
                  </a:ext>
                </a:extLst>
              </p:cNvPr>
              <p:cNvSpPr/>
              <p:nvPr/>
            </p:nvSpPr>
            <p:spPr>
              <a:xfrm rot="5400000">
                <a:off x="9616035" y="4159208"/>
                <a:ext cx="1850255" cy="381262"/>
              </a:xfrm>
              <a:prstGeom prst="rect">
                <a:avLst/>
              </a:prstGeom>
              <a:solidFill>
                <a:srgbClr val="A2364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r"/>
                <a:r>
                  <a:rPr lang="en-US" sz="1400">
                    <a:cs typeface="Calibri"/>
                  </a:rPr>
                  <a:t>Test</a:t>
                </a:r>
                <a:endParaRPr lang="en-US" sz="14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E88F352-19AB-8E3F-3EE0-C74273EA9C04}"/>
                  </a:ext>
                </a:extLst>
              </p:cNvPr>
              <p:cNvSpPr/>
              <p:nvPr/>
            </p:nvSpPr>
            <p:spPr>
              <a:xfrm rot="5400000">
                <a:off x="10153233" y="4282557"/>
                <a:ext cx="1618342" cy="362857"/>
              </a:xfrm>
              <a:prstGeom prst="rect">
                <a:avLst/>
              </a:prstGeom>
              <a:solidFill>
                <a:srgbClr val="A2364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r"/>
                <a:r>
                  <a:rPr lang="en-US" sz="1400">
                    <a:cs typeface="Calibri"/>
                  </a:rPr>
                  <a:t>Deployment t=1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CB50BC4-55E7-532C-B209-FC98194CE592}"/>
                  </a:ext>
                </a:extLst>
              </p:cNvPr>
              <p:cNvSpPr/>
              <p:nvPr/>
            </p:nvSpPr>
            <p:spPr>
              <a:xfrm rot="5400000">
                <a:off x="11085635" y="4381626"/>
                <a:ext cx="1415879" cy="362857"/>
              </a:xfrm>
              <a:prstGeom prst="rect">
                <a:avLst/>
              </a:prstGeom>
              <a:solidFill>
                <a:srgbClr val="A2364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r"/>
                <a:r>
                  <a:rPr lang="en-US" sz="1400">
                    <a:cs typeface="Calibri"/>
                  </a:rPr>
                  <a:t>Deployment t=N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0976FD1-7699-FE85-DBB9-EC9677DA488B}"/>
                  </a:ext>
                </a:extLst>
              </p:cNvPr>
              <p:cNvCxnSpPr/>
              <p:nvPr/>
            </p:nvCxnSpPr>
            <p:spPr>
              <a:xfrm>
                <a:off x="9426867" y="5314835"/>
                <a:ext cx="2678047" cy="12735"/>
              </a:xfrm>
              <a:prstGeom prst="straightConnector1">
                <a:avLst/>
              </a:prstGeom>
              <a:ln w="28575">
                <a:solidFill>
                  <a:srgbClr val="4113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B135C49-CBAF-0007-334A-E859BB75F0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4431" y="2776552"/>
                <a:ext cx="18334" cy="2535087"/>
              </a:xfrm>
              <a:prstGeom prst="straightConnector1">
                <a:avLst/>
              </a:prstGeom>
              <a:ln w="28575">
                <a:solidFill>
                  <a:srgbClr val="4113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6EEDF4-AB02-DECB-71AB-8CA34AE03001}"/>
                  </a:ext>
                </a:extLst>
              </p:cNvPr>
              <p:cNvSpPr txBox="1"/>
              <p:nvPr/>
            </p:nvSpPr>
            <p:spPr>
              <a:xfrm>
                <a:off x="10024419" y="2352932"/>
                <a:ext cx="1404550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>
                    <a:solidFill>
                      <a:srgbClr val="41131C"/>
                    </a:solidFill>
                    <a:cs typeface="Calibri"/>
                  </a:rPr>
                  <a:t>Performance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27D6DE-6682-4EE7-0D63-3D5D93130AD3}"/>
                </a:ext>
              </a:extLst>
            </p:cNvPr>
            <p:cNvSpPr txBox="1"/>
            <p:nvPr/>
          </p:nvSpPr>
          <p:spPr>
            <a:xfrm>
              <a:off x="10760676" y="4571999"/>
              <a:ext cx="601361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cs typeface="Calibri"/>
                </a:rPr>
                <a:t>...</a:t>
              </a:r>
              <a:endParaRPr lang="en-US" sz="2000">
                <a:ea typeface="Calibri" panose="020F0502020204030204"/>
                <a:cs typeface="Calibri" panose="020F0502020204030204"/>
              </a:endParaRPr>
            </a:p>
          </p:txBody>
        </p:sp>
      </p:grpSp>
      <p:pic>
        <p:nvPicPr>
          <p:cNvPr id="49" name="Graphic 48" descr="Fox with solid fill">
            <a:extLst>
              <a:ext uri="{FF2B5EF4-FFF2-40B4-BE49-F238E27FC236}">
                <a16:creationId xmlns:a16="http://schemas.microsoft.com/office/drawing/2014/main" id="{A8DA1826-0CB9-841A-B04A-5F22369321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71338" y="5873635"/>
            <a:ext cx="914400" cy="914400"/>
          </a:xfrm>
          <a:prstGeom prst="rect">
            <a:avLst/>
          </a:prstGeom>
        </p:spPr>
      </p:pic>
      <p:pic>
        <p:nvPicPr>
          <p:cNvPr id="50" name="Graphic 49" descr="Cat with solid fill">
            <a:extLst>
              <a:ext uri="{FF2B5EF4-FFF2-40B4-BE49-F238E27FC236}">
                <a16:creationId xmlns:a16="http://schemas.microsoft.com/office/drawing/2014/main" id="{81C56492-21CB-48CE-2659-CA2BAF0A78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96323" y="5706161"/>
            <a:ext cx="646671" cy="615779"/>
          </a:xfrm>
          <a:prstGeom prst="rect">
            <a:avLst/>
          </a:prstGeom>
        </p:spPr>
      </p:pic>
      <p:pic>
        <p:nvPicPr>
          <p:cNvPr id="51" name="Graphic 50" descr="Dog with solid fill">
            <a:extLst>
              <a:ext uri="{FF2B5EF4-FFF2-40B4-BE49-F238E27FC236}">
                <a16:creationId xmlns:a16="http://schemas.microsoft.com/office/drawing/2014/main" id="{82A2F65A-F759-7D95-3C8B-0B5F95EB58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02787" y="4959751"/>
            <a:ext cx="914400" cy="914400"/>
          </a:xfrm>
          <a:prstGeom prst="rect">
            <a:avLst/>
          </a:prstGeom>
        </p:spPr>
      </p:pic>
      <p:pic>
        <p:nvPicPr>
          <p:cNvPr id="52" name="Graphic 51" descr="Unicorn with solid fill">
            <a:extLst>
              <a:ext uri="{FF2B5EF4-FFF2-40B4-BE49-F238E27FC236}">
                <a16:creationId xmlns:a16="http://schemas.microsoft.com/office/drawing/2014/main" id="{08BAACEA-1A4D-C816-1476-4B2C77E935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06074" y="5418696"/>
            <a:ext cx="1429264" cy="142926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9DAE57-2A0C-30BA-7695-79839BE1267A}"/>
              </a:ext>
            </a:extLst>
          </p:cNvPr>
          <p:cNvSpPr txBox="1"/>
          <p:nvPr/>
        </p:nvSpPr>
        <p:spPr>
          <a:xfrm>
            <a:off x="10537657" y="5414208"/>
            <a:ext cx="125930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1131C"/>
                </a:solidFill>
                <a:ea typeface="Calibri"/>
                <a:cs typeface="Calibri"/>
              </a:rPr>
              <a:t>Requires constant monitoring</a:t>
            </a:r>
            <a:endParaRPr lang="en-US">
              <a:solidFill>
                <a:srgbClr val="41131C"/>
              </a:solidFill>
            </a:endParaRPr>
          </a:p>
        </p:txBody>
      </p:sp>
      <p:pic>
        <p:nvPicPr>
          <p:cNvPr id="54" name="Graphic 53" descr="Artificial Intelligence outline">
            <a:extLst>
              <a:ext uri="{FF2B5EF4-FFF2-40B4-BE49-F238E27FC236}">
                <a16:creationId xmlns:a16="http://schemas.microsoft.com/office/drawing/2014/main" id="{FBC8CDB6-A56B-DB66-96F3-0B1DF50DAC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29305" y="1332899"/>
            <a:ext cx="1039011" cy="1032069"/>
          </a:xfrm>
          <a:prstGeom prst="rect">
            <a:avLst/>
          </a:prstGeom>
        </p:spPr>
      </p:pic>
      <p:pic>
        <p:nvPicPr>
          <p:cNvPr id="53" name="Picture 52" descr="X-ray of a hand&#10;&#10;Description automatically generated">
            <a:extLst>
              <a:ext uri="{FF2B5EF4-FFF2-40B4-BE49-F238E27FC236}">
                <a16:creationId xmlns:a16="http://schemas.microsoft.com/office/drawing/2014/main" id="{9A24BAB4-C7A3-B2AC-DB6D-5D4D1B2C23A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45508" y="5690306"/>
            <a:ext cx="2257778" cy="6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 Template" id="{5F94E1F4-F3B9-499F-8BFA-5A35459B99BD}" vid="{3FC4FDF6-F425-4465-B1D4-EEE3477B55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6EF9A7D75C04F92AF9760911A46CB" ma:contentTypeVersion="16" ma:contentTypeDescription="Create a new document." ma:contentTypeScope="" ma:versionID="f01daf02337697decd830a72a769e91d">
  <xsd:schema xmlns:xsd="http://www.w3.org/2001/XMLSchema" xmlns:xs="http://www.w3.org/2001/XMLSchema" xmlns:p="http://schemas.microsoft.com/office/2006/metadata/properties" xmlns:ns2="6fe7eaad-2ccb-4b9c-9978-ad07f7f55fc3" xmlns:ns3="f4e0fa15-4413-4c85-a328-deebc8be9f9a" targetNamespace="http://schemas.microsoft.com/office/2006/metadata/properties" ma:root="true" ma:fieldsID="425405aa6f7a6aaa12ddab78dc4f1e5e" ns2:_="" ns3:_="">
    <xsd:import namespace="6fe7eaad-2ccb-4b9c-9978-ad07f7f55fc3"/>
    <xsd:import namespace="f4e0fa15-4413-4c85-a328-deebc8be9f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eaad-2ccb-4b9c-9978-ad07f7f55f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0fa15-4413-4c85-a328-deebc8be9f9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f329bbb-10f1-4984-abe0-a81f7790c908}" ma:internalName="TaxCatchAll" ma:showField="CatchAllData" ma:web="f4e0fa15-4413-4c85-a328-deebc8be9f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0fa15-4413-4c85-a328-deebc8be9f9a" xsi:nil="true"/>
    <lcf76f155ced4ddcb4097134ff3c332f xmlns="6fe7eaad-2ccb-4b9c-9978-ad07f7f55fc3">
      <Terms xmlns="http://schemas.microsoft.com/office/infopath/2007/PartnerControls"/>
    </lcf76f155ced4ddcb4097134ff3c332f>
    <SharedWithUsers xmlns="f4e0fa15-4413-4c85-a328-deebc8be9f9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3E59B18-53C2-4F34-9330-B2CF7D1BFB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EF4EBE-582A-4D7C-9A87-691DC7E17FB8}">
  <ds:schemaRefs>
    <ds:schemaRef ds:uri="6fe7eaad-2ccb-4b9c-9978-ad07f7f55fc3"/>
    <ds:schemaRef ds:uri="f4e0fa15-4413-4c85-a328-deebc8be9f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26FE87-4FD7-44CC-B1DC-7A2FD783AD52}">
  <ds:schemaRefs>
    <ds:schemaRef ds:uri="6fe7eaad-2ccb-4b9c-9978-ad07f7f55fc3"/>
    <ds:schemaRef ds:uri="f4e0fa15-4413-4c85-a328-deebc8be9f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SWAN Template</Template>
  <Application>Microsoft Office PowerPoint</Application>
  <PresentationFormat>Widescreen</PresentationFormat>
  <Slides>11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About me</vt:lpstr>
      <vt:lpstr>AI vs ML</vt:lpstr>
      <vt:lpstr>Healthcare regulations affecting AI</vt:lpstr>
      <vt:lpstr>Examples of medical data</vt:lpstr>
      <vt:lpstr>Digital health footprint and ML</vt:lpstr>
      <vt:lpstr>Safety and security</vt:lpstr>
      <vt:lpstr>Transparency and explainability</vt:lpstr>
      <vt:lpstr>Robustness and fairness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Prior</dc:creator>
  <cp:revision>285</cp:revision>
  <dcterms:created xsi:type="dcterms:W3CDTF">2021-03-17T17:02:36Z</dcterms:created>
  <dcterms:modified xsi:type="dcterms:W3CDTF">2024-12-19T14:41:53Z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0x0101006A66EF9A7D75C04F92AF9760911A46CB</vt:lpwstr>
  </property>
  <property fmtid="{D5CDD505-2E9C-101B-9397-08002B2CF9AE}" pid="3" name="MediaServiceImageTags">
    <vt:lpwstr/>
  </property>
  <property fmtid="{D5CDD505-2E9C-101B-9397-08002B2CF9AE}" pid="4" name="Order">
    <vt:r8>46400</vt:r8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</Properties>
</file>