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modernComment_7FFFD8A4_F0C74C59.xml" ContentType="application/vnd.ms-powerpoint.comments+xml"/>
  <Override PartName="/ppt/notesSlides/notesSlide1.xml" ContentType="application/vnd.openxmlformats-officedocument.presentationml.notesSlide+xml"/>
  <Override PartName="/ppt/comments/modernComment_7FFFD8BD_23A600E6.xml" ContentType="application/vnd.ms-powerpoint.comments+xml"/>
  <Override PartName="/ppt/notesSlides/notesSlide2.xml" ContentType="application/vnd.openxmlformats-officedocument.presentationml.notesSlide+xml"/>
  <Override PartName="/ppt/comments/modernComment_7FFFD89C_C2E1A119.xml" ContentType="application/vnd.ms-powerpoint.comments+xml"/>
  <Override PartName="/ppt/comments/modernComment_7FFFD8B4_57B6A953.xml" ContentType="application/vnd.ms-powerpoint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modernComment_7FFFD8BC_7E31AE9F.xml" ContentType="application/vnd.ms-powerpoint.comments+xml"/>
  <Override PartName="/ppt/notesSlides/notesSlide5.xml" ContentType="application/vnd.openxmlformats-officedocument.presentationml.notesSlide+xml"/>
  <Override PartName="/ppt/comments/modernComment_7FFFD893_3D407D7C.xml" ContentType="application/vnd.ms-powerpoint.comments+xml"/>
  <Override PartName="/ppt/comments/modernComment_7FFFD8A6_2ACE89F3.xml" ContentType="application/vnd.ms-powerpoint.comments+xml"/>
  <Override PartName="/ppt/comments/modernComment_7FFFD8B6_77DAD8A9.xml" ContentType="application/vnd.ms-powerpoint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modernComment_7FFFD8B7_957E4388.xml" ContentType="application/vnd.ms-powerpoint.comments+xml"/>
  <Override PartName="/ppt/comments/modernComment_7FFFD8AD_5A1D19E9.xml" ContentType="application/vnd.ms-powerpoint.comments+xml"/>
  <Override PartName="/ppt/comments/modernComment_7FFFD8A8_5167142C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2"/>
  </p:notesMasterIdLst>
  <p:handoutMasterIdLst>
    <p:handoutMasterId r:id="rId43"/>
  </p:handoutMasterIdLst>
  <p:sldIdLst>
    <p:sldId id="256" r:id="rId5"/>
    <p:sldId id="2147473570" r:id="rId6"/>
    <p:sldId id="2147473572" r:id="rId7"/>
    <p:sldId id="2147473504" r:id="rId8"/>
    <p:sldId id="2147473597" r:id="rId9"/>
    <p:sldId id="2147473587" r:id="rId10"/>
    <p:sldId id="2147473573" r:id="rId11"/>
    <p:sldId id="2147473582" r:id="rId12"/>
    <p:sldId id="2147473564" r:id="rId13"/>
    <p:sldId id="2147473588" r:id="rId14"/>
    <p:sldId id="2147473586" r:id="rId15"/>
    <p:sldId id="2147473598" r:id="rId16"/>
    <p:sldId id="2147473595" r:id="rId17"/>
    <p:sldId id="2147473553" r:id="rId18"/>
    <p:sldId id="2147473557" r:id="rId19"/>
    <p:sldId id="2147473596" r:id="rId20"/>
    <p:sldId id="2147473555" r:id="rId21"/>
    <p:sldId id="2147473583" r:id="rId22"/>
    <p:sldId id="2147473584" r:id="rId23"/>
    <p:sldId id="2147473585" r:id="rId24"/>
    <p:sldId id="2147473589" r:id="rId25"/>
    <p:sldId id="2147473574" r:id="rId26"/>
    <p:sldId id="2147473590" r:id="rId27"/>
    <p:sldId id="2147473554" r:id="rId28"/>
    <p:sldId id="2147473565" r:id="rId29"/>
    <p:sldId id="2147473594" r:id="rId30"/>
    <p:sldId id="2147473548" r:id="rId31"/>
    <p:sldId id="2147473559" r:id="rId32"/>
    <p:sldId id="2147473558" r:id="rId33"/>
    <p:sldId id="2147473591" r:id="rId34"/>
    <p:sldId id="2147473575" r:id="rId35"/>
    <p:sldId id="2147473592" r:id="rId36"/>
    <p:sldId id="2147473593" r:id="rId37"/>
    <p:sldId id="2147473581" r:id="rId38"/>
    <p:sldId id="2147473577" r:id="rId39"/>
    <p:sldId id="2147473578" r:id="rId40"/>
    <p:sldId id="2147473576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79B2669-5636-F239-4046-F56EA953DC75}" name="Miquel Perello Nieto" initials="MN" userId="S::mp15688@bristol.ac.uk::a0e45281-eef2-4052-8b3d-efa9875af45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364F"/>
    <a:srgbClr val="41131C"/>
    <a:srgbClr val="F0DADE"/>
    <a:srgbClr val="DF99A6"/>
    <a:srgbClr val="B6D6FA"/>
    <a:srgbClr val="1E5BB5"/>
    <a:srgbClr val="142C84"/>
    <a:srgbClr val="CC586E"/>
    <a:srgbClr val="EAEAEA"/>
    <a:srgbClr val="5A43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78758D-3F19-90E1-47DE-2E521C4174DC}" v="1204" dt="2024-12-02T18:19:24.689"/>
    <p1510:client id="{6F60AE1F-0326-F578-97D3-1BF6DF2424C6}" v="2030" dt="2024-12-03T17:03:08.049"/>
    <p1510:client id="{CFC547C5-D8DA-9E77-18F5-E2E82D16C1D1}" v="403" dt="2024-12-02T15:39:17.446"/>
    <p1510:client id="{E8648755-3746-D775-4500-26B12AA4A5FC}" v="31" dt="2024-12-02T18:44:23.4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48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omments/modernComment_7FFFD893_3D407D7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CB50C49-882A-4D84-A205-3F61BE9C8DC6}" authorId="{679B2669-5636-F239-4046-F56EA953DC75}" created="2024-11-29T10:55:21.255">
    <pc:sldMkLst xmlns:pc="http://schemas.microsoft.com/office/powerpoint/2013/main/command">
      <pc:docMk/>
      <pc:sldMk cId="1027636604" sldId="2147473555"/>
    </pc:sldMkLst>
    <p188:txBody>
      <a:bodyPr/>
      <a:lstStyle/>
      <a:p>
        <a:r>
          <a:rPr lang="en-US"/>
          <a:t>move forward or remove.</a:t>
        </a:r>
      </a:p>
    </p188:txBody>
  </p188:cm>
</p188:cmLst>
</file>

<file path=ppt/comments/modernComment_7FFFD89C_C2E1A11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39A5F46-A869-40A8-8226-611420920259}" authorId="{679B2669-5636-F239-4046-F56EA953DC75}" created="2024-11-28T19:07:38.693">
    <pc:sldMkLst xmlns:pc="http://schemas.microsoft.com/office/powerpoint/2013/main/command">
      <pc:docMk/>
      <pc:sldMk cId="3269566745" sldId="2147473564"/>
    </pc:sldMkLst>
    <p188:txBody>
      <a:bodyPr/>
      <a:lstStyle/>
      <a:p>
        <a:r>
          <a:rPr lang="en-US"/>
          <a:t>Decide the content of 3 slides. Currently some examples.</a:t>
        </a:r>
      </a:p>
    </p188:txBody>
  </p188:cm>
</p188:cmLst>
</file>

<file path=ppt/comments/modernComment_7FFFD8A4_F0C74C5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DCB4F4F-849A-4F99-ADE4-EA2FAEFBDBA1}" authorId="{679B2669-5636-F239-4046-F56EA953DC75}" created="2024-11-28T19:08:58.148">
    <pc:sldMkLst xmlns:pc="http://schemas.microsoft.com/office/powerpoint/2013/main/command">
      <pc:docMk/>
      <pc:sldMk cId="4039593049" sldId="2147473572"/>
    </pc:sldMkLst>
    <p188:txBody>
      <a:bodyPr/>
      <a:lstStyle/>
      <a:p>
        <a:r>
          <a:rPr lang="en-US"/>
          <a:t>What to include in the introduction? At the moment, presentations, leap, icebreakers and participants.</a:t>
        </a:r>
      </a:p>
    </p188:txBody>
  </p188:cm>
</p188:cmLst>
</file>

<file path=ppt/comments/modernComment_7FFFD8A6_2ACE89F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08A09A6-91F4-451D-BFB1-933A0281B3D2}" authorId="{679B2669-5636-F239-4046-F56EA953DC75}" created="2024-11-28T19:07:14.254">
    <pc:sldMkLst xmlns:pc="http://schemas.microsoft.com/office/powerpoint/2013/main/command">
      <pc:docMk/>
      <pc:sldMk cId="718178803" sldId="2147473574"/>
    </pc:sldMkLst>
    <p188:txBody>
      <a:bodyPr/>
      <a:lstStyle/>
      <a:p>
        <a:r>
          <a:rPr lang="en-US"/>
          <a:t>Dedice the content of 3 slides for this section. There are some examples at the moment.</a:t>
        </a:r>
      </a:p>
    </p188:txBody>
  </p188:cm>
</p188:cmLst>
</file>

<file path=ppt/comments/modernComment_7FFFD8A8_5167142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90137E9-5B96-417A-B4CB-3D46FBFF820F}" authorId="{679B2669-5636-F239-4046-F56EA953DC75}" created="2024-11-28T19:05:50.596">
    <pc:sldMkLst xmlns:pc="http://schemas.microsoft.com/office/powerpoint/2013/main/command">
      <pc:docMk/>
      <pc:sldMk cId="1365709868" sldId="2147473576"/>
    </pc:sldMkLst>
    <p188:txBody>
      <a:bodyPr/>
      <a:lstStyle/>
      <a:p>
        <a:r>
          <a:rPr lang="en-US"/>
          <a:t>We need to start a feedback form</a:t>
        </a:r>
      </a:p>
    </p188:txBody>
  </p188:cm>
</p188:cmLst>
</file>

<file path=ppt/comments/modernComment_7FFFD8AD_5A1D19E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911F288-300B-4C2F-87BE-8291B43FC32C}" authorId="{679B2669-5636-F239-4046-F56EA953DC75}" created="2024-11-28T19:06:29.941">
    <pc:sldMkLst xmlns:pc="http://schemas.microsoft.com/office/powerpoint/2013/main/command">
      <pc:docMk/>
      <pc:sldMk cId="1511856617" sldId="2147473581"/>
    </pc:sldMkLst>
    <p188:txBody>
      <a:bodyPr/>
      <a:lstStyle/>
      <a:p>
        <a:r>
          <a:rPr lang="en-US"/>
          <a:t>Prepare 3 slides with different types of content each. And a list of content in each of them.</a:t>
        </a:r>
      </a:p>
    </p188:txBody>
  </p188:cm>
</p188:cmLst>
</file>

<file path=ppt/comments/modernComment_7FFFD8B4_57B6A95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72A4C43-73A6-4629-BD99-603E93F5F0FC}" authorId="{679B2669-5636-F239-4046-F56EA953DC75}" created="2024-11-28T19:07:38.693">
    <pc:sldMkLst xmlns:pc="http://schemas.microsoft.com/office/powerpoint/2013/main/command">
      <pc:docMk/>
      <pc:sldMk cId="3269566745" sldId="2147473564"/>
    </pc:sldMkLst>
    <p188:txBody>
      <a:bodyPr/>
      <a:lstStyle/>
      <a:p>
        <a:r>
          <a:rPr lang="en-US"/>
          <a:t>Decide the content of 3 slides. Currently some examples.</a:t>
        </a:r>
      </a:p>
    </p188:txBody>
  </p188:cm>
</p188:cmLst>
</file>

<file path=ppt/comments/modernComment_7FFFD8B6_77DAD8A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5A14978-3CB4-40E9-A528-89E660E9D198}" authorId="{679B2669-5636-F239-4046-F56EA953DC75}" created="2024-11-28T19:07:14.254">
    <pc:sldMkLst xmlns:pc="http://schemas.microsoft.com/office/powerpoint/2013/main/command">
      <pc:docMk/>
      <pc:sldMk cId="718178803" sldId="2147473574"/>
    </pc:sldMkLst>
    <p188:txBody>
      <a:bodyPr/>
      <a:lstStyle/>
      <a:p>
        <a:r>
          <a:rPr lang="en-US"/>
          <a:t>Dedice the content of 3 slides for this section. There are some examples at the moment.</a:t>
        </a:r>
      </a:p>
    </p188:txBody>
  </p188:cm>
</p188:cmLst>
</file>

<file path=ppt/comments/modernComment_7FFFD8B7_957E438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1E799D1-6102-4EF3-9BDB-1E083AD8ABD0}" authorId="{679B2669-5636-F239-4046-F56EA953DC75}" created="2024-11-28T19:07:14.254">
    <pc:sldMkLst xmlns:pc="http://schemas.microsoft.com/office/powerpoint/2013/main/command">
      <pc:docMk/>
      <pc:sldMk cId="718178803" sldId="2147473574"/>
    </pc:sldMkLst>
    <p188:txBody>
      <a:bodyPr/>
      <a:lstStyle/>
      <a:p>
        <a:r>
          <a:rPr lang="en-US"/>
          <a:t>Dedice the content of 3 slides for this section. There are some examples at the moment.</a:t>
        </a:r>
      </a:p>
    </p188:txBody>
  </p188:cm>
</p188:cmLst>
</file>

<file path=ppt/comments/modernComment_7FFFD8BC_7E31AE9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052AEF0-FDB8-47FF-9A8F-6FDCA9C2C070}" authorId="{679B2669-5636-F239-4046-F56EA953DC75}" created="2024-12-03T10:21:04.656">
    <pc:sldMkLst xmlns:pc="http://schemas.microsoft.com/office/powerpoint/2013/main/command">
      <pc:docMk/>
      <pc:sldMk cId="2117185183" sldId="2147473596"/>
    </pc:sldMkLst>
    <p188:replyLst>
      <p188:reply id="{90B54F8F-A0BC-4161-A7E8-2CAB5151E7DF}" authorId="{679B2669-5636-F239-4046-F56EA953DC75}" created="2024-12-03T10:21:16.485">
        <p188:txBody>
          <a:bodyPr/>
          <a:lstStyle/>
          <a:p>
            <a:r>
              <a:rPr lang="en-US"/>
              <a:t>https://www.delveinsight.com/blog/top-applications-of-artificial-intelligence-in-healthcare</a:t>
            </a:r>
          </a:p>
        </p188:txBody>
      </p188:reply>
    </p188:replyLst>
    <p188:txBody>
      <a:bodyPr/>
      <a:lstStyle/>
      <a:p>
        <a:r>
          <a:rPr lang="en-US"/>
          <a:t>remove image as it has copyright</a:t>
        </a:r>
      </a:p>
    </p188:txBody>
  </p188:cm>
</p188:cmLst>
</file>

<file path=ppt/comments/modernComment_7FFFD8BD_23A600E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576844D-F0D9-438F-86CB-A7F05B76E3DE}" authorId="{679B2669-5636-F239-4046-F56EA953DC75}" created="2024-11-28T19:08:58.148">
    <pc:sldMkLst xmlns:pc="http://schemas.microsoft.com/office/powerpoint/2013/main/command">
      <pc:docMk/>
      <pc:sldMk cId="4039593049" sldId="2147473572"/>
    </pc:sldMkLst>
    <p188:txBody>
      <a:bodyPr/>
      <a:lstStyle/>
      <a:p>
        <a:r>
          <a:rPr lang="en-US"/>
          <a:t>What to include in the introduction? At the moment, presentations, leap, icebreakers and participants.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198BD7F-6EF4-6949-E120-38082FE746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214EBD-6CBE-E28F-7D3C-64E3448BCF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CA8705-D255-455E-B389-9052DF22DEF3}" type="datetimeFigureOut">
              <a:rPr lang="en-GB" smtClean="0"/>
              <a:t>19/12/2024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16DF99-21EB-2D55-E8C8-ECCA4FE364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5A964-8372-8EEF-8F6B-ECDECCD8CE0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D904ED-6269-4991-AEA5-4F859AB0BF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51400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EB896E-19A9-4999-B9B3-9FA0F704C0F2}" type="datetimeFigureOut">
              <a:rPr lang="en-GB" smtClean="0"/>
              <a:t>19/12/2024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23B409-FB0D-49C4-AFE9-F2221B7D02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5431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23B409-FB0D-49C4-AFE9-F2221B7D028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429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23B409-FB0D-49C4-AFE9-F2221B7D028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496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AI: Multiagent systems, Internet of Things, simulation, digital twins, planning</a:t>
            </a:r>
          </a:p>
          <a:p>
            <a:r>
              <a:rPr lang="en-US"/>
              <a:t>ML: Human activity recognition, </a:t>
            </a:r>
            <a:r>
              <a:rPr lang="en-US" err="1"/>
              <a:t>localisation</a:t>
            </a:r>
            <a:r>
              <a:rPr lang="en-US"/>
              <a:t>, robotics and automation, predictive maintenance</a:t>
            </a:r>
            <a:endParaRPr lang="en-US">
              <a:cs typeface="Calibri"/>
            </a:endParaRPr>
          </a:p>
          <a:p>
            <a:r>
              <a:rPr lang="en-US"/>
              <a:t>DL: </a:t>
            </a:r>
            <a:r>
              <a:rPr lang="en-US" err="1"/>
              <a:t>Personalised</a:t>
            </a:r>
            <a:r>
              <a:rPr lang="en-US"/>
              <a:t> medicine, drug discovery and development, medical imaging and diagnostics, chatbots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3B409-FB0D-49C4-AFE9-F2221B7D028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7150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Calibri"/>
              <a:buChar char="-"/>
            </a:pPr>
            <a:r>
              <a:rPr lang="en-US">
                <a:cs typeface="Calibri"/>
              </a:rPr>
              <a:t>Unsupervised Anomaly detection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3B409-FB0D-49C4-AFE9-F2221B7D028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9085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Data privacy </a:t>
            </a:r>
          </a:p>
          <a:p>
            <a:r>
              <a:rPr lang="en-US"/>
              <a:t>Ethical use of collected data </a:t>
            </a:r>
            <a:endParaRPr lang="en-US">
              <a:cs typeface="Calibri"/>
            </a:endParaRPr>
          </a:p>
          <a:p>
            <a:r>
              <a:rPr lang="en-US"/>
              <a:t>Lack of data </a:t>
            </a:r>
            <a:r>
              <a:rPr lang="en-US" err="1"/>
              <a:t>standardisation</a:t>
            </a:r>
            <a:r>
              <a:rPr lang="en-US"/>
              <a:t> </a:t>
            </a:r>
            <a:endParaRPr lang="en-US">
              <a:cs typeface="Calibri"/>
            </a:endParaRPr>
          </a:p>
          <a:p>
            <a:r>
              <a:rPr lang="en-US"/>
              <a:t>Scarcity and quality of annotations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3B409-FB0D-49C4-AFE9-F2221B7D028B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4551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active learning, semi-</a:t>
            </a:r>
            <a:r>
              <a:rPr lang="en-US" err="1"/>
              <a:t>supevised</a:t>
            </a:r>
            <a:r>
              <a:rPr lang="en-US"/>
              <a:t> learning, weak labels, one-shot learning</a:t>
            </a:r>
          </a:p>
          <a:p>
            <a:pPr marL="285750" indent="-285750">
              <a:buFont typeface="Calibri,Sans-Serif"/>
              <a:buChar char="-"/>
            </a:pPr>
            <a:r>
              <a:rPr lang="en-US"/>
              <a:t>Constant monitoring of</a:t>
            </a:r>
          </a:p>
          <a:p>
            <a:pPr marL="742950" lvl="1" indent="-285750">
              <a:buFont typeface="Courier New,monospace"/>
              <a:buChar char="o"/>
            </a:pPr>
            <a:r>
              <a:rPr lang="en-US"/>
              <a:t>Model performance</a:t>
            </a:r>
          </a:p>
          <a:p>
            <a:pPr marL="742950" lvl="1" indent="-285750">
              <a:buFont typeface="Courier New,monospace"/>
              <a:buChar char="o"/>
            </a:pPr>
            <a:r>
              <a:rPr lang="en-US"/>
              <a:t>Data distribution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3B409-FB0D-49C4-AFE9-F2221B7D028B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69544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7965" indent="-227965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Dataset biases can be detected with transparency and explainability</a:t>
            </a:r>
          </a:p>
          <a:p>
            <a:pPr marL="227965" indent="-227965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Trade-off between predictive performance and model complexity</a:t>
            </a:r>
            <a:endParaRPr lang="en-US">
              <a:cs typeface="Calibri"/>
            </a:endParaRPr>
          </a:p>
          <a:p>
            <a:pPr marL="227965" indent="-227965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Model complexity is a common source of lack of transparency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3B409-FB0D-49C4-AFE9-F2221B7D028B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40587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Computational infrastructure necessary</a:t>
            </a:r>
          </a:p>
          <a:p>
            <a:r>
              <a:rPr lang="en-US" err="1">
                <a:cs typeface="Calibri"/>
              </a:rPr>
              <a:t>Standardisation</a:t>
            </a:r>
            <a:r>
              <a:rPr lang="en-US">
                <a:cs typeface="Calibri"/>
              </a:rPr>
              <a:t> of the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3B409-FB0D-49C4-AFE9-F2221B7D028B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2401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hyperlink" Target="http://eepurl.com/iDxjL2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hyperlink" Target="mailto:LEAP-DH-Hub@bristol.ac.uk" TargetMode="External"/><Relationship Id="rId11" Type="http://schemas.openxmlformats.org/officeDocument/2006/relationships/image" Target="../media/image12.png"/><Relationship Id="rId5" Type="http://schemas.openxmlformats.org/officeDocument/2006/relationships/hyperlink" Target="https://leap-hub.ac.uk/" TargetMode="External"/><Relationship Id="rId10" Type="http://schemas.openxmlformats.org/officeDocument/2006/relationships/image" Target="../media/image11.svg"/><Relationship Id="rId4" Type="http://schemas.openxmlformats.org/officeDocument/2006/relationships/hyperlink" Target="https://twitter.com/LEAP_Hub" TargetMode="External"/><Relationship Id="rId9" Type="http://schemas.openxmlformats.org/officeDocument/2006/relationships/image" Target="../media/image10.png"/><Relationship Id="rId14" Type="http://schemas.openxmlformats.org/officeDocument/2006/relationships/image" Target="../media/image14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WAN -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0745D-BA66-4322-A08E-C566B66DC6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92394" y="2253921"/>
            <a:ext cx="4196863" cy="1482749"/>
          </a:xfrm>
        </p:spPr>
        <p:txBody>
          <a:bodyPr anchor="b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2800" b="1" kern="1200" dirty="0" smtClean="0">
                <a:solidFill>
                  <a:schemeClr val="bg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</a:lstStyle>
          <a:p>
            <a:r>
              <a:rPr lang="en-US"/>
              <a:t>Title/event</a:t>
            </a:r>
            <a:br>
              <a:rPr lang="en-US"/>
            </a:br>
            <a:r>
              <a:rPr lang="en-US" b="0"/>
              <a:t>Date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352334-67DE-48E0-97F3-06AE6F288A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92394" y="3939677"/>
            <a:ext cx="4196863" cy="1655762"/>
          </a:xfrm>
        </p:spPr>
        <p:txBody>
          <a:bodyPr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2200" b="1" kern="1200" dirty="0" smtClean="0">
                <a:solidFill>
                  <a:schemeClr val="bg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Speaker</a:t>
            </a:r>
          </a:p>
          <a:p>
            <a:r>
              <a:rPr lang="en-US" b="0"/>
              <a:t>Additional info</a:t>
            </a:r>
            <a:endParaRPr lang="en-GB"/>
          </a:p>
        </p:txBody>
      </p:sp>
      <p:pic>
        <p:nvPicPr>
          <p:cNvPr id="5" name="Picture 4" descr="A red square with white dots&#10;&#10;Description automatically generated with medium confidence">
            <a:extLst>
              <a:ext uri="{FF2B5EF4-FFF2-40B4-BE49-F238E27FC236}">
                <a16:creationId xmlns:a16="http://schemas.microsoft.com/office/drawing/2014/main" id="{921932EC-77C9-A610-4BF5-63DE3984D8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07" y="96209"/>
            <a:ext cx="3047837" cy="1844200"/>
          </a:xfrm>
          <a:prstGeom prst="rect">
            <a:avLst/>
          </a:prstGeom>
        </p:spPr>
      </p:pic>
      <p:pic>
        <p:nvPicPr>
          <p:cNvPr id="9" name="Picture 8" descr="A pink square with white dots&#10;&#10;Description automatically generated">
            <a:extLst>
              <a:ext uri="{FF2B5EF4-FFF2-40B4-BE49-F238E27FC236}">
                <a16:creationId xmlns:a16="http://schemas.microsoft.com/office/drawing/2014/main" id="{A34A72B7-4187-789F-C749-0091FDE9B7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049" y="96208"/>
            <a:ext cx="3150244" cy="16396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D417B6-6EE6-A6F0-ACB2-DC1F581ECE7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707" y="94882"/>
            <a:ext cx="3481119" cy="1983300"/>
          </a:xfrm>
          <a:prstGeom prst="rect">
            <a:avLst/>
          </a:prstGeom>
        </p:spPr>
      </p:pic>
      <p:pic>
        <p:nvPicPr>
          <p:cNvPr id="15" name="Picture 14" descr="A logo for a science research company&#10;&#10;Description automatically generated">
            <a:extLst>
              <a:ext uri="{FF2B5EF4-FFF2-40B4-BE49-F238E27FC236}">
                <a16:creationId xmlns:a16="http://schemas.microsoft.com/office/drawing/2014/main" id="{BBE47504-22F5-A0D3-0B59-037C2E79E78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309" y="175492"/>
            <a:ext cx="2650675" cy="66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6091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SWAN - 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5A47F-9945-43CD-8B82-7F91E60EB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603394-438F-472F-A11B-7C7E763E2A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2176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WAN - 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A445B8-723D-4098-BD1F-2DC4DCA676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79340-3EA3-43BF-A084-D02727D14E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4313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WAN - End Slide"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60BEE0-304D-9DE9-7A1B-06E985CA9E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43" y="0"/>
            <a:ext cx="3583142" cy="20414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FAA8C1-3744-92B8-3520-D65BA637C660}"/>
              </a:ext>
            </a:extLst>
          </p:cNvPr>
          <p:cNvSpPr txBox="1"/>
          <p:nvPr userDrawn="1"/>
        </p:nvSpPr>
        <p:spPr>
          <a:xfrm>
            <a:off x="8454573" y="4894985"/>
            <a:ext cx="3118194" cy="126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u="sng" kern="100">
                <a:solidFill>
                  <a:srgbClr val="A53248"/>
                </a:solidFill>
                <a:latin typeface="Arial Nova" panose="020B050402020202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@LEAP_Hub</a:t>
            </a:r>
            <a:endParaRPr lang="en-US" sz="2000" u="sng" kern="100">
              <a:solidFill>
                <a:srgbClr val="A53248"/>
              </a:solidFill>
              <a:latin typeface="Arial Nova" panose="020B05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u="sng" kern="100">
                <a:solidFill>
                  <a:srgbClr val="A53248"/>
                </a:solidFill>
                <a:latin typeface="Arial Nova" panose="020B0504020202020204" pitchFamily="34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leap-hub.ac.uk </a:t>
            </a:r>
            <a:endParaRPr lang="en-GB" sz="2000" u="sng" kern="100">
              <a:solidFill>
                <a:srgbClr val="A53248"/>
              </a:solidFill>
              <a:latin typeface="Arial Nova" panose="020B05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u="sng" kern="100">
                <a:solidFill>
                  <a:srgbClr val="A53248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leap-dh-hub@bristol.ac.uk</a:t>
            </a:r>
            <a:r>
              <a:rPr lang="en-US" sz="2000" kern="100">
                <a:solidFill>
                  <a:srgbClr val="A53248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2000" kern="100">
              <a:solidFill>
                <a:srgbClr val="A53248"/>
              </a:solidFill>
              <a:effectLst/>
              <a:latin typeface="Arial Nova" panose="020B05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Graphic 6" descr="Email with solid fill">
            <a:extLst>
              <a:ext uri="{FF2B5EF4-FFF2-40B4-BE49-F238E27FC236}">
                <a16:creationId xmlns:a16="http://schemas.microsoft.com/office/drawing/2014/main" id="{A1F57946-72C5-9315-64E7-A95F762EE0F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18895" y="5838286"/>
            <a:ext cx="272992" cy="272992"/>
          </a:xfrm>
          <a:prstGeom prst="rect">
            <a:avLst/>
          </a:prstGeom>
        </p:spPr>
      </p:pic>
      <p:pic>
        <p:nvPicPr>
          <p:cNvPr id="8" name="Graphic 7" descr="Internet with solid fill">
            <a:extLst>
              <a:ext uri="{FF2B5EF4-FFF2-40B4-BE49-F238E27FC236}">
                <a16:creationId xmlns:a16="http://schemas.microsoft.com/office/drawing/2014/main" id="{B7524C13-4073-3362-2956-3F6474EA839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86155" y="5373985"/>
            <a:ext cx="338472" cy="338472"/>
          </a:xfrm>
          <a:prstGeom prst="rect">
            <a:avLst/>
          </a:prstGeom>
        </p:spPr>
      </p:pic>
      <p:pic>
        <p:nvPicPr>
          <p:cNvPr id="9" name="Picture 8" descr="A white bird with black background&#10;&#10;Description automatically generated">
            <a:extLst>
              <a:ext uri="{FF2B5EF4-FFF2-40B4-BE49-F238E27FC236}">
                <a16:creationId xmlns:a16="http://schemas.microsoft.com/office/drawing/2014/main" id="{177215FC-188D-5956-2102-657876641B36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duotone>
              <a:prstClr val="black"/>
              <a:srgbClr val="A5324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841" y="4894985"/>
            <a:ext cx="331100" cy="338472"/>
          </a:xfrm>
          <a:prstGeom prst="rect">
            <a:avLst/>
          </a:prstGeom>
        </p:spPr>
      </p:pic>
      <p:pic>
        <p:nvPicPr>
          <p:cNvPr id="10" name="Picture 9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FDBD503F-481A-7D67-85D2-E70D6A43BAA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899" y="435941"/>
            <a:ext cx="3613901" cy="3613901"/>
          </a:xfrm>
          <a:prstGeom prst="rect">
            <a:avLst/>
          </a:prstGeom>
        </p:spPr>
      </p:pic>
      <p:pic>
        <p:nvPicPr>
          <p:cNvPr id="11" name="Picture 10">
            <a:hlinkClick r:id="rId13"/>
            <a:extLst>
              <a:ext uri="{FF2B5EF4-FFF2-40B4-BE49-F238E27FC236}">
                <a16:creationId xmlns:a16="http://schemas.microsoft.com/office/drawing/2014/main" id="{12C16248-5CA4-A504-67D4-8C0CDA2991F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534" y="3899978"/>
            <a:ext cx="3044853" cy="4987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9836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WAN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45AB2-9432-4724-B48E-6A2EBEBA3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58CA2-7006-4308-ABB6-495F47013B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25400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WAN -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41F08-8F01-4A1A-BA99-803A51E45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BE18FF-74B3-43A8-A118-630DEB3AE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0796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WAN -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009D5-9D90-4464-87E2-5465543FD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2A00D6-7EF2-45E3-AFCF-A1C79F33C9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1E17B1-DF8B-4E28-9198-3009CEE9F8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3099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WAN -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84A1B-09F4-4F40-BAE6-C1AA26F07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ACD264-7883-40D3-A48B-9F49FCF427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9E5E82-ACC6-4940-86DE-DBDE8458F0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FE44F8-B307-456C-AD8E-E29A44216F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623090-0168-43D3-8B74-9A3B7AE2EF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1900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WAN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28DA6-E9A0-4988-848B-D9154A4F0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8890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WAN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478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WAN -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6F3F1-289B-4EBD-A844-24674D0C5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6DE4D-15C5-40DA-8F2A-2DB83B1C9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F1B7A9-ED7C-4896-9AFF-7A5A9FF117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5262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WAN -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37A6B-5E08-4654-BE05-CBE37818C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839F65-A855-4CDD-9F3F-BC15C3DDDC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1A58CD-543A-4DCA-879A-2A34D18B26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1725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1742DA-0825-40D4-A8B7-4066A32A0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5F0661-5C27-42FF-A2D5-33F11CC8B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ABFF72-8755-5D99-CDE3-49A82F5680C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940" y="0"/>
            <a:ext cx="2326647" cy="132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531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/>
  <p:txStyles>
    <p:titleStyle>
      <a:lvl1pPr marL="0" algn="ctr" defTabSz="914377" rtl="0" eaLnBrk="1" latinLnBrk="0" hangingPunct="1">
        <a:lnSpc>
          <a:spcPct val="100000"/>
        </a:lnSpc>
        <a:spcBef>
          <a:spcPct val="0"/>
        </a:spcBef>
        <a:buNone/>
        <a:defRPr lang="en-GB" sz="4400" kern="1200" dirty="0">
          <a:solidFill>
            <a:srgbClr val="41131C"/>
          </a:solidFill>
          <a:latin typeface="Poppins" panose="00000500000000000000" pitchFamily="2" charset="0"/>
          <a:ea typeface="+mj-ea"/>
          <a:cs typeface="Poppins" panose="00000500000000000000" pitchFamily="2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kern="1200" dirty="0" smtClean="0">
          <a:solidFill>
            <a:srgbClr val="41131C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 smtClean="0">
          <a:solidFill>
            <a:srgbClr val="41131C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 smtClean="0">
          <a:solidFill>
            <a:srgbClr val="41131C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rgbClr val="41131C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GB" sz="1800" kern="1200" dirty="0" smtClean="0">
          <a:solidFill>
            <a:srgbClr val="41131C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microsoft.com/office/2018/10/relationships/comments" Target="../comments/modernComment_7FFFD8B4_57B6A953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svg"/><Relationship Id="rId7" Type="http://schemas.openxmlformats.org/officeDocument/2006/relationships/image" Target="../media/image51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sv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svg"/><Relationship Id="rId7" Type="http://schemas.openxmlformats.org/officeDocument/2006/relationships/image" Target="../media/image61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Relationship Id="rId9" Type="http://schemas.openxmlformats.org/officeDocument/2006/relationships/image" Target="../media/image63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11" Type="http://schemas.openxmlformats.org/officeDocument/2006/relationships/image" Target="../media/image53.jpeg"/><Relationship Id="rId5" Type="http://schemas.openxmlformats.org/officeDocument/2006/relationships/image" Target="../media/image66.png"/><Relationship Id="rId10" Type="http://schemas.openxmlformats.org/officeDocument/2006/relationships/image" Target="../media/image70.jpeg"/><Relationship Id="rId4" Type="http://schemas.openxmlformats.org/officeDocument/2006/relationships/image" Target="../media/image65.png"/><Relationship Id="rId9" Type="http://schemas.openxmlformats.org/officeDocument/2006/relationships/image" Target="../media/image6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11" Type="http://schemas.openxmlformats.org/officeDocument/2006/relationships/image" Target="../media/image79.svg"/><Relationship Id="rId5" Type="http://schemas.openxmlformats.org/officeDocument/2006/relationships/image" Target="../media/image73.jpeg"/><Relationship Id="rId10" Type="http://schemas.openxmlformats.org/officeDocument/2006/relationships/image" Target="../media/image78.png"/><Relationship Id="rId4" Type="http://schemas.openxmlformats.org/officeDocument/2006/relationships/image" Target="../media/image72.jpeg"/><Relationship Id="rId9" Type="http://schemas.openxmlformats.org/officeDocument/2006/relationships/image" Target="../media/image7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13" Type="http://schemas.openxmlformats.org/officeDocument/2006/relationships/image" Target="../media/image90.png"/><Relationship Id="rId18" Type="http://schemas.openxmlformats.org/officeDocument/2006/relationships/image" Target="../media/image95.svg"/><Relationship Id="rId26" Type="http://schemas.openxmlformats.org/officeDocument/2006/relationships/image" Target="../media/image103.svg"/><Relationship Id="rId3" Type="http://schemas.openxmlformats.org/officeDocument/2006/relationships/image" Target="../media/image80.png"/><Relationship Id="rId21" Type="http://schemas.openxmlformats.org/officeDocument/2006/relationships/image" Target="../media/image98.png"/><Relationship Id="rId7" Type="http://schemas.openxmlformats.org/officeDocument/2006/relationships/image" Target="../media/image84.png"/><Relationship Id="rId12" Type="http://schemas.openxmlformats.org/officeDocument/2006/relationships/image" Target="../media/image89.svg"/><Relationship Id="rId17" Type="http://schemas.openxmlformats.org/officeDocument/2006/relationships/image" Target="../media/image94.png"/><Relationship Id="rId25" Type="http://schemas.openxmlformats.org/officeDocument/2006/relationships/image" Target="../media/image102.png"/><Relationship Id="rId2" Type="http://schemas.microsoft.com/office/2018/10/relationships/comments" Target="../comments/modernComment_7FFFD8BC_7E31AE9F.xml"/><Relationship Id="rId16" Type="http://schemas.openxmlformats.org/officeDocument/2006/relationships/image" Target="../media/image93.svg"/><Relationship Id="rId20" Type="http://schemas.openxmlformats.org/officeDocument/2006/relationships/image" Target="../media/image97.svg"/><Relationship Id="rId29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svg"/><Relationship Id="rId11" Type="http://schemas.openxmlformats.org/officeDocument/2006/relationships/image" Target="../media/image88.png"/><Relationship Id="rId24" Type="http://schemas.openxmlformats.org/officeDocument/2006/relationships/image" Target="../media/image101.svg"/><Relationship Id="rId5" Type="http://schemas.openxmlformats.org/officeDocument/2006/relationships/image" Target="../media/image82.png"/><Relationship Id="rId15" Type="http://schemas.openxmlformats.org/officeDocument/2006/relationships/image" Target="../media/image92.png"/><Relationship Id="rId23" Type="http://schemas.openxmlformats.org/officeDocument/2006/relationships/image" Target="../media/image100.png"/><Relationship Id="rId28" Type="http://schemas.openxmlformats.org/officeDocument/2006/relationships/image" Target="../media/image105.svg"/><Relationship Id="rId10" Type="http://schemas.openxmlformats.org/officeDocument/2006/relationships/image" Target="../media/image87.svg"/><Relationship Id="rId19" Type="http://schemas.openxmlformats.org/officeDocument/2006/relationships/image" Target="../media/image96.png"/><Relationship Id="rId4" Type="http://schemas.openxmlformats.org/officeDocument/2006/relationships/image" Target="../media/image81.svg"/><Relationship Id="rId9" Type="http://schemas.openxmlformats.org/officeDocument/2006/relationships/image" Target="../media/image86.png"/><Relationship Id="rId14" Type="http://schemas.openxmlformats.org/officeDocument/2006/relationships/image" Target="../media/image91.svg"/><Relationship Id="rId22" Type="http://schemas.openxmlformats.org/officeDocument/2006/relationships/image" Target="../media/image99.svg"/><Relationship Id="rId27" Type="http://schemas.openxmlformats.org/officeDocument/2006/relationships/image" Target="../media/image104.png"/><Relationship Id="rId30" Type="http://schemas.openxmlformats.org/officeDocument/2006/relationships/image" Target="../media/image57.svg"/></Relationships>
</file>

<file path=ppt/slides/_rels/slide1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28.png"/><Relationship Id="rId21" Type="http://schemas.openxmlformats.org/officeDocument/2006/relationships/image" Target="../media/image123.svg"/><Relationship Id="rId42" Type="http://schemas.openxmlformats.org/officeDocument/2006/relationships/image" Target="../media/image144.png"/><Relationship Id="rId47" Type="http://schemas.openxmlformats.org/officeDocument/2006/relationships/image" Target="../media/image149.svg"/><Relationship Id="rId63" Type="http://schemas.openxmlformats.org/officeDocument/2006/relationships/image" Target="../media/image163.svg"/><Relationship Id="rId68" Type="http://schemas.openxmlformats.org/officeDocument/2006/relationships/image" Target="../media/image16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18.png"/><Relationship Id="rId29" Type="http://schemas.openxmlformats.org/officeDocument/2006/relationships/image" Target="../media/image131.svg"/><Relationship Id="rId11" Type="http://schemas.openxmlformats.org/officeDocument/2006/relationships/image" Target="../media/image113.svg"/><Relationship Id="rId24" Type="http://schemas.openxmlformats.org/officeDocument/2006/relationships/image" Target="../media/image126.png"/><Relationship Id="rId32" Type="http://schemas.openxmlformats.org/officeDocument/2006/relationships/image" Target="../media/image134.png"/><Relationship Id="rId37" Type="http://schemas.openxmlformats.org/officeDocument/2006/relationships/image" Target="../media/image139.svg"/><Relationship Id="rId40" Type="http://schemas.openxmlformats.org/officeDocument/2006/relationships/image" Target="../media/image142.png"/><Relationship Id="rId45" Type="http://schemas.openxmlformats.org/officeDocument/2006/relationships/image" Target="../media/image147.svg"/><Relationship Id="rId53" Type="http://schemas.openxmlformats.org/officeDocument/2006/relationships/image" Target="../media/image155.svg"/><Relationship Id="rId58" Type="http://schemas.openxmlformats.org/officeDocument/2006/relationships/image" Target="../media/image46.png"/><Relationship Id="rId66" Type="http://schemas.openxmlformats.org/officeDocument/2006/relationships/image" Target="../media/image166.png"/><Relationship Id="rId74" Type="http://schemas.openxmlformats.org/officeDocument/2006/relationships/image" Target="../media/image174.png"/><Relationship Id="rId5" Type="http://schemas.openxmlformats.org/officeDocument/2006/relationships/image" Target="../media/image107.svg"/><Relationship Id="rId61" Type="http://schemas.openxmlformats.org/officeDocument/2006/relationships/image" Target="../media/image161.svg"/><Relationship Id="rId19" Type="http://schemas.openxmlformats.org/officeDocument/2006/relationships/image" Target="../media/image121.svg"/><Relationship Id="rId14" Type="http://schemas.openxmlformats.org/officeDocument/2006/relationships/image" Target="../media/image116.png"/><Relationship Id="rId22" Type="http://schemas.openxmlformats.org/officeDocument/2006/relationships/image" Target="../media/image124.png"/><Relationship Id="rId27" Type="http://schemas.openxmlformats.org/officeDocument/2006/relationships/image" Target="../media/image129.svg"/><Relationship Id="rId30" Type="http://schemas.openxmlformats.org/officeDocument/2006/relationships/image" Target="../media/image132.png"/><Relationship Id="rId35" Type="http://schemas.openxmlformats.org/officeDocument/2006/relationships/image" Target="../media/image137.svg"/><Relationship Id="rId43" Type="http://schemas.openxmlformats.org/officeDocument/2006/relationships/image" Target="../media/image145.svg"/><Relationship Id="rId48" Type="http://schemas.openxmlformats.org/officeDocument/2006/relationships/image" Target="../media/image150.png"/><Relationship Id="rId56" Type="http://schemas.openxmlformats.org/officeDocument/2006/relationships/image" Target="../media/image158.png"/><Relationship Id="rId64" Type="http://schemas.openxmlformats.org/officeDocument/2006/relationships/image" Target="../media/image164.png"/><Relationship Id="rId69" Type="http://schemas.openxmlformats.org/officeDocument/2006/relationships/image" Target="../media/image169.svg"/><Relationship Id="rId8" Type="http://schemas.openxmlformats.org/officeDocument/2006/relationships/image" Target="../media/image110.png"/><Relationship Id="rId51" Type="http://schemas.openxmlformats.org/officeDocument/2006/relationships/image" Target="../media/image153.svg"/><Relationship Id="rId72" Type="http://schemas.openxmlformats.org/officeDocument/2006/relationships/image" Target="../media/image172.png"/><Relationship Id="rId3" Type="http://schemas.microsoft.com/office/2018/10/relationships/comments" Target="../comments/modernComment_7FFFD893_3D407D7C.xml"/><Relationship Id="rId12" Type="http://schemas.openxmlformats.org/officeDocument/2006/relationships/image" Target="../media/image114.png"/><Relationship Id="rId17" Type="http://schemas.openxmlformats.org/officeDocument/2006/relationships/image" Target="../media/image119.svg"/><Relationship Id="rId25" Type="http://schemas.openxmlformats.org/officeDocument/2006/relationships/image" Target="../media/image127.svg"/><Relationship Id="rId33" Type="http://schemas.openxmlformats.org/officeDocument/2006/relationships/image" Target="../media/image135.svg"/><Relationship Id="rId38" Type="http://schemas.openxmlformats.org/officeDocument/2006/relationships/image" Target="../media/image140.png"/><Relationship Id="rId46" Type="http://schemas.openxmlformats.org/officeDocument/2006/relationships/image" Target="../media/image148.png"/><Relationship Id="rId59" Type="http://schemas.openxmlformats.org/officeDocument/2006/relationships/image" Target="../media/image47.svg"/><Relationship Id="rId67" Type="http://schemas.openxmlformats.org/officeDocument/2006/relationships/image" Target="../media/image167.svg"/><Relationship Id="rId20" Type="http://schemas.openxmlformats.org/officeDocument/2006/relationships/image" Target="../media/image122.png"/><Relationship Id="rId41" Type="http://schemas.openxmlformats.org/officeDocument/2006/relationships/image" Target="../media/image143.svg"/><Relationship Id="rId54" Type="http://schemas.openxmlformats.org/officeDocument/2006/relationships/image" Target="../media/image156.png"/><Relationship Id="rId62" Type="http://schemas.openxmlformats.org/officeDocument/2006/relationships/image" Target="../media/image162.png"/><Relationship Id="rId70" Type="http://schemas.openxmlformats.org/officeDocument/2006/relationships/image" Target="../media/image170.png"/><Relationship Id="rId75" Type="http://schemas.openxmlformats.org/officeDocument/2006/relationships/image" Target="../media/image175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8.png"/><Relationship Id="rId15" Type="http://schemas.openxmlformats.org/officeDocument/2006/relationships/image" Target="../media/image117.svg"/><Relationship Id="rId23" Type="http://schemas.openxmlformats.org/officeDocument/2006/relationships/image" Target="../media/image125.svg"/><Relationship Id="rId28" Type="http://schemas.openxmlformats.org/officeDocument/2006/relationships/image" Target="../media/image130.png"/><Relationship Id="rId36" Type="http://schemas.openxmlformats.org/officeDocument/2006/relationships/image" Target="../media/image138.png"/><Relationship Id="rId49" Type="http://schemas.openxmlformats.org/officeDocument/2006/relationships/image" Target="../media/image151.svg"/><Relationship Id="rId57" Type="http://schemas.openxmlformats.org/officeDocument/2006/relationships/image" Target="../media/image159.svg"/><Relationship Id="rId10" Type="http://schemas.openxmlformats.org/officeDocument/2006/relationships/image" Target="../media/image112.png"/><Relationship Id="rId31" Type="http://schemas.openxmlformats.org/officeDocument/2006/relationships/image" Target="../media/image133.svg"/><Relationship Id="rId44" Type="http://schemas.openxmlformats.org/officeDocument/2006/relationships/image" Target="../media/image146.png"/><Relationship Id="rId52" Type="http://schemas.openxmlformats.org/officeDocument/2006/relationships/image" Target="../media/image154.png"/><Relationship Id="rId60" Type="http://schemas.openxmlformats.org/officeDocument/2006/relationships/image" Target="../media/image160.png"/><Relationship Id="rId65" Type="http://schemas.openxmlformats.org/officeDocument/2006/relationships/image" Target="../media/image165.svg"/><Relationship Id="rId73" Type="http://schemas.openxmlformats.org/officeDocument/2006/relationships/image" Target="../media/image173.svg"/><Relationship Id="rId4" Type="http://schemas.openxmlformats.org/officeDocument/2006/relationships/image" Target="../media/image106.png"/><Relationship Id="rId9" Type="http://schemas.openxmlformats.org/officeDocument/2006/relationships/image" Target="../media/image111.svg"/><Relationship Id="rId13" Type="http://schemas.openxmlformats.org/officeDocument/2006/relationships/image" Target="../media/image115.svg"/><Relationship Id="rId18" Type="http://schemas.openxmlformats.org/officeDocument/2006/relationships/image" Target="../media/image120.png"/><Relationship Id="rId39" Type="http://schemas.openxmlformats.org/officeDocument/2006/relationships/image" Target="../media/image141.svg"/><Relationship Id="rId34" Type="http://schemas.openxmlformats.org/officeDocument/2006/relationships/image" Target="../media/image136.png"/><Relationship Id="rId50" Type="http://schemas.openxmlformats.org/officeDocument/2006/relationships/image" Target="../media/image152.png"/><Relationship Id="rId55" Type="http://schemas.openxmlformats.org/officeDocument/2006/relationships/image" Target="../media/image157.svg"/><Relationship Id="rId7" Type="http://schemas.openxmlformats.org/officeDocument/2006/relationships/image" Target="../media/image109.svg"/><Relationship Id="rId71" Type="http://schemas.openxmlformats.org/officeDocument/2006/relationships/image" Target="../media/image171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microsoft.com/office/2018/10/relationships/comments" Target="../comments/modernComment_7FFFD8A6_2ACE89F3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microsoft.com/office/2018/10/relationships/comments" Target="../comments/modernComment_7FFFD8B6_77DAD8A9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157.svg"/><Relationship Id="rId7" Type="http://schemas.openxmlformats.org/officeDocument/2006/relationships/image" Target="../media/image184.sv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png"/><Relationship Id="rId11" Type="http://schemas.openxmlformats.org/officeDocument/2006/relationships/image" Target="../media/image188.svg"/><Relationship Id="rId5" Type="http://schemas.openxmlformats.org/officeDocument/2006/relationships/image" Target="../media/image182.svg"/><Relationship Id="rId10" Type="http://schemas.openxmlformats.org/officeDocument/2006/relationships/image" Target="../media/image187.png"/><Relationship Id="rId4" Type="http://schemas.openxmlformats.org/officeDocument/2006/relationships/image" Target="../media/image181.png"/><Relationship Id="rId9" Type="http://schemas.openxmlformats.org/officeDocument/2006/relationships/image" Target="../media/image186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svg"/><Relationship Id="rId13" Type="http://schemas.openxmlformats.org/officeDocument/2006/relationships/image" Target="../media/image201.png"/><Relationship Id="rId18" Type="http://schemas.openxmlformats.org/officeDocument/2006/relationships/image" Target="../media/image206.svg"/><Relationship Id="rId3" Type="http://schemas.openxmlformats.org/officeDocument/2006/relationships/image" Target="../media/image191.png"/><Relationship Id="rId21" Type="http://schemas.openxmlformats.org/officeDocument/2006/relationships/image" Target="../media/image207.jpeg"/><Relationship Id="rId7" Type="http://schemas.openxmlformats.org/officeDocument/2006/relationships/image" Target="../media/image195.png"/><Relationship Id="rId12" Type="http://schemas.openxmlformats.org/officeDocument/2006/relationships/image" Target="../media/image200.svg"/><Relationship Id="rId17" Type="http://schemas.openxmlformats.org/officeDocument/2006/relationships/image" Target="../media/image20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04.svg"/><Relationship Id="rId20" Type="http://schemas.openxmlformats.org/officeDocument/2006/relationships/image" Target="../media/image47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4.svg"/><Relationship Id="rId11" Type="http://schemas.openxmlformats.org/officeDocument/2006/relationships/image" Target="../media/image199.png"/><Relationship Id="rId5" Type="http://schemas.openxmlformats.org/officeDocument/2006/relationships/image" Target="../media/image193.png"/><Relationship Id="rId15" Type="http://schemas.openxmlformats.org/officeDocument/2006/relationships/image" Target="../media/image203.png"/><Relationship Id="rId10" Type="http://schemas.openxmlformats.org/officeDocument/2006/relationships/image" Target="../media/image198.svg"/><Relationship Id="rId19" Type="http://schemas.openxmlformats.org/officeDocument/2006/relationships/image" Target="../media/image46.png"/><Relationship Id="rId4" Type="http://schemas.openxmlformats.org/officeDocument/2006/relationships/image" Target="../media/image192.svg"/><Relationship Id="rId9" Type="http://schemas.openxmlformats.org/officeDocument/2006/relationships/image" Target="../media/image197.png"/><Relationship Id="rId14" Type="http://schemas.openxmlformats.org/officeDocument/2006/relationships/image" Target="../media/image202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7" Type="http://schemas.openxmlformats.org/officeDocument/2006/relationships/image" Target="../media/image211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5" Type="http://schemas.openxmlformats.org/officeDocument/2006/relationships/image" Target="../media/image75.jpeg"/><Relationship Id="rId4" Type="http://schemas.openxmlformats.org/officeDocument/2006/relationships/image" Target="../media/image209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svg"/><Relationship Id="rId13" Type="http://schemas.openxmlformats.org/officeDocument/2006/relationships/image" Target="../media/image46.png"/><Relationship Id="rId18" Type="http://schemas.openxmlformats.org/officeDocument/2006/relationships/image" Target="../media/image219.svg"/><Relationship Id="rId3" Type="http://schemas.openxmlformats.org/officeDocument/2006/relationships/image" Target="../media/image144.png"/><Relationship Id="rId7" Type="http://schemas.openxmlformats.org/officeDocument/2006/relationships/image" Target="../media/image152.png"/><Relationship Id="rId12" Type="http://schemas.openxmlformats.org/officeDocument/2006/relationships/image" Target="../media/image215.svg"/><Relationship Id="rId17" Type="http://schemas.openxmlformats.org/officeDocument/2006/relationships/image" Target="../media/image218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17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svg"/><Relationship Id="rId11" Type="http://schemas.openxmlformats.org/officeDocument/2006/relationships/image" Target="../media/image214.png"/><Relationship Id="rId5" Type="http://schemas.openxmlformats.org/officeDocument/2006/relationships/image" Target="../media/image150.png"/><Relationship Id="rId15" Type="http://schemas.openxmlformats.org/officeDocument/2006/relationships/image" Target="../media/image216.png"/><Relationship Id="rId10" Type="http://schemas.openxmlformats.org/officeDocument/2006/relationships/image" Target="../media/image213.svg"/><Relationship Id="rId4" Type="http://schemas.openxmlformats.org/officeDocument/2006/relationships/image" Target="../media/image145.svg"/><Relationship Id="rId9" Type="http://schemas.openxmlformats.org/officeDocument/2006/relationships/image" Target="../media/image212.png"/><Relationship Id="rId14" Type="http://schemas.openxmlformats.org/officeDocument/2006/relationships/image" Target="../media/image4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microsoft.com/office/2018/10/relationships/comments" Target="../comments/modernComment_7FFFD8A4_F0C74C59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microsoft.com/office/2018/10/relationships/comments" Target="../comments/modernComment_7FFFD8B7_957E4388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svg"/><Relationship Id="rId3" Type="http://schemas.openxmlformats.org/officeDocument/2006/relationships/image" Target="../media/image222.png"/><Relationship Id="rId7" Type="http://schemas.openxmlformats.org/officeDocument/2006/relationships/image" Target="../media/image226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5.svg"/><Relationship Id="rId5" Type="http://schemas.openxmlformats.org/officeDocument/2006/relationships/image" Target="../media/image224.png"/><Relationship Id="rId4" Type="http://schemas.openxmlformats.org/officeDocument/2006/relationships/image" Target="../media/image223.sv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7FFFD8AD_5A1D19E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2" Type="http://schemas.microsoft.com/office/2018/10/relationships/comments" Target="../comments/modernComment_7FFFD8A8_5167142C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jpe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11" Type="http://schemas.openxmlformats.org/officeDocument/2006/relationships/image" Target="../media/image24.jpe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microsoft.com/office/2018/10/relationships/comments" Target="../comments/modernComment_7FFFD8BD_23A600E6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16.png"/><Relationship Id="rId26" Type="http://schemas.openxmlformats.org/officeDocument/2006/relationships/image" Target="../media/image41.png"/><Relationship Id="rId3" Type="http://schemas.openxmlformats.org/officeDocument/2006/relationships/hyperlink" Target="http://www.leap-hub.ac.uk/" TargetMode="External"/><Relationship Id="rId21" Type="http://schemas.openxmlformats.org/officeDocument/2006/relationships/image" Target="../media/image19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5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8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leap-dh-hub@bristol.ac.uk" TargetMode="External"/><Relationship Id="rId11" Type="http://schemas.openxmlformats.org/officeDocument/2006/relationships/image" Target="../media/image33.png"/><Relationship Id="rId24" Type="http://schemas.openxmlformats.org/officeDocument/2006/relationships/image" Target="../media/image22.png"/><Relationship Id="rId5" Type="http://schemas.openxmlformats.org/officeDocument/2006/relationships/image" Target="../media/image28.png"/><Relationship Id="rId15" Type="http://schemas.openxmlformats.org/officeDocument/2006/relationships/image" Target="../media/image37.png"/><Relationship Id="rId23" Type="http://schemas.openxmlformats.org/officeDocument/2006/relationships/image" Target="../media/image21.png"/><Relationship Id="rId10" Type="http://schemas.openxmlformats.org/officeDocument/2006/relationships/image" Target="../media/image32.png"/><Relationship Id="rId19" Type="http://schemas.openxmlformats.org/officeDocument/2006/relationships/image" Target="../media/image17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Relationship Id="rId14" Type="http://schemas.openxmlformats.org/officeDocument/2006/relationships/image" Target="../media/image36.svg"/><Relationship Id="rId22" Type="http://schemas.openxmlformats.org/officeDocument/2006/relationships/image" Target="../media/image20.png"/><Relationship Id="rId27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microsoft.com/office/2018/10/relationships/comments" Target="../comments/modernComment_7FFFD89C_C2E1A11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51B006-BE24-094B-597D-D7AC07C80A5C}"/>
              </a:ext>
            </a:extLst>
          </p:cNvPr>
          <p:cNvSpPr txBox="1"/>
          <p:nvPr/>
        </p:nvSpPr>
        <p:spPr>
          <a:xfrm>
            <a:off x="1109626" y="2517197"/>
            <a:ext cx="6391167" cy="334758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3200" b="1">
                <a:solidFill>
                  <a:schemeClr val="bg1"/>
                </a:solidFill>
                <a:latin typeface="Segoe UI"/>
                <a:ea typeface="+mn-lt"/>
                <a:cs typeface="+mn-lt"/>
              </a:rPr>
              <a:t>A focus group to co-design a course on Artificial Intelligence for healthcare professionals</a:t>
            </a:r>
            <a:endParaRPr lang="en-US" sz="3200" b="1">
              <a:solidFill>
                <a:schemeClr val="bg1"/>
              </a:solidFill>
              <a:latin typeface="Segoe UI"/>
              <a:ea typeface="Calibri"/>
              <a:cs typeface="Segoe U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400" b="1">
              <a:solidFill>
                <a:schemeClr val="bg1"/>
              </a:solidFill>
              <a:latin typeface="Segoe UI"/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400" b="1">
              <a:solidFill>
                <a:schemeClr val="bg1"/>
              </a:solidFill>
              <a:latin typeface="Segoe UI"/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200" b="1">
                <a:solidFill>
                  <a:schemeClr val="bg1"/>
                </a:solidFill>
                <a:latin typeface="Segoe UI"/>
                <a:cs typeface="Segoe UI"/>
              </a:rPr>
              <a:t>Presenter: Dr Miquel </a:t>
            </a:r>
            <a:r>
              <a:rPr lang="en-US" sz="2200" b="1" err="1">
                <a:solidFill>
                  <a:schemeClr val="bg1"/>
                </a:solidFill>
                <a:latin typeface="Segoe UI"/>
                <a:cs typeface="Segoe UI"/>
              </a:rPr>
              <a:t>Perelló</a:t>
            </a:r>
            <a:r>
              <a:rPr lang="en-US" sz="2200" b="1">
                <a:solidFill>
                  <a:schemeClr val="bg1"/>
                </a:solidFill>
                <a:latin typeface="Segoe UI"/>
                <a:cs typeface="Segoe UI"/>
              </a:rPr>
              <a:t> Nieto</a:t>
            </a:r>
            <a:endParaRPr lang="en-US" sz="2200">
              <a:solidFill>
                <a:schemeClr val="bg1"/>
              </a:solidFill>
              <a:latin typeface="Segoe UI"/>
              <a:cs typeface="Segoe U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br>
              <a:rPr lang="en-US" sz="1600">
                <a:latin typeface="Segoe UI"/>
                <a:cs typeface="Segoe UI"/>
              </a:rPr>
            </a:br>
            <a:r>
              <a:rPr lang="en-US" sz="1600">
                <a:solidFill>
                  <a:schemeClr val="bg1"/>
                </a:solidFill>
                <a:latin typeface="Segoe UI"/>
                <a:cs typeface="Segoe UI"/>
              </a:rPr>
              <a:t>3 December 2024</a:t>
            </a:r>
            <a:endParaRPr lang="en-GB" sz="1600">
              <a:solidFill>
                <a:schemeClr val="bg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25467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ute yellow robot">
            <a:extLst>
              <a:ext uri="{FF2B5EF4-FFF2-40B4-BE49-F238E27FC236}">
                <a16:creationId xmlns:a16="http://schemas.microsoft.com/office/drawing/2014/main" id="{71D6D10D-40E9-69EC-426B-21D466F206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662"/>
          <a:stretch/>
        </p:blipFill>
        <p:spPr>
          <a:xfrm>
            <a:off x="5183188" y="0"/>
            <a:ext cx="7008820" cy="686544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281D93-CF58-8731-5A5B-74E1470CAAD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3200" b="1">
                <a:solidFill>
                  <a:srgbClr val="A2364F"/>
                </a:solidFill>
                <a:latin typeface="Poppins"/>
                <a:cs typeface="Poppins"/>
              </a:rPr>
              <a:t>Open question:</a:t>
            </a:r>
            <a:endParaRPr lang="en-US"/>
          </a:p>
          <a:p>
            <a:pPr algn="ctr"/>
            <a:endParaRPr lang="en-GB" sz="3200" b="1">
              <a:solidFill>
                <a:srgbClr val="A2364F"/>
              </a:solidFill>
              <a:latin typeface="Poppins"/>
              <a:cs typeface="Poppins"/>
            </a:endParaRPr>
          </a:p>
          <a:p>
            <a:pPr algn="ctr"/>
            <a:r>
              <a:rPr lang="en-GB" sz="3200" b="1">
                <a:solidFill>
                  <a:srgbClr val="A2364F"/>
                </a:solidFill>
                <a:latin typeface="Poppins"/>
                <a:cs typeface="Poppins"/>
              </a:rPr>
              <a:t>Where do you use AI?</a:t>
            </a:r>
          </a:p>
          <a:p>
            <a:pPr algn="ctr"/>
            <a:r>
              <a:rPr lang="en-GB" sz="3200" b="1">
                <a:solidFill>
                  <a:srgbClr val="DF99A6"/>
                </a:solidFill>
                <a:latin typeface="Poppins"/>
                <a:cs typeface="Poppins"/>
              </a:rPr>
              <a:t>(5 min)</a:t>
            </a:r>
            <a:endParaRPr lang="en-GB" sz="3200" b="1">
              <a:solidFill>
                <a:srgbClr val="DF99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58869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9E506-41AA-6A16-CF81-36599E1C1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>
                <a:solidFill>
                  <a:srgbClr val="9A003B"/>
                </a:solidFill>
                <a:latin typeface="Poppins"/>
                <a:cs typeface="Poppins"/>
              </a:rPr>
              <a:t>AI example: Search algorithms</a:t>
            </a:r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48E72A1-BBA5-477C-1BDB-5FB49F0818A5}"/>
              </a:ext>
            </a:extLst>
          </p:cNvPr>
          <p:cNvGrpSpPr/>
          <p:nvPr/>
        </p:nvGrpSpPr>
        <p:grpSpPr>
          <a:xfrm>
            <a:off x="5676043" y="1830933"/>
            <a:ext cx="845743" cy="854676"/>
            <a:chOff x="3325778" y="2712282"/>
            <a:chExt cx="845743" cy="85467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459CE4B-7086-A5EB-5CB8-D8130CEB358D}"/>
                </a:ext>
              </a:extLst>
            </p:cNvPr>
            <p:cNvGrpSpPr/>
            <p:nvPr/>
          </p:nvGrpSpPr>
          <p:grpSpPr>
            <a:xfrm>
              <a:off x="3325778" y="2712282"/>
              <a:ext cx="845743" cy="854676"/>
              <a:chOff x="2839199" y="3391655"/>
              <a:chExt cx="845743" cy="854676"/>
            </a:xfrm>
          </p:grpSpPr>
          <p:cxnSp>
            <p:nvCxnSpPr>
              <p:cNvPr id="4" name="Straight Arrow Connector 3">
                <a:extLst>
                  <a:ext uri="{FF2B5EF4-FFF2-40B4-BE49-F238E27FC236}">
                    <a16:creationId xmlns:a16="http://schemas.microsoft.com/office/drawing/2014/main" id="{33E7E469-3F2C-7954-CBD7-00A98ED4C692}"/>
                  </a:ext>
                </a:extLst>
              </p:cNvPr>
              <p:cNvCxnSpPr/>
              <p:nvPr/>
            </p:nvCxnSpPr>
            <p:spPr>
              <a:xfrm>
                <a:off x="3096260" y="3391656"/>
                <a:ext cx="10297" cy="854675"/>
              </a:xfrm>
              <a:prstGeom prst="straightConnector1">
                <a:avLst/>
              </a:prstGeom>
              <a:ln w="57150">
                <a:solidFill>
                  <a:srgbClr val="41131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EFECF77F-BEF1-BE34-322B-A38FA3BB1D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71681" y="3391655"/>
                <a:ext cx="10297" cy="854675"/>
              </a:xfrm>
              <a:prstGeom prst="straightConnector1">
                <a:avLst/>
              </a:prstGeom>
              <a:ln w="57150">
                <a:solidFill>
                  <a:srgbClr val="41131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424E2A47-B22D-9DC6-F686-D6CBAAA7FC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39200" y="3694618"/>
                <a:ext cx="845742" cy="869"/>
              </a:xfrm>
              <a:prstGeom prst="straightConnector1">
                <a:avLst/>
              </a:prstGeom>
              <a:ln w="57150">
                <a:solidFill>
                  <a:srgbClr val="41131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F4F65DA6-34C6-5AFB-A8AB-4C0623D438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39199" y="3933316"/>
                <a:ext cx="845742" cy="869"/>
              </a:xfrm>
              <a:prstGeom prst="straightConnector1">
                <a:avLst/>
              </a:prstGeom>
              <a:ln w="57150">
                <a:solidFill>
                  <a:srgbClr val="41131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31467FF-9CAF-2A79-86D9-AF4B3E755581}"/>
                </a:ext>
              </a:extLst>
            </p:cNvPr>
            <p:cNvSpPr/>
            <p:nvPr/>
          </p:nvSpPr>
          <p:spPr>
            <a:xfrm>
              <a:off x="3662141" y="2787763"/>
              <a:ext cx="169603" cy="152415"/>
            </a:xfrm>
            <a:prstGeom prst="ellipse">
              <a:avLst/>
            </a:prstGeom>
            <a:solidFill>
              <a:srgbClr val="DF99A6"/>
            </a:solidFill>
            <a:ln w="12700">
              <a:solidFill>
                <a:srgbClr val="A2364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8984E4E-B5F5-DB7F-C181-25B0E651179E}"/>
                </a:ext>
              </a:extLst>
            </p:cNvPr>
            <p:cNvSpPr/>
            <p:nvPr/>
          </p:nvSpPr>
          <p:spPr>
            <a:xfrm>
              <a:off x="3919201" y="3072365"/>
              <a:ext cx="169603" cy="152415"/>
            </a:xfrm>
            <a:prstGeom prst="ellipse">
              <a:avLst/>
            </a:prstGeom>
            <a:solidFill>
              <a:srgbClr val="DF99A6"/>
            </a:solidFill>
            <a:ln w="12700">
              <a:solidFill>
                <a:srgbClr val="A2364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ross 11">
              <a:extLst>
                <a:ext uri="{FF2B5EF4-FFF2-40B4-BE49-F238E27FC236}">
                  <a16:creationId xmlns:a16="http://schemas.microsoft.com/office/drawing/2014/main" id="{6AB40BFB-5664-6A30-DB0E-3CC3451A0681}"/>
                </a:ext>
              </a:extLst>
            </p:cNvPr>
            <p:cNvSpPr/>
            <p:nvPr/>
          </p:nvSpPr>
          <p:spPr>
            <a:xfrm rot="2760000">
              <a:off x="3349893" y="2810543"/>
              <a:ext cx="128909" cy="128909"/>
            </a:xfrm>
            <a:prstGeom prst="plus">
              <a:avLst/>
            </a:prstGeom>
            <a:solidFill>
              <a:srgbClr val="A2364F"/>
            </a:solidFill>
            <a:ln>
              <a:solidFill>
                <a:srgbClr val="DF99A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Cross 12">
              <a:extLst>
                <a:ext uri="{FF2B5EF4-FFF2-40B4-BE49-F238E27FC236}">
                  <a16:creationId xmlns:a16="http://schemas.microsoft.com/office/drawing/2014/main" id="{B9DC5DA0-7E1E-7CB2-9E98-60EDA7965B0C}"/>
                </a:ext>
              </a:extLst>
            </p:cNvPr>
            <p:cNvSpPr/>
            <p:nvPr/>
          </p:nvSpPr>
          <p:spPr>
            <a:xfrm rot="2760000">
              <a:off x="3349892" y="3361386"/>
              <a:ext cx="128909" cy="128909"/>
            </a:xfrm>
            <a:prstGeom prst="plus">
              <a:avLst/>
            </a:prstGeom>
            <a:solidFill>
              <a:srgbClr val="A2364F"/>
            </a:solidFill>
            <a:ln>
              <a:solidFill>
                <a:srgbClr val="DF99A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4583A29-FC68-3D9A-32CC-045ADFE144FA}"/>
              </a:ext>
            </a:extLst>
          </p:cNvPr>
          <p:cNvGrpSpPr/>
          <p:nvPr/>
        </p:nvGrpSpPr>
        <p:grpSpPr>
          <a:xfrm>
            <a:off x="4262211" y="2469986"/>
            <a:ext cx="3654550" cy="1604928"/>
            <a:chOff x="4262211" y="2469986"/>
            <a:chExt cx="3654550" cy="1604928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FD662B43-B491-491B-AF6F-A11FFC9478DD}"/>
                </a:ext>
              </a:extLst>
            </p:cNvPr>
            <p:cNvGrpSpPr/>
            <p:nvPr/>
          </p:nvGrpSpPr>
          <p:grpSpPr>
            <a:xfrm>
              <a:off x="4262211" y="3217222"/>
              <a:ext cx="845743" cy="857692"/>
              <a:chOff x="4721247" y="3217222"/>
              <a:chExt cx="845743" cy="857692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C2C3D9A6-8329-2DF4-5D2D-FBC461D08C8C}"/>
                  </a:ext>
                </a:extLst>
              </p:cNvPr>
              <p:cNvGrpSpPr/>
              <p:nvPr/>
            </p:nvGrpSpPr>
            <p:grpSpPr>
              <a:xfrm>
                <a:off x="4721247" y="3217222"/>
                <a:ext cx="845743" cy="854676"/>
                <a:chOff x="3325778" y="2712282"/>
                <a:chExt cx="845743" cy="854676"/>
              </a:xfrm>
            </p:grpSpPr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37E8951D-6F44-2578-4DCD-980B519DCA2C}"/>
                    </a:ext>
                  </a:extLst>
                </p:cNvPr>
                <p:cNvGrpSpPr/>
                <p:nvPr/>
              </p:nvGrpSpPr>
              <p:grpSpPr>
                <a:xfrm>
                  <a:off x="3325778" y="2712282"/>
                  <a:ext cx="845743" cy="854676"/>
                  <a:chOff x="2839199" y="3391655"/>
                  <a:chExt cx="845743" cy="854676"/>
                </a:xfrm>
              </p:grpSpPr>
              <p:cxnSp>
                <p:nvCxnSpPr>
                  <p:cNvPr id="31" name="Straight Arrow Connector 30">
                    <a:extLst>
                      <a:ext uri="{FF2B5EF4-FFF2-40B4-BE49-F238E27FC236}">
                        <a16:creationId xmlns:a16="http://schemas.microsoft.com/office/drawing/2014/main" id="{FECE93D0-C8C6-8124-927A-9CF834C0FA9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096260" y="3391656"/>
                    <a:ext cx="10297" cy="854675"/>
                  </a:xfrm>
                  <a:prstGeom prst="straightConnector1">
                    <a:avLst/>
                  </a:prstGeom>
                  <a:ln w="57150">
                    <a:solidFill>
                      <a:srgbClr val="41131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Arrow Connector 31">
                    <a:extLst>
                      <a:ext uri="{FF2B5EF4-FFF2-40B4-BE49-F238E27FC236}">
                        <a16:creationId xmlns:a16="http://schemas.microsoft.com/office/drawing/2014/main" id="{345B8D4C-B0B1-1134-90DB-25B2F4D9EE8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371681" y="3391655"/>
                    <a:ext cx="10297" cy="854675"/>
                  </a:xfrm>
                  <a:prstGeom prst="straightConnector1">
                    <a:avLst/>
                  </a:prstGeom>
                  <a:ln w="57150">
                    <a:solidFill>
                      <a:srgbClr val="41131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Straight Arrow Connector 32">
                    <a:extLst>
                      <a:ext uri="{FF2B5EF4-FFF2-40B4-BE49-F238E27FC236}">
                        <a16:creationId xmlns:a16="http://schemas.microsoft.com/office/drawing/2014/main" id="{C50FBF26-7C06-6C0F-5CE5-D5114103D6F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839200" y="3694618"/>
                    <a:ext cx="845742" cy="869"/>
                  </a:xfrm>
                  <a:prstGeom prst="straightConnector1">
                    <a:avLst/>
                  </a:prstGeom>
                  <a:ln w="57150">
                    <a:solidFill>
                      <a:srgbClr val="41131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Arrow Connector 33">
                    <a:extLst>
                      <a:ext uri="{FF2B5EF4-FFF2-40B4-BE49-F238E27FC236}">
                        <a16:creationId xmlns:a16="http://schemas.microsoft.com/office/drawing/2014/main" id="{C7A6C9BD-7981-FDF0-FB0D-1A05CB74B0A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839199" y="3933316"/>
                    <a:ext cx="845742" cy="869"/>
                  </a:xfrm>
                  <a:prstGeom prst="straightConnector1">
                    <a:avLst/>
                  </a:prstGeom>
                  <a:ln w="57150">
                    <a:solidFill>
                      <a:srgbClr val="41131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7AFF165B-5AB7-C4A0-DE17-02BF67491A84}"/>
                    </a:ext>
                  </a:extLst>
                </p:cNvPr>
                <p:cNvSpPr/>
                <p:nvPr/>
              </p:nvSpPr>
              <p:spPr>
                <a:xfrm>
                  <a:off x="3662141" y="2787763"/>
                  <a:ext cx="169603" cy="152415"/>
                </a:xfrm>
                <a:prstGeom prst="ellipse">
                  <a:avLst/>
                </a:prstGeom>
                <a:solidFill>
                  <a:srgbClr val="DF99A6"/>
                </a:solidFill>
                <a:ln w="12700">
                  <a:solidFill>
                    <a:srgbClr val="A2364F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F3B50BD1-0D22-A864-30B0-A1BEC116835D}"/>
                    </a:ext>
                  </a:extLst>
                </p:cNvPr>
                <p:cNvSpPr/>
                <p:nvPr/>
              </p:nvSpPr>
              <p:spPr>
                <a:xfrm>
                  <a:off x="3919201" y="3072365"/>
                  <a:ext cx="169603" cy="152415"/>
                </a:xfrm>
                <a:prstGeom prst="ellipse">
                  <a:avLst/>
                </a:prstGeom>
                <a:solidFill>
                  <a:srgbClr val="DF99A6"/>
                </a:solidFill>
                <a:ln w="12700">
                  <a:solidFill>
                    <a:srgbClr val="A2364F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Cross 28">
                  <a:extLst>
                    <a:ext uri="{FF2B5EF4-FFF2-40B4-BE49-F238E27FC236}">
                      <a16:creationId xmlns:a16="http://schemas.microsoft.com/office/drawing/2014/main" id="{435DB78A-975A-A990-8F3E-B9437CA25521}"/>
                    </a:ext>
                  </a:extLst>
                </p:cNvPr>
                <p:cNvSpPr/>
                <p:nvPr/>
              </p:nvSpPr>
              <p:spPr>
                <a:xfrm rot="2760000">
                  <a:off x="3349893" y="2810543"/>
                  <a:ext cx="128909" cy="128909"/>
                </a:xfrm>
                <a:prstGeom prst="plus">
                  <a:avLst/>
                </a:prstGeom>
                <a:solidFill>
                  <a:srgbClr val="A2364F"/>
                </a:solidFill>
                <a:ln>
                  <a:solidFill>
                    <a:srgbClr val="DF99A6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Cross 29">
                  <a:extLst>
                    <a:ext uri="{FF2B5EF4-FFF2-40B4-BE49-F238E27FC236}">
                      <a16:creationId xmlns:a16="http://schemas.microsoft.com/office/drawing/2014/main" id="{C178946B-8FA8-590A-0D75-EA774CA144A9}"/>
                    </a:ext>
                  </a:extLst>
                </p:cNvPr>
                <p:cNvSpPr/>
                <p:nvPr/>
              </p:nvSpPr>
              <p:spPr>
                <a:xfrm rot="2760000">
                  <a:off x="3349892" y="3361386"/>
                  <a:ext cx="128909" cy="128909"/>
                </a:xfrm>
                <a:prstGeom prst="plus">
                  <a:avLst/>
                </a:prstGeom>
                <a:solidFill>
                  <a:srgbClr val="A2364F"/>
                </a:solidFill>
                <a:ln>
                  <a:solidFill>
                    <a:srgbClr val="DF99A6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8A8714D7-ACA6-66A8-BEE3-DFD9F01B37FB}"/>
                  </a:ext>
                </a:extLst>
              </p:cNvPr>
              <p:cNvSpPr/>
              <p:nvPr/>
            </p:nvSpPr>
            <p:spPr>
              <a:xfrm>
                <a:off x="5053936" y="3922499"/>
                <a:ext cx="169603" cy="152415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rgbClr val="A2364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90" name="Graphic 89" descr="Artificial Intelligence outline">
              <a:extLst>
                <a:ext uri="{FF2B5EF4-FFF2-40B4-BE49-F238E27FC236}">
                  <a16:creationId xmlns:a16="http://schemas.microsoft.com/office/drawing/2014/main" id="{84F40D13-8439-9349-E1FC-75CF38B05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357463" y="2469986"/>
              <a:ext cx="663698" cy="634010"/>
            </a:xfrm>
            <a:prstGeom prst="rect">
              <a:avLst/>
            </a:prstGeom>
          </p:spPr>
        </p:pic>
        <p:pic>
          <p:nvPicPr>
            <p:cNvPr id="92" name="Graphic 91" descr="Artificial Intelligence outline">
              <a:extLst>
                <a:ext uri="{FF2B5EF4-FFF2-40B4-BE49-F238E27FC236}">
                  <a16:creationId xmlns:a16="http://schemas.microsoft.com/office/drawing/2014/main" id="{80340CD0-E084-EBD3-1AE3-4D593C90A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253063" y="2469986"/>
              <a:ext cx="663698" cy="634010"/>
            </a:xfrm>
            <a:prstGeom prst="rect">
              <a:avLst/>
            </a:prstGeom>
          </p:spPr>
        </p:pic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9A56DDB3-06C7-4762-C767-DF079B255D0F}"/>
                </a:ext>
              </a:extLst>
            </p:cNvPr>
            <p:cNvCxnSpPr/>
            <p:nvPr/>
          </p:nvCxnSpPr>
          <p:spPr>
            <a:xfrm>
              <a:off x="6444342" y="2721428"/>
              <a:ext cx="566057" cy="566057"/>
            </a:xfrm>
            <a:prstGeom prst="straightConnector1">
              <a:avLst/>
            </a:prstGeom>
            <a:ln w="57150">
              <a:solidFill>
                <a:srgbClr val="A2364F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6F7F2AD9-B9D7-661F-58ED-4112CB8156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07428" y="2732313"/>
              <a:ext cx="555170" cy="555172"/>
            </a:xfrm>
            <a:prstGeom prst="straightConnector1">
              <a:avLst/>
            </a:prstGeom>
            <a:ln w="57150">
              <a:solidFill>
                <a:srgbClr val="A2364F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5F1D9AD6-274A-FAF2-47DA-232B52CE7046}"/>
                </a:ext>
              </a:extLst>
            </p:cNvPr>
            <p:cNvCxnSpPr/>
            <p:nvPr/>
          </p:nvCxnSpPr>
          <p:spPr>
            <a:xfrm>
              <a:off x="5682343" y="2950028"/>
              <a:ext cx="718456" cy="10885"/>
            </a:xfrm>
            <a:prstGeom prst="straightConnector1">
              <a:avLst/>
            </a:prstGeom>
            <a:ln w="57150">
              <a:solidFill>
                <a:srgbClr val="A2364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F73C6B5-B195-865B-8743-B6D8784D143D}"/>
              </a:ext>
            </a:extLst>
          </p:cNvPr>
          <p:cNvGrpSpPr/>
          <p:nvPr/>
        </p:nvGrpSpPr>
        <p:grpSpPr>
          <a:xfrm>
            <a:off x="2819398" y="4212771"/>
            <a:ext cx="3497199" cy="2433424"/>
            <a:chOff x="2819398" y="4212771"/>
            <a:chExt cx="3497199" cy="2433424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76CB6FD4-40CB-2B6B-BA12-40BD9E09B4E6}"/>
                </a:ext>
              </a:extLst>
            </p:cNvPr>
            <p:cNvGrpSpPr/>
            <p:nvPr/>
          </p:nvGrpSpPr>
          <p:grpSpPr>
            <a:xfrm>
              <a:off x="5352093" y="4985691"/>
              <a:ext cx="845743" cy="857692"/>
              <a:chOff x="1737512" y="3263125"/>
              <a:chExt cx="845743" cy="857692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BEE57B58-28E1-D3C5-7E98-770F7F43E52A}"/>
                  </a:ext>
                </a:extLst>
              </p:cNvPr>
              <p:cNvGrpSpPr/>
              <p:nvPr/>
            </p:nvGrpSpPr>
            <p:grpSpPr>
              <a:xfrm>
                <a:off x="1737512" y="3263125"/>
                <a:ext cx="845743" cy="854676"/>
                <a:chOff x="3325778" y="2712282"/>
                <a:chExt cx="845743" cy="854676"/>
              </a:xfrm>
            </p:grpSpPr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3A2A0B06-F9F6-EF3E-F94B-4CB6F38AF699}"/>
                    </a:ext>
                  </a:extLst>
                </p:cNvPr>
                <p:cNvGrpSpPr/>
                <p:nvPr/>
              </p:nvGrpSpPr>
              <p:grpSpPr>
                <a:xfrm>
                  <a:off x="3325778" y="2712282"/>
                  <a:ext cx="845743" cy="854676"/>
                  <a:chOff x="2839199" y="3391655"/>
                  <a:chExt cx="845743" cy="854676"/>
                </a:xfrm>
              </p:grpSpPr>
              <p:cxnSp>
                <p:nvCxnSpPr>
                  <p:cNvPr id="64" name="Straight Arrow Connector 63">
                    <a:extLst>
                      <a:ext uri="{FF2B5EF4-FFF2-40B4-BE49-F238E27FC236}">
                        <a16:creationId xmlns:a16="http://schemas.microsoft.com/office/drawing/2014/main" id="{25BE3604-FA91-58D8-6DFA-27F84B37ACE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096260" y="3391656"/>
                    <a:ext cx="10297" cy="854675"/>
                  </a:xfrm>
                  <a:prstGeom prst="straightConnector1">
                    <a:avLst/>
                  </a:prstGeom>
                  <a:ln w="57150">
                    <a:solidFill>
                      <a:srgbClr val="41131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Straight Arrow Connector 64">
                    <a:extLst>
                      <a:ext uri="{FF2B5EF4-FFF2-40B4-BE49-F238E27FC236}">
                        <a16:creationId xmlns:a16="http://schemas.microsoft.com/office/drawing/2014/main" id="{B7175372-DD1D-85B8-398B-36E2AACFC90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371681" y="3391655"/>
                    <a:ext cx="10297" cy="854675"/>
                  </a:xfrm>
                  <a:prstGeom prst="straightConnector1">
                    <a:avLst/>
                  </a:prstGeom>
                  <a:ln w="57150">
                    <a:solidFill>
                      <a:srgbClr val="41131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Straight Arrow Connector 65">
                    <a:extLst>
                      <a:ext uri="{FF2B5EF4-FFF2-40B4-BE49-F238E27FC236}">
                        <a16:creationId xmlns:a16="http://schemas.microsoft.com/office/drawing/2014/main" id="{F616CF4E-F61F-4D85-2CC3-1690CDBF6B7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839200" y="3694618"/>
                    <a:ext cx="845742" cy="869"/>
                  </a:xfrm>
                  <a:prstGeom prst="straightConnector1">
                    <a:avLst/>
                  </a:prstGeom>
                  <a:ln w="57150">
                    <a:solidFill>
                      <a:srgbClr val="41131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Straight Arrow Connector 66">
                    <a:extLst>
                      <a:ext uri="{FF2B5EF4-FFF2-40B4-BE49-F238E27FC236}">
                        <a16:creationId xmlns:a16="http://schemas.microsoft.com/office/drawing/2014/main" id="{35F2BC28-A710-ADAF-EAAB-B9472E3DB9F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839199" y="3933316"/>
                    <a:ext cx="845742" cy="869"/>
                  </a:xfrm>
                  <a:prstGeom prst="straightConnector1">
                    <a:avLst/>
                  </a:prstGeom>
                  <a:ln w="57150">
                    <a:solidFill>
                      <a:srgbClr val="41131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621F93A2-DC5E-822D-AFD2-12B7CACF0070}"/>
                    </a:ext>
                  </a:extLst>
                </p:cNvPr>
                <p:cNvSpPr/>
                <p:nvPr/>
              </p:nvSpPr>
              <p:spPr>
                <a:xfrm>
                  <a:off x="3662141" y="2787763"/>
                  <a:ext cx="169603" cy="152415"/>
                </a:xfrm>
                <a:prstGeom prst="ellipse">
                  <a:avLst/>
                </a:prstGeom>
                <a:solidFill>
                  <a:srgbClr val="DF99A6"/>
                </a:solidFill>
                <a:ln w="12700">
                  <a:solidFill>
                    <a:srgbClr val="A2364F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6F2FF524-82C3-ED60-2685-AB93A4C51608}"/>
                    </a:ext>
                  </a:extLst>
                </p:cNvPr>
                <p:cNvSpPr/>
                <p:nvPr/>
              </p:nvSpPr>
              <p:spPr>
                <a:xfrm>
                  <a:off x="3919201" y="3072365"/>
                  <a:ext cx="169603" cy="152415"/>
                </a:xfrm>
                <a:prstGeom prst="ellipse">
                  <a:avLst/>
                </a:prstGeom>
                <a:solidFill>
                  <a:srgbClr val="DF99A6"/>
                </a:solidFill>
                <a:ln w="12700">
                  <a:solidFill>
                    <a:srgbClr val="A2364F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Cross 61">
                  <a:extLst>
                    <a:ext uri="{FF2B5EF4-FFF2-40B4-BE49-F238E27FC236}">
                      <a16:creationId xmlns:a16="http://schemas.microsoft.com/office/drawing/2014/main" id="{F24A606C-6C42-A9BD-5735-E92D7C558008}"/>
                    </a:ext>
                  </a:extLst>
                </p:cNvPr>
                <p:cNvSpPr/>
                <p:nvPr/>
              </p:nvSpPr>
              <p:spPr>
                <a:xfrm rot="2760000">
                  <a:off x="3349893" y="2810543"/>
                  <a:ext cx="128909" cy="128909"/>
                </a:xfrm>
                <a:prstGeom prst="plus">
                  <a:avLst/>
                </a:prstGeom>
                <a:solidFill>
                  <a:srgbClr val="A2364F"/>
                </a:solidFill>
                <a:ln>
                  <a:solidFill>
                    <a:srgbClr val="DF99A6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Cross 62">
                  <a:extLst>
                    <a:ext uri="{FF2B5EF4-FFF2-40B4-BE49-F238E27FC236}">
                      <a16:creationId xmlns:a16="http://schemas.microsoft.com/office/drawing/2014/main" id="{69B46C4C-0776-7A64-30D7-862A83A063DA}"/>
                    </a:ext>
                  </a:extLst>
                </p:cNvPr>
                <p:cNvSpPr/>
                <p:nvPr/>
              </p:nvSpPr>
              <p:spPr>
                <a:xfrm rot="2760000">
                  <a:off x="3349892" y="3361386"/>
                  <a:ext cx="128909" cy="128909"/>
                </a:xfrm>
                <a:prstGeom prst="plus">
                  <a:avLst/>
                </a:prstGeom>
                <a:solidFill>
                  <a:srgbClr val="A2364F"/>
                </a:solidFill>
                <a:ln>
                  <a:solidFill>
                    <a:srgbClr val="DF99A6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8A824AA5-85DA-3B6A-824B-38D071B86D53}"/>
                  </a:ext>
                </a:extLst>
              </p:cNvPr>
              <p:cNvSpPr/>
              <p:nvPr/>
            </p:nvSpPr>
            <p:spPr>
              <a:xfrm>
                <a:off x="2070201" y="3968402"/>
                <a:ext cx="169603" cy="152415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rgbClr val="A2364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Cross 69">
                <a:extLst>
                  <a:ext uri="{FF2B5EF4-FFF2-40B4-BE49-F238E27FC236}">
                    <a16:creationId xmlns:a16="http://schemas.microsoft.com/office/drawing/2014/main" id="{C3DE740A-E6CC-9FA8-7D5E-A9CDCCBE3419}"/>
                  </a:ext>
                </a:extLst>
              </p:cNvPr>
              <p:cNvSpPr/>
              <p:nvPr/>
            </p:nvSpPr>
            <p:spPr>
              <a:xfrm rot="2760000">
                <a:off x="1767135" y="3633134"/>
                <a:ext cx="128909" cy="128909"/>
              </a:xfrm>
              <a:prstGeom prst="plus">
                <a:avLst/>
              </a:prstGeom>
              <a:solidFill>
                <a:schemeClr val="bg1"/>
              </a:solidFill>
              <a:ln>
                <a:solidFill>
                  <a:srgbClr val="A2364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01EAE9D3-6CB5-5B36-58D1-6F18D050E33C}"/>
                </a:ext>
              </a:extLst>
            </p:cNvPr>
            <p:cNvGrpSpPr/>
            <p:nvPr/>
          </p:nvGrpSpPr>
          <p:grpSpPr>
            <a:xfrm>
              <a:off x="3279873" y="4842209"/>
              <a:ext cx="845743" cy="857692"/>
              <a:chOff x="3573656" y="4153655"/>
              <a:chExt cx="845743" cy="857692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03F5E818-0CC9-BA96-C6F3-445A78DACF4A}"/>
                  </a:ext>
                </a:extLst>
              </p:cNvPr>
              <p:cNvGrpSpPr/>
              <p:nvPr/>
            </p:nvGrpSpPr>
            <p:grpSpPr>
              <a:xfrm>
                <a:off x="3573656" y="4153655"/>
                <a:ext cx="845743" cy="854676"/>
                <a:chOff x="3325778" y="2712282"/>
                <a:chExt cx="845743" cy="854676"/>
              </a:xfrm>
            </p:grpSpPr>
            <p:grpSp>
              <p:nvGrpSpPr>
                <p:cNvPr id="73" name="Group 72">
                  <a:extLst>
                    <a:ext uri="{FF2B5EF4-FFF2-40B4-BE49-F238E27FC236}">
                      <a16:creationId xmlns:a16="http://schemas.microsoft.com/office/drawing/2014/main" id="{43D6ECFB-4645-518D-8109-BAB9513C5C34}"/>
                    </a:ext>
                  </a:extLst>
                </p:cNvPr>
                <p:cNvGrpSpPr/>
                <p:nvPr/>
              </p:nvGrpSpPr>
              <p:grpSpPr>
                <a:xfrm>
                  <a:off x="3325778" y="2712282"/>
                  <a:ext cx="845743" cy="854676"/>
                  <a:chOff x="2839199" y="3391655"/>
                  <a:chExt cx="845743" cy="854676"/>
                </a:xfrm>
              </p:grpSpPr>
              <p:cxnSp>
                <p:nvCxnSpPr>
                  <p:cNvPr id="78" name="Straight Arrow Connector 77">
                    <a:extLst>
                      <a:ext uri="{FF2B5EF4-FFF2-40B4-BE49-F238E27FC236}">
                        <a16:creationId xmlns:a16="http://schemas.microsoft.com/office/drawing/2014/main" id="{3188EB48-EFF9-E95C-8FE1-2A30488FB3F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096260" y="3391656"/>
                    <a:ext cx="10297" cy="854675"/>
                  </a:xfrm>
                  <a:prstGeom prst="straightConnector1">
                    <a:avLst/>
                  </a:prstGeom>
                  <a:ln w="57150">
                    <a:solidFill>
                      <a:srgbClr val="41131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Straight Arrow Connector 78">
                    <a:extLst>
                      <a:ext uri="{FF2B5EF4-FFF2-40B4-BE49-F238E27FC236}">
                        <a16:creationId xmlns:a16="http://schemas.microsoft.com/office/drawing/2014/main" id="{68D2C485-AC30-F31E-C6E3-5080E1165A7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371681" y="3391655"/>
                    <a:ext cx="10297" cy="854675"/>
                  </a:xfrm>
                  <a:prstGeom prst="straightConnector1">
                    <a:avLst/>
                  </a:prstGeom>
                  <a:ln w="57150">
                    <a:solidFill>
                      <a:srgbClr val="41131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Straight Arrow Connector 79">
                    <a:extLst>
                      <a:ext uri="{FF2B5EF4-FFF2-40B4-BE49-F238E27FC236}">
                        <a16:creationId xmlns:a16="http://schemas.microsoft.com/office/drawing/2014/main" id="{62A3D7C9-6735-E780-F40B-6D597FF04E7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839200" y="3694618"/>
                    <a:ext cx="845742" cy="869"/>
                  </a:xfrm>
                  <a:prstGeom prst="straightConnector1">
                    <a:avLst/>
                  </a:prstGeom>
                  <a:ln w="57150">
                    <a:solidFill>
                      <a:srgbClr val="41131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Straight Arrow Connector 80">
                    <a:extLst>
                      <a:ext uri="{FF2B5EF4-FFF2-40B4-BE49-F238E27FC236}">
                        <a16:creationId xmlns:a16="http://schemas.microsoft.com/office/drawing/2014/main" id="{8A5D492D-8730-061D-5F9F-6F2938D653C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839199" y="3933316"/>
                    <a:ext cx="845742" cy="869"/>
                  </a:xfrm>
                  <a:prstGeom prst="straightConnector1">
                    <a:avLst/>
                  </a:prstGeom>
                  <a:ln w="57150">
                    <a:solidFill>
                      <a:srgbClr val="41131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CB2A8DA0-F438-EA98-B63C-71BBB32AB37A}"/>
                    </a:ext>
                  </a:extLst>
                </p:cNvPr>
                <p:cNvSpPr/>
                <p:nvPr/>
              </p:nvSpPr>
              <p:spPr>
                <a:xfrm>
                  <a:off x="3662141" y="2787763"/>
                  <a:ext cx="169603" cy="152415"/>
                </a:xfrm>
                <a:prstGeom prst="ellipse">
                  <a:avLst/>
                </a:prstGeom>
                <a:solidFill>
                  <a:srgbClr val="DF99A6"/>
                </a:solidFill>
                <a:ln w="12700">
                  <a:solidFill>
                    <a:srgbClr val="A2364F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88DDD984-0329-9BB9-97B8-EDE72557D69B}"/>
                    </a:ext>
                  </a:extLst>
                </p:cNvPr>
                <p:cNvSpPr/>
                <p:nvPr/>
              </p:nvSpPr>
              <p:spPr>
                <a:xfrm>
                  <a:off x="3919201" y="3072365"/>
                  <a:ext cx="169603" cy="152415"/>
                </a:xfrm>
                <a:prstGeom prst="ellipse">
                  <a:avLst/>
                </a:prstGeom>
                <a:solidFill>
                  <a:srgbClr val="DF99A6"/>
                </a:solidFill>
                <a:ln w="12700">
                  <a:solidFill>
                    <a:srgbClr val="A2364F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Cross 75">
                  <a:extLst>
                    <a:ext uri="{FF2B5EF4-FFF2-40B4-BE49-F238E27FC236}">
                      <a16:creationId xmlns:a16="http://schemas.microsoft.com/office/drawing/2014/main" id="{52AAAA6C-6A10-0D36-85B5-5D17E8694805}"/>
                    </a:ext>
                  </a:extLst>
                </p:cNvPr>
                <p:cNvSpPr/>
                <p:nvPr/>
              </p:nvSpPr>
              <p:spPr>
                <a:xfrm rot="2760000">
                  <a:off x="3349893" y="2810543"/>
                  <a:ext cx="128909" cy="128909"/>
                </a:xfrm>
                <a:prstGeom prst="plus">
                  <a:avLst/>
                </a:prstGeom>
                <a:solidFill>
                  <a:srgbClr val="A2364F"/>
                </a:solidFill>
                <a:ln>
                  <a:solidFill>
                    <a:srgbClr val="DF99A6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Cross 76">
                  <a:extLst>
                    <a:ext uri="{FF2B5EF4-FFF2-40B4-BE49-F238E27FC236}">
                      <a16:creationId xmlns:a16="http://schemas.microsoft.com/office/drawing/2014/main" id="{894BF324-A597-C216-9E40-DBCC4C5E8CB2}"/>
                    </a:ext>
                  </a:extLst>
                </p:cNvPr>
                <p:cNvSpPr/>
                <p:nvPr/>
              </p:nvSpPr>
              <p:spPr>
                <a:xfrm rot="2760000">
                  <a:off x="3349892" y="3361386"/>
                  <a:ext cx="128909" cy="128909"/>
                </a:xfrm>
                <a:prstGeom prst="plus">
                  <a:avLst/>
                </a:prstGeom>
                <a:solidFill>
                  <a:srgbClr val="A2364F"/>
                </a:solidFill>
                <a:ln>
                  <a:solidFill>
                    <a:srgbClr val="DF99A6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222F249D-6E78-AB40-2D4C-CC739DF9A47B}"/>
                  </a:ext>
                </a:extLst>
              </p:cNvPr>
              <p:cNvSpPr/>
              <p:nvPr/>
            </p:nvSpPr>
            <p:spPr>
              <a:xfrm>
                <a:off x="3906345" y="4858932"/>
                <a:ext cx="169603" cy="152415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rgbClr val="A2364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Cross 83">
                <a:extLst>
                  <a:ext uri="{FF2B5EF4-FFF2-40B4-BE49-F238E27FC236}">
                    <a16:creationId xmlns:a16="http://schemas.microsoft.com/office/drawing/2014/main" id="{1A6745AE-8547-6C57-4074-269AADE91D23}"/>
                  </a:ext>
                </a:extLst>
              </p:cNvPr>
              <p:cNvSpPr/>
              <p:nvPr/>
            </p:nvSpPr>
            <p:spPr>
              <a:xfrm rot="2760000">
                <a:off x="3920932" y="4519992"/>
                <a:ext cx="128909" cy="128909"/>
              </a:xfrm>
              <a:prstGeom prst="plus">
                <a:avLst/>
              </a:prstGeom>
              <a:solidFill>
                <a:schemeClr val="bg1"/>
              </a:solidFill>
              <a:ln>
                <a:solidFill>
                  <a:srgbClr val="A2364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6E943E60-6604-74ED-6E35-ACCD6ED6151D}"/>
                </a:ext>
              </a:extLst>
            </p:cNvPr>
            <p:cNvSpPr txBox="1"/>
            <p:nvPr/>
          </p:nvSpPr>
          <p:spPr>
            <a:xfrm>
              <a:off x="5216747" y="5999864"/>
              <a:ext cx="1099850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>
                  <a:solidFill>
                    <a:srgbClr val="A2364F"/>
                  </a:solidFill>
                  <a:ea typeface="Calibri"/>
                  <a:cs typeface="Calibri"/>
                </a:rPr>
                <a:t>BAD </a:t>
              </a:r>
              <a:endParaRPr lang="en-US">
                <a:ea typeface="Calibri" panose="020F0502020204030204"/>
                <a:cs typeface="Calibri" panose="020F0502020204030204"/>
              </a:endParaRPr>
            </a:p>
            <a:p>
              <a:pPr algn="ctr"/>
              <a:r>
                <a:rPr lang="en-US" b="1">
                  <a:solidFill>
                    <a:srgbClr val="A2364F"/>
                  </a:solidFill>
                  <a:ea typeface="Calibri"/>
                  <a:cs typeface="Calibri"/>
                </a:rPr>
                <a:t>(AI loses)</a:t>
              </a:r>
              <a:endParaRPr lang="en-US">
                <a:ea typeface="Calibri" panose="020F0502020204030204"/>
                <a:cs typeface="Calibri" panose="020F0502020204030204"/>
              </a:endParaRPr>
            </a:p>
          </p:txBody>
        </p:sp>
        <p:pic>
          <p:nvPicPr>
            <p:cNvPr id="94" name="Graphic 93" descr="User outline">
              <a:extLst>
                <a:ext uri="{FF2B5EF4-FFF2-40B4-BE49-F238E27FC236}">
                  <a16:creationId xmlns:a16="http://schemas.microsoft.com/office/drawing/2014/main" id="{CE7F4D6B-3050-2764-A982-5C4C12436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439885" y="4288971"/>
              <a:ext cx="522515" cy="555172"/>
            </a:xfrm>
            <a:prstGeom prst="rect">
              <a:avLst/>
            </a:prstGeom>
          </p:spPr>
        </p:pic>
        <p:pic>
          <p:nvPicPr>
            <p:cNvPr id="95" name="Graphic 94" descr="User outline">
              <a:extLst>
                <a:ext uri="{FF2B5EF4-FFF2-40B4-BE49-F238E27FC236}">
                  <a16:creationId xmlns:a16="http://schemas.microsoft.com/office/drawing/2014/main" id="{DDED22E8-72A6-B403-0715-3D08233AF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08170" y="4267200"/>
              <a:ext cx="522515" cy="555172"/>
            </a:xfrm>
            <a:prstGeom prst="rect">
              <a:avLst/>
            </a:prstGeom>
          </p:spPr>
        </p:pic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CA658248-10DA-41BF-C910-714E991B2DBD}"/>
                </a:ext>
              </a:extLst>
            </p:cNvPr>
            <p:cNvCxnSpPr>
              <a:cxnSpLocks/>
            </p:cNvCxnSpPr>
            <p:nvPr/>
          </p:nvCxnSpPr>
          <p:spPr>
            <a:xfrm>
              <a:off x="4952998" y="4212772"/>
              <a:ext cx="435429" cy="598714"/>
            </a:xfrm>
            <a:prstGeom prst="straightConnector1">
              <a:avLst/>
            </a:prstGeom>
            <a:ln w="57150">
              <a:solidFill>
                <a:srgbClr val="A2364F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7A72948B-EF59-9202-615B-2DB5210499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82141" y="4212771"/>
              <a:ext cx="304800" cy="576943"/>
            </a:xfrm>
            <a:prstGeom prst="straightConnector1">
              <a:avLst/>
            </a:prstGeom>
            <a:ln w="57150">
              <a:solidFill>
                <a:srgbClr val="A2364F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9E6839AF-2867-AC31-FAAA-D3036A887C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19398" y="5889170"/>
              <a:ext cx="587828" cy="566057"/>
            </a:xfrm>
            <a:prstGeom prst="straightConnector1">
              <a:avLst/>
            </a:prstGeom>
            <a:ln w="57150">
              <a:solidFill>
                <a:srgbClr val="A2364F"/>
              </a:solidFill>
              <a:prstDash val="sysDot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4E6B185F-150D-8489-2498-CE2EBAAAB520}"/>
                </a:ext>
              </a:extLst>
            </p:cNvPr>
            <p:cNvCxnSpPr>
              <a:cxnSpLocks/>
            </p:cNvCxnSpPr>
            <p:nvPr/>
          </p:nvCxnSpPr>
          <p:spPr>
            <a:xfrm>
              <a:off x="3842655" y="5889170"/>
              <a:ext cx="468086" cy="587828"/>
            </a:xfrm>
            <a:prstGeom prst="straightConnector1">
              <a:avLst/>
            </a:prstGeom>
            <a:ln w="57150">
              <a:solidFill>
                <a:srgbClr val="A2364F"/>
              </a:solidFill>
              <a:prstDash val="sysDot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DFED17E4-EA01-09E0-D610-693ABB796BF6}"/>
                </a:ext>
              </a:extLst>
            </p:cNvPr>
            <p:cNvCxnSpPr>
              <a:cxnSpLocks/>
            </p:cNvCxnSpPr>
            <p:nvPr/>
          </p:nvCxnSpPr>
          <p:spPr>
            <a:xfrm>
              <a:off x="3690255" y="5856513"/>
              <a:ext cx="21772" cy="653142"/>
            </a:xfrm>
            <a:prstGeom prst="straightConnector1">
              <a:avLst/>
            </a:prstGeom>
            <a:ln w="57150">
              <a:solidFill>
                <a:srgbClr val="A2364F"/>
              </a:solidFill>
              <a:prstDash val="sysDot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1F70C120-6FDD-DCED-2CA9-BB33CAE6BE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52798" y="5867398"/>
              <a:ext cx="206828" cy="631372"/>
            </a:xfrm>
            <a:prstGeom prst="straightConnector1">
              <a:avLst/>
            </a:prstGeom>
            <a:ln w="57150">
              <a:solidFill>
                <a:srgbClr val="A2364F"/>
              </a:solidFill>
              <a:prstDash val="sysDot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8B82F22D-2BEA-4647-BED0-13E505802E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65172" y="4517570"/>
              <a:ext cx="598713" cy="32657"/>
            </a:xfrm>
            <a:prstGeom prst="straightConnector1">
              <a:avLst/>
            </a:prstGeom>
            <a:ln w="57150">
              <a:solidFill>
                <a:srgbClr val="A2364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F5CF2B8-9E50-F810-B849-E5C3B32987B8}"/>
              </a:ext>
            </a:extLst>
          </p:cNvPr>
          <p:cNvGrpSpPr/>
          <p:nvPr/>
        </p:nvGrpSpPr>
        <p:grpSpPr>
          <a:xfrm>
            <a:off x="6770912" y="3213120"/>
            <a:ext cx="2920256" cy="1641906"/>
            <a:chOff x="6770912" y="3213120"/>
            <a:chExt cx="2920256" cy="1641906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03C7D47-52EC-6FC1-0C32-A3B71976C284}"/>
                </a:ext>
              </a:extLst>
            </p:cNvPr>
            <p:cNvGrpSpPr/>
            <p:nvPr/>
          </p:nvGrpSpPr>
          <p:grpSpPr>
            <a:xfrm>
              <a:off x="6770912" y="3217221"/>
              <a:ext cx="1491343" cy="1637805"/>
              <a:chOff x="6770912" y="3217221"/>
              <a:chExt cx="1491343" cy="1637805"/>
            </a:xfrm>
          </p:grpSpPr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CC59BC8E-B6C1-5B7C-0116-195956242FD5}"/>
                  </a:ext>
                </a:extLst>
              </p:cNvPr>
              <p:cNvGrpSpPr/>
              <p:nvPr/>
            </p:nvGrpSpPr>
            <p:grpSpPr>
              <a:xfrm>
                <a:off x="7163320" y="3217221"/>
                <a:ext cx="845743" cy="854676"/>
                <a:chOff x="6695103" y="3299848"/>
                <a:chExt cx="845743" cy="854676"/>
              </a:xfrm>
            </p:grpSpPr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2E572D38-2BDD-525B-FA23-8C8F0A2553D6}"/>
                    </a:ext>
                  </a:extLst>
                </p:cNvPr>
                <p:cNvGrpSpPr/>
                <p:nvPr/>
              </p:nvGrpSpPr>
              <p:grpSpPr>
                <a:xfrm>
                  <a:off x="6695103" y="3299848"/>
                  <a:ext cx="845743" cy="854676"/>
                  <a:chOff x="3325778" y="2712282"/>
                  <a:chExt cx="845743" cy="854676"/>
                </a:xfrm>
              </p:grpSpPr>
              <p:grpSp>
                <p:nvGrpSpPr>
                  <p:cNvPr id="16" name="Group 15">
                    <a:extLst>
                      <a:ext uri="{FF2B5EF4-FFF2-40B4-BE49-F238E27FC236}">
                        <a16:creationId xmlns:a16="http://schemas.microsoft.com/office/drawing/2014/main" id="{A08A49D3-DB37-6382-C986-BF0FC511B1D4}"/>
                      </a:ext>
                    </a:extLst>
                  </p:cNvPr>
                  <p:cNvGrpSpPr/>
                  <p:nvPr/>
                </p:nvGrpSpPr>
                <p:grpSpPr>
                  <a:xfrm>
                    <a:off x="3325778" y="2712282"/>
                    <a:ext cx="845743" cy="854676"/>
                    <a:chOff x="2839199" y="3391655"/>
                    <a:chExt cx="845743" cy="854676"/>
                  </a:xfrm>
                </p:grpSpPr>
                <p:cxnSp>
                  <p:nvCxnSpPr>
                    <p:cNvPr id="21" name="Straight Arrow Connector 20">
                      <a:extLst>
                        <a:ext uri="{FF2B5EF4-FFF2-40B4-BE49-F238E27FC236}">
                          <a16:creationId xmlns:a16="http://schemas.microsoft.com/office/drawing/2014/main" id="{9A980365-1ACE-026B-E684-500347A62B0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096260" y="3391656"/>
                      <a:ext cx="10297" cy="854675"/>
                    </a:xfrm>
                    <a:prstGeom prst="straightConnector1">
                      <a:avLst/>
                    </a:prstGeom>
                    <a:ln w="57150">
                      <a:solidFill>
                        <a:srgbClr val="41131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" name="Straight Arrow Connector 21">
                      <a:extLst>
                        <a:ext uri="{FF2B5EF4-FFF2-40B4-BE49-F238E27FC236}">
                          <a16:creationId xmlns:a16="http://schemas.microsoft.com/office/drawing/2014/main" id="{29B8B194-914E-50E8-3B5E-7CBCC487A1C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371681" y="3391655"/>
                      <a:ext cx="10297" cy="854675"/>
                    </a:xfrm>
                    <a:prstGeom prst="straightConnector1">
                      <a:avLst/>
                    </a:prstGeom>
                    <a:ln w="57150">
                      <a:solidFill>
                        <a:srgbClr val="41131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" name="Straight Arrow Connector 22">
                      <a:extLst>
                        <a:ext uri="{FF2B5EF4-FFF2-40B4-BE49-F238E27FC236}">
                          <a16:creationId xmlns:a16="http://schemas.microsoft.com/office/drawing/2014/main" id="{2D7FF956-55A4-4C06-0CF1-9496A72D249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839200" y="3694618"/>
                      <a:ext cx="845742" cy="869"/>
                    </a:xfrm>
                    <a:prstGeom prst="straightConnector1">
                      <a:avLst/>
                    </a:prstGeom>
                    <a:ln w="57150">
                      <a:solidFill>
                        <a:srgbClr val="41131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" name="Straight Arrow Connector 23">
                      <a:extLst>
                        <a:ext uri="{FF2B5EF4-FFF2-40B4-BE49-F238E27FC236}">
                          <a16:creationId xmlns:a16="http://schemas.microsoft.com/office/drawing/2014/main" id="{69616603-0FC2-22D9-3FFE-AF1DD36FEB7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839199" y="3933316"/>
                      <a:ext cx="845742" cy="869"/>
                    </a:xfrm>
                    <a:prstGeom prst="straightConnector1">
                      <a:avLst/>
                    </a:prstGeom>
                    <a:ln w="57150">
                      <a:solidFill>
                        <a:srgbClr val="41131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7" name="Oval 16">
                    <a:extLst>
                      <a:ext uri="{FF2B5EF4-FFF2-40B4-BE49-F238E27FC236}">
                        <a16:creationId xmlns:a16="http://schemas.microsoft.com/office/drawing/2014/main" id="{6ECAFDE0-AA13-6AC7-DE4F-AA11D2881943}"/>
                      </a:ext>
                    </a:extLst>
                  </p:cNvPr>
                  <p:cNvSpPr/>
                  <p:nvPr/>
                </p:nvSpPr>
                <p:spPr>
                  <a:xfrm>
                    <a:off x="3662141" y="2787763"/>
                    <a:ext cx="169603" cy="152415"/>
                  </a:xfrm>
                  <a:prstGeom prst="ellipse">
                    <a:avLst/>
                  </a:prstGeom>
                  <a:solidFill>
                    <a:srgbClr val="DF99A6"/>
                  </a:solidFill>
                  <a:ln w="12700">
                    <a:solidFill>
                      <a:srgbClr val="A2364F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Oval 17">
                    <a:extLst>
                      <a:ext uri="{FF2B5EF4-FFF2-40B4-BE49-F238E27FC236}">
                        <a16:creationId xmlns:a16="http://schemas.microsoft.com/office/drawing/2014/main" id="{A0AE829B-1C4B-AACD-952F-C9D67C492B58}"/>
                      </a:ext>
                    </a:extLst>
                  </p:cNvPr>
                  <p:cNvSpPr/>
                  <p:nvPr/>
                </p:nvSpPr>
                <p:spPr>
                  <a:xfrm>
                    <a:off x="3919201" y="3072365"/>
                    <a:ext cx="169603" cy="152415"/>
                  </a:xfrm>
                  <a:prstGeom prst="ellipse">
                    <a:avLst/>
                  </a:prstGeom>
                  <a:solidFill>
                    <a:srgbClr val="DF99A6"/>
                  </a:solidFill>
                  <a:ln w="12700">
                    <a:solidFill>
                      <a:srgbClr val="A2364F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" name="Cross 18">
                    <a:extLst>
                      <a:ext uri="{FF2B5EF4-FFF2-40B4-BE49-F238E27FC236}">
                        <a16:creationId xmlns:a16="http://schemas.microsoft.com/office/drawing/2014/main" id="{8D5E3166-7468-D5D9-6F5A-D1B8CA22C27F}"/>
                      </a:ext>
                    </a:extLst>
                  </p:cNvPr>
                  <p:cNvSpPr/>
                  <p:nvPr/>
                </p:nvSpPr>
                <p:spPr>
                  <a:xfrm rot="2760000">
                    <a:off x="3349893" y="2810543"/>
                    <a:ext cx="128909" cy="128909"/>
                  </a:xfrm>
                  <a:prstGeom prst="plus">
                    <a:avLst/>
                  </a:prstGeom>
                  <a:solidFill>
                    <a:srgbClr val="A2364F"/>
                  </a:solidFill>
                  <a:ln>
                    <a:solidFill>
                      <a:srgbClr val="DF99A6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" name="Cross 19">
                    <a:extLst>
                      <a:ext uri="{FF2B5EF4-FFF2-40B4-BE49-F238E27FC236}">
                        <a16:creationId xmlns:a16="http://schemas.microsoft.com/office/drawing/2014/main" id="{DB11B318-863F-0DA9-D716-ED66DC5EBBBB}"/>
                      </a:ext>
                    </a:extLst>
                  </p:cNvPr>
                  <p:cNvSpPr/>
                  <p:nvPr/>
                </p:nvSpPr>
                <p:spPr>
                  <a:xfrm rot="2760000">
                    <a:off x="3349892" y="3361386"/>
                    <a:ext cx="128909" cy="128909"/>
                  </a:xfrm>
                  <a:prstGeom prst="plus">
                    <a:avLst/>
                  </a:prstGeom>
                  <a:solidFill>
                    <a:srgbClr val="A2364F"/>
                  </a:solidFill>
                  <a:ln>
                    <a:solidFill>
                      <a:srgbClr val="DF99A6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9F4939FA-9C39-8B3C-21BA-864039C492A7}"/>
                    </a:ext>
                  </a:extLst>
                </p:cNvPr>
                <p:cNvSpPr/>
                <p:nvPr/>
              </p:nvSpPr>
              <p:spPr>
                <a:xfrm>
                  <a:off x="6697287" y="3628717"/>
                  <a:ext cx="169603" cy="152415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rgbClr val="A2364F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07" name="Straight Arrow Connector 106">
                <a:extLst>
                  <a:ext uri="{FF2B5EF4-FFF2-40B4-BE49-F238E27FC236}">
                    <a16:creationId xmlns:a16="http://schemas.microsoft.com/office/drawing/2014/main" id="{8AA84ECB-5AB1-7568-7627-54635934F3C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770912" y="4234541"/>
                <a:ext cx="587828" cy="566057"/>
              </a:xfrm>
              <a:prstGeom prst="straightConnector1">
                <a:avLst/>
              </a:prstGeom>
              <a:ln w="57150">
                <a:solidFill>
                  <a:srgbClr val="A2364F"/>
                </a:solidFill>
                <a:prstDash val="sysDot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Arrow Connector 107">
                <a:extLst>
                  <a:ext uri="{FF2B5EF4-FFF2-40B4-BE49-F238E27FC236}">
                    <a16:creationId xmlns:a16="http://schemas.microsoft.com/office/drawing/2014/main" id="{714023A7-17F4-9268-990A-DB3CBF941A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94169" y="4234541"/>
                <a:ext cx="468086" cy="587828"/>
              </a:xfrm>
              <a:prstGeom prst="straightConnector1">
                <a:avLst/>
              </a:prstGeom>
              <a:ln w="57150">
                <a:solidFill>
                  <a:srgbClr val="A2364F"/>
                </a:solidFill>
                <a:prstDash val="sysDot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Arrow Connector 108">
                <a:extLst>
                  <a:ext uri="{FF2B5EF4-FFF2-40B4-BE49-F238E27FC236}">
                    <a16:creationId xmlns:a16="http://schemas.microsoft.com/office/drawing/2014/main" id="{1772A2F5-5748-ED51-610F-F533E6FBF9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1769" y="4201884"/>
                <a:ext cx="21772" cy="653142"/>
              </a:xfrm>
              <a:prstGeom prst="straightConnector1">
                <a:avLst/>
              </a:prstGeom>
              <a:ln w="57150">
                <a:solidFill>
                  <a:srgbClr val="A2364F"/>
                </a:solidFill>
                <a:prstDash val="sysDot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Arrow Connector 109">
                <a:extLst>
                  <a:ext uri="{FF2B5EF4-FFF2-40B4-BE49-F238E27FC236}">
                    <a16:creationId xmlns:a16="http://schemas.microsoft.com/office/drawing/2014/main" id="{20CBE1F1-B393-EFB8-D8E4-6D0B594A0B0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304312" y="4212769"/>
                <a:ext cx="206828" cy="631372"/>
              </a:xfrm>
              <a:prstGeom prst="straightConnector1">
                <a:avLst/>
              </a:prstGeom>
              <a:ln w="57150">
                <a:solidFill>
                  <a:srgbClr val="A2364F"/>
                </a:solidFill>
                <a:prstDash val="sysDot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B77D868D-FA14-A057-A1D7-0EB55E1D62C7}"/>
                </a:ext>
              </a:extLst>
            </p:cNvPr>
            <p:cNvSpPr txBox="1"/>
            <p:nvPr/>
          </p:nvSpPr>
          <p:spPr>
            <a:xfrm>
              <a:off x="8025261" y="3213120"/>
              <a:ext cx="1665907" cy="923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>
                  <a:solidFill>
                    <a:srgbClr val="375623"/>
                  </a:solidFill>
                  <a:ea typeface="Calibri"/>
                  <a:cs typeface="Calibri"/>
                </a:rPr>
                <a:t>Good</a:t>
              </a:r>
              <a:endParaRPr lang="en-US">
                <a:solidFill>
                  <a:srgbClr val="375623"/>
                </a:solidFill>
                <a:ea typeface="Calibri" panose="020F0502020204030204"/>
                <a:cs typeface="Calibri" panose="020F0502020204030204"/>
              </a:endParaRPr>
            </a:p>
            <a:p>
              <a:pPr algn="ctr"/>
              <a:r>
                <a:rPr lang="en-US" b="1">
                  <a:solidFill>
                    <a:srgbClr val="375623"/>
                  </a:solidFill>
                  <a:ea typeface="Calibri"/>
                  <a:cs typeface="Calibri"/>
                </a:rPr>
                <a:t>(avoids human winning)</a:t>
              </a:r>
              <a:endParaRPr lang="en-US">
                <a:solidFill>
                  <a:srgbClr val="375623"/>
                </a:solidFill>
                <a:ea typeface="Calibri" panose="020F0502020204030204"/>
                <a:cs typeface="Calibri" panose="020F0502020204030204"/>
              </a:endParaRPr>
            </a:p>
          </p:txBody>
        </p:sp>
      </p:grpSp>
      <p:pic>
        <p:nvPicPr>
          <p:cNvPr id="113" name="Picture 112" descr="Battle between pawn and king">
            <a:extLst>
              <a:ext uri="{FF2B5EF4-FFF2-40B4-BE49-F238E27FC236}">
                <a16:creationId xmlns:a16="http://schemas.microsoft.com/office/drawing/2014/main" id="{0E0C0A85-A2B0-0F1F-F54F-71336E1310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2574239"/>
            <a:ext cx="2275114" cy="1480923"/>
          </a:xfrm>
          <a:prstGeom prst="rect">
            <a:avLst/>
          </a:prstGeom>
        </p:spPr>
      </p:pic>
      <p:pic>
        <p:nvPicPr>
          <p:cNvPr id="114" name="Picture 113" descr="Hourglass and a calendar">
            <a:extLst>
              <a:ext uri="{FF2B5EF4-FFF2-40B4-BE49-F238E27FC236}">
                <a16:creationId xmlns:a16="http://schemas.microsoft.com/office/drawing/2014/main" id="{1B746CCF-EF2C-A6A1-97F7-634248E07C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" y="4361174"/>
            <a:ext cx="2275115" cy="1499336"/>
          </a:xfrm>
          <a:prstGeom prst="rect">
            <a:avLst/>
          </a:prstGeom>
        </p:spPr>
      </p:pic>
      <p:pic>
        <p:nvPicPr>
          <p:cNvPr id="115" name="Picture 114" descr="A close up view of a puzzle game">
            <a:extLst>
              <a:ext uri="{FF2B5EF4-FFF2-40B4-BE49-F238E27FC236}">
                <a16:creationId xmlns:a16="http://schemas.microsoft.com/office/drawing/2014/main" id="{8FF93E43-E04F-3009-FDCA-0927797C86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31628" y="1470360"/>
            <a:ext cx="2090058" cy="1315594"/>
          </a:xfrm>
          <a:prstGeom prst="rect">
            <a:avLst/>
          </a:prstGeom>
        </p:spPr>
      </p:pic>
      <p:pic>
        <p:nvPicPr>
          <p:cNvPr id="116" name="Picture 115" descr="A board game">
            <a:extLst>
              <a:ext uri="{FF2B5EF4-FFF2-40B4-BE49-F238E27FC236}">
                <a16:creationId xmlns:a16="http://schemas.microsoft.com/office/drawing/2014/main" id="{F3DF49A4-AE2F-E82B-1DC8-FDF070AEF2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88286" y="3102428"/>
            <a:ext cx="2090058" cy="1317171"/>
          </a:xfrm>
          <a:prstGeom prst="rect">
            <a:avLst/>
          </a:prstGeom>
        </p:spPr>
      </p:pic>
      <p:pic>
        <p:nvPicPr>
          <p:cNvPr id="118" name="Picture 117" descr="A hand holding a pencil over a blueprint&#10;&#10;Description automatically generated">
            <a:extLst>
              <a:ext uri="{FF2B5EF4-FFF2-40B4-BE49-F238E27FC236}">
                <a16:creationId xmlns:a16="http://schemas.microsoft.com/office/drawing/2014/main" id="{5D99F4E3-C224-1B48-89E6-CB46916E3CF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468" b="468"/>
          <a:stretch/>
        </p:blipFill>
        <p:spPr>
          <a:xfrm>
            <a:off x="9072149" y="4788551"/>
            <a:ext cx="1662610" cy="1713688"/>
          </a:xfrm>
          <a:prstGeom prst="rect">
            <a:avLst/>
          </a:prstGeom>
        </p:spPr>
      </p:pic>
      <p:pic>
        <p:nvPicPr>
          <p:cNvPr id="119" name="Picture 118" descr="3D rendering of a robotic arm with fingers half-curled and the index finger pointing out">
            <a:extLst>
              <a:ext uri="{FF2B5EF4-FFF2-40B4-BE49-F238E27FC236}">
                <a16:creationId xmlns:a16="http://schemas.microsoft.com/office/drawing/2014/main" id="{186A7B13-D054-F53B-B1F5-34619429C7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30995" y="5143499"/>
            <a:ext cx="1984837" cy="1502231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7BA24C20-7BE0-44C7-5697-9DD0BEFA7EC3}"/>
              </a:ext>
            </a:extLst>
          </p:cNvPr>
          <p:cNvSpPr txBox="1"/>
          <p:nvPr/>
        </p:nvSpPr>
        <p:spPr>
          <a:xfrm>
            <a:off x="2168747" y="1373434"/>
            <a:ext cx="2275506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solidFill>
                  <a:srgbClr val="41131C"/>
                </a:solidFill>
                <a:ea typeface="Calibri"/>
                <a:cs typeface="Calibri"/>
              </a:rPr>
              <a:t>Decisions based on scores</a:t>
            </a:r>
          </a:p>
          <a:p>
            <a:pPr algn="ctr"/>
            <a:r>
              <a:rPr lang="en-US" sz="2400" b="1">
                <a:solidFill>
                  <a:srgbClr val="41131C"/>
                </a:solidFill>
                <a:ea typeface="Calibri"/>
                <a:cs typeface="Calibri"/>
              </a:rPr>
              <a:t>(or costs)</a:t>
            </a:r>
          </a:p>
        </p:txBody>
      </p:sp>
    </p:spTree>
    <p:extLst>
      <p:ext uri="{BB962C8B-B14F-4D97-AF65-F5344CB8AC3E}">
        <p14:creationId xmlns:p14="http://schemas.microsoft.com/office/powerpoint/2010/main" val="5718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2F90D-1533-ED68-E70A-25241D5EE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>
                <a:solidFill>
                  <a:srgbClr val="9A003B"/>
                </a:solidFill>
                <a:latin typeface="Poppins"/>
                <a:cs typeface="Poppins"/>
              </a:rPr>
              <a:t>AI example: Knowledge base</a:t>
            </a:r>
            <a:endParaRPr lang="en-US" sz="3200">
              <a:solidFill>
                <a:srgbClr val="000000"/>
              </a:solidFill>
              <a:latin typeface="Poppins"/>
              <a:cs typeface="Poppin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0DE9CB-872A-2C15-713A-35E933F87405}"/>
              </a:ext>
            </a:extLst>
          </p:cNvPr>
          <p:cNvSpPr/>
          <p:nvPr/>
        </p:nvSpPr>
        <p:spPr>
          <a:xfrm>
            <a:off x="1843297" y="1701927"/>
            <a:ext cx="3917941" cy="4754640"/>
          </a:xfrm>
          <a:prstGeom prst="roundRect">
            <a:avLst/>
          </a:prstGeom>
          <a:solidFill>
            <a:srgbClr val="CC586E"/>
          </a:solidFill>
          <a:ln w="57150">
            <a:solidFill>
              <a:srgbClr val="DF99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Aft>
                <a:spcPts val="1200"/>
              </a:spcAft>
              <a:defRPr/>
            </a:pPr>
            <a:r>
              <a:rPr lang="en-GB" sz="2400" b="1" dirty="0">
                <a:solidFill>
                  <a:prstClr val="white"/>
                </a:solidFill>
                <a:latin typeface="Segoe UI"/>
                <a:cs typeface="Poppins"/>
              </a:rPr>
              <a:t>Knowledge Base</a:t>
            </a:r>
            <a:endParaRPr lang="en-US" sz="2400" b="1">
              <a:solidFill>
                <a:prstClr val="white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B5C515B-1547-A382-C8A7-134CA8ED9AF3}"/>
              </a:ext>
            </a:extLst>
          </p:cNvPr>
          <p:cNvSpPr/>
          <p:nvPr/>
        </p:nvSpPr>
        <p:spPr>
          <a:xfrm>
            <a:off x="2654129" y="3257292"/>
            <a:ext cx="1284330" cy="460804"/>
          </a:xfrm>
          <a:prstGeom prst="roundRect">
            <a:avLst/>
          </a:prstGeom>
          <a:solidFill>
            <a:srgbClr val="F0DADE"/>
          </a:solidFill>
          <a:ln>
            <a:solidFill>
              <a:srgbClr val="4113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A2364F"/>
                </a:solidFill>
                <a:ea typeface="Calibri"/>
                <a:cs typeface="Calibri"/>
              </a:rPr>
              <a:t>Covid-19</a:t>
            </a:r>
            <a:endParaRPr lang="en-US">
              <a:solidFill>
                <a:srgbClr val="A2364F"/>
              </a:solidFill>
              <a:ea typeface="Calibri"/>
              <a:cs typeface="Calibri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6838159-9F6B-21AB-EC8C-39A513D87AA7}"/>
              </a:ext>
            </a:extLst>
          </p:cNvPr>
          <p:cNvSpPr/>
          <p:nvPr/>
        </p:nvSpPr>
        <p:spPr>
          <a:xfrm>
            <a:off x="2911303" y="4466966"/>
            <a:ext cx="1065255" cy="451279"/>
          </a:xfrm>
          <a:prstGeom prst="roundRect">
            <a:avLst/>
          </a:prstGeom>
          <a:solidFill>
            <a:srgbClr val="F0DADE"/>
          </a:solidFill>
          <a:ln>
            <a:solidFill>
              <a:srgbClr val="4113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rgbClr val="A2364F"/>
                </a:solidFill>
                <a:ea typeface="Calibri"/>
                <a:cs typeface="Calibri"/>
              </a:rPr>
              <a:t>Fatigue</a:t>
            </a:r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6ED740C-7C62-BDF6-0290-70BC3CDF5404}"/>
              </a:ext>
            </a:extLst>
          </p:cNvPr>
          <p:cNvSpPr/>
          <p:nvPr/>
        </p:nvSpPr>
        <p:spPr>
          <a:xfrm>
            <a:off x="1834979" y="4466966"/>
            <a:ext cx="817605" cy="451279"/>
          </a:xfrm>
          <a:prstGeom prst="roundRect">
            <a:avLst/>
          </a:prstGeom>
          <a:solidFill>
            <a:srgbClr val="F0DADE"/>
          </a:solidFill>
          <a:ln>
            <a:solidFill>
              <a:srgbClr val="4113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rgbClr val="A2364F"/>
                </a:solidFill>
                <a:ea typeface="Calibri"/>
                <a:cs typeface="Calibri"/>
              </a:rPr>
              <a:t>Fever</a:t>
            </a:r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9F17E84-710A-1034-3902-3DB35EDEB840}"/>
              </a:ext>
            </a:extLst>
          </p:cNvPr>
          <p:cNvSpPr/>
          <p:nvPr/>
        </p:nvSpPr>
        <p:spPr>
          <a:xfrm>
            <a:off x="4244803" y="4466966"/>
            <a:ext cx="1284330" cy="460804"/>
          </a:xfrm>
          <a:prstGeom prst="roundRect">
            <a:avLst/>
          </a:prstGeom>
          <a:solidFill>
            <a:srgbClr val="F0DADE"/>
          </a:solidFill>
          <a:ln>
            <a:solidFill>
              <a:srgbClr val="4113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rgbClr val="A2364F"/>
                </a:solidFill>
                <a:ea typeface="Calibri"/>
                <a:cs typeface="Calibri"/>
              </a:rPr>
              <a:t>Dry cough</a:t>
            </a:r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65C7F0B-2F10-499E-BDA5-3E2587938081}"/>
              </a:ext>
            </a:extLst>
          </p:cNvPr>
          <p:cNvCxnSpPr/>
          <p:nvPr/>
        </p:nvCxnSpPr>
        <p:spPr>
          <a:xfrm>
            <a:off x="3426611" y="3750922"/>
            <a:ext cx="933450" cy="672156"/>
          </a:xfrm>
          <a:prstGeom prst="straightConnector1">
            <a:avLst/>
          </a:prstGeom>
          <a:ln w="57150">
            <a:solidFill>
              <a:srgbClr val="4113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E42035D-52B8-1811-FE53-8EC76F7D9948}"/>
              </a:ext>
            </a:extLst>
          </p:cNvPr>
          <p:cNvCxnSpPr>
            <a:cxnSpLocks/>
          </p:cNvCxnSpPr>
          <p:nvPr/>
        </p:nvCxnSpPr>
        <p:spPr>
          <a:xfrm flipH="1">
            <a:off x="2454666" y="3750961"/>
            <a:ext cx="828675" cy="681681"/>
          </a:xfrm>
          <a:prstGeom prst="straightConnector1">
            <a:avLst/>
          </a:prstGeom>
          <a:ln w="57150">
            <a:solidFill>
              <a:srgbClr val="4113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7C1C976-11E7-6FB9-4533-A48969D25D41}"/>
              </a:ext>
            </a:extLst>
          </p:cNvPr>
          <p:cNvCxnSpPr>
            <a:cxnSpLocks/>
          </p:cNvCxnSpPr>
          <p:nvPr/>
        </p:nvCxnSpPr>
        <p:spPr>
          <a:xfrm>
            <a:off x="3340743" y="3722821"/>
            <a:ext cx="47625" cy="748356"/>
          </a:xfrm>
          <a:prstGeom prst="straightConnector1">
            <a:avLst/>
          </a:prstGeom>
          <a:ln w="57150">
            <a:solidFill>
              <a:srgbClr val="4113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8E51A54-374D-6974-5D27-4D1D455FD0EC}"/>
              </a:ext>
            </a:extLst>
          </p:cNvPr>
          <p:cNvSpPr txBox="1"/>
          <p:nvPr/>
        </p:nvSpPr>
        <p:spPr>
          <a:xfrm>
            <a:off x="2830984" y="3932022"/>
            <a:ext cx="1133475" cy="523220"/>
          </a:xfrm>
          <a:prstGeom prst="rect">
            <a:avLst/>
          </a:prstGeom>
          <a:solidFill>
            <a:srgbClr val="F0DADE"/>
          </a:solidFill>
          <a:ln>
            <a:solidFill>
              <a:srgbClr val="41131C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ea typeface="Calibri"/>
                <a:cs typeface="Calibri"/>
              </a:rPr>
              <a:t>Can generate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D22E675-E2A8-0FD8-9071-8BC794EF1557}"/>
              </a:ext>
            </a:extLst>
          </p:cNvPr>
          <p:cNvSpPr/>
          <p:nvPr/>
        </p:nvSpPr>
        <p:spPr>
          <a:xfrm>
            <a:off x="2082628" y="2523866"/>
            <a:ext cx="1284330" cy="460804"/>
          </a:xfrm>
          <a:prstGeom prst="roundRect">
            <a:avLst/>
          </a:prstGeom>
          <a:solidFill>
            <a:srgbClr val="F0DADE"/>
          </a:solidFill>
          <a:ln>
            <a:solidFill>
              <a:srgbClr val="4113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rgbClr val="A2364F"/>
                </a:solidFill>
                <a:ea typeface="Calibri"/>
                <a:cs typeface="Calibri"/>
              </a:rPr>
              <a:t>Disease</a:t>
            </a:r>
            <a:endParaRPr lang="en-US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1BBE435-C9EE-5A57-972A-086E6BCA6A97}"/>
              </a:ext>
            </a:extLst>
          </p:cNvPr>
          <p:cNvSpPr/>
          <p:nvPr/>
        </p:nvSpPr>
        <p:spPr>
          <a:xfrm>
            <a:off x="3920953" y="2523866"/>
            <a:ext cx="1531980" cy="460804"/>
          </a:xfrm>
          <a:prstGeom prst="roundRect">
            <a:avLst/>
          </a:prstGeom>
          <a:solidFill>
            <a:srgbClr val="F0DADE"/>
          </a:solidFill>
          <a:ln>
            <a:solidFill>
              <a:srgbClr val="4113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rgbClr val="A2364F"/>
                </a:solidFill>
                <a:ea typeface="Calibri"/>
                <a:cs typeface="Calibri"/>
              </a:rPr>
              <a:t>Coronavirus</a:t>
            </a:r>
            <a:endParaRPr lang="en-US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28FC7F3-4A67-BEA6-03DB-3EB5B9F1D4FB}"/>
              </a:ext>
            </a:extLst>
          </p:cNvPr>
          <p:cNvCxnSpPr>
            <a:cxnSpLocks/>
          </p:cNvCxnSpPr>
          <p:nvPr/>
        </p:nvCxnSpPr>
        <p:spPr>
          <a:xfrm flipV="1">
            <a:off x="4007083" y="2994536"/>
            <a:ext cx="447675" cy="413694"/>
          </a:xfrm>
          <a:prstGeom prst="straightConnector1">
            <a:avLst/>
          </a:prstGeom>
          <a:ln w="57150">
            <a:solidFill>
              <a:srgbClr val="4113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00B0CD1-3347-8B76-5783-C580F7B88EDD}"/>
              </a:ext>
            </a:extLst>
          </p:cNvPr>
          <p:cNvCxnSpPr>
            <a:cxnSpLocks/>
          </p:cNvCxnSpPr>
          <p:nvPr/>
        </p:nvCxnSpPr>
        <p:spPr>
          <a:xfrm flipH="1" flipV="1">
            <a:off x="3369289" y="2689396"/>
            <a:ext cx="561975" cy="4119"/>
          </a:xfrm>
          <a:prstGeom prst="straightConnector1">
            <a:avLst/>
          </a:prstGeom>
          <a:ln w="57150">
            <a:solidFill>
              <a:srgbClr val="4113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7367AB6-42AD-6B4D-19AC-18F42F856C73}"/>
              </a:ext>
            </a:extLst>
          </p:cNvPr>
          <p:cNvSpPr txBox="1"/>
          <p:nvPr/>
        </p:nvSpPr>
        <p:spPr>
          <a:xfrm>
            <a:off x="3192934" y="2341347"/>
            <a:ext cx="962025" cy="307777"/>
          </a:xfrm>
          <a:prstGeom prst="rect">
            <a:avLst/>
          </a:prstGeom>
          <a:solidFill>
            <a:srgbClr val="F0DADE"/>
          </a:solidFill>
          <a:ln>
            <a:solidFill>
              <a:srgbClr val="41131C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ea typeface="Calibri"/>
                <a:cs typeface="Calibri"/>
              </a:rPr>
              <a:t>Belongs to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DFE188-2028-3490-8C3B-7C63A748C85F}"/>
              </a:ext>
            </a:extLst>
          </p:cNvPr>
          <p:cNvSpPr txBox="1"/>
          <p:nvPr/>
        </p:nvSpPr>
        <p:spPr>
          <a:xfrm>
            <a:off x="4240684" y="3141447"/>
            <a:ext cx="962025" cy="307777"/>
          </a:xfrm>
          <a:prstGeom prst="rect">
            <a:avLst/>
          </a:prstGeom>
          <a:solidFill>
            <a:srgbClr val="F0DADE"/>
          </a:solidFill>
          <a:ln>
            <a:solidFill>
              <a:srgbClr val="41131C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ea typeface="Calibri"/>
                <a:cs typeface="Calibri"/>
              </a:rPr>
              <a:t>Belongs to</a:t>
            </a:r>
            <a:endParaRPr lang="en-US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C135524-D413-4677-454E-7F848CCA4991}"/>
              </a:ext>
            </a:extLst>
          </p:cNvPr>
          <p:cNvSpPr/>
          <p:nvPr/>
        </p:nvSpPr>
        <p:spPr>
          <a:xfrm>
            <a:off x="3035128" y="5657591"/>
            <a:ext cx="1284330" cy="460804"/>
          </a:xfrm>
          <a:prstGeom prst="roundRect">
            <a:avLst/>
          </a:prstGeom>
          <a:solidFill>
            <a:srgbClr val="F0DADE"/>
          </a:solidFill>
          <a:ln>
            <a:solidFill>
              <a:srgbClr val="4113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rgbClr val="A2364F"/>
                </a:solidFill>
                <a:ea typeface="Calibri"/>
                <a:cs typeface="Calibri"/>
              </a:rPr>
              <a:t>Symptom</a:t>
            </a:r>
            <a:endParaRPr lang="en-US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4BE69B7-7B07-C5FD-686E-524F183803BA}"/>
              </a:ext>
            </a:extLst>
          </p:cNvPr>
          <p:cNvCxnSpPr>
            <a:cxnSpLocks/>
          </p:cNvCxnSpPr>
          <p:nvPr/>
        </p:nvCxnSpPr>
        <p:spPr>
          <a:xfrm>
            <a:off x="2255036" y="4951072"/>
            <a:ext cx="933450" cy="672156"/>
          </a:xfrm>
          <a:prstGeom prst="straightConnector1">
            <a:avLst/>
          </a:prstGeom>
          <a:ln w="57150">
            <a:solidFill>
              <a:srgbClr val="4113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E71A4A6-A60F-DACB-F3BD-AC8187110C0A}"/>
              </a:ext>
            </a:extLst>
          </p:cNvPr>
          <p:cNvCxnSpPr>
            <a:cxnSpLocks/>
          </p:cNvCxnSpPr>
          <p:nvPr/>
        </p:nvCxnSpPr>
        <p:spPr>
          <a:xfrm flipH="1">
            <a:off x="4159618" y="4951158"/>
            <a:ext cx="714375" cy="672156"/>
          </a:xfrm>
          <a:prstGeom prst="straightConnector1">
            <a:avLst/>
          </a:prstGeom>
          <a:ln w="57150">
            <a:solidFill>
              <a:srgbClr val="4113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AF21A12-394B-D8B9-6F9F-03C84904D7D8}"/>
              </a:ext>
            </a:extLst>
          </p:cNvPr>
          <p:cNvCxnSpPr>
            <a:cxnSpLocks/>
          </p:cNvCxnSpPr>
          <p:nvPr/>
        </p:nvCxnSpPr>
        <p:spPr>
          <a:xfrm>
            <a:off x="3445601" y="4932493"/>
            <a:ext cx="142875" cy="710256"/>
          </a:xfrm>
          <a:prstGeom prst="straightConnector1">
            <a:avLst/>
          </a:prstGeom>
          <a:ln w="57150">
            <a:solidFill>
              <a:srgbClr val="4113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50E8A28-FCEA-D7C8-72CD-61E1822E0B8A}"/>
              </a:ext>
            </a:extLst>
          </p:cNvPr>
          <p:cNvSpPr txBox="1"/>
          <p:nvPr/>
        </p:nvSpPr>
        <p:spPr>
          <a:xfrm>
            <a:off x="3164359" y="5141697"/>
            <a:ext cx="962025" cy="307777"/>
          </a:xfrm>
          <a:prstGeom prst="rect">
            <a:avLst/>
          </a:prstGeom>
          <a:solidFill>
            <a:srgbClr val="F0DADE"/>
          </a:solidFill>
          <a:ln>
            <a:solidFill>
              <a:srgbClr val="41131C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ea typeface="Calibri"/>
                <a:cs typeface="Calibri"/>
              </a:rPr>
              <a:t>Belongs to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40511CC-6429-FC9B-CEC2-01B763A8B2BD}"/>
              </a:ext>
            </a:extLst>
          </p:cNvPr>
          <p:cNvSpPr txBox="1"/>
          <p:nvPr/>
        </p:nvSpPr>
        <p:spPr>
          <a:xfrm>
            <a:off x="477537" y="2172729"/>
            <a:ext cx="128587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Prior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knowledge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CB8457C-72FA-0623-699E-51FECB44BE4E}"/>
              </a:ext>
            </a:extLst>
          </p:cNvPr>
          <p:cNvSpPr txBox="1"/>
          <p:nvPr/>
        </p:nvSpPr>
        <p:spPr>
          <a:xfrm>
            <a:off x="325137" y="4915928"/>
            <a:ext cx="1438275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Calibri"/>
                <a:cs typeface="Calibri"/>
              </a:rPr>
              <a:t>Past experiences or data examples</a:t>
            </a:r>
            <a:endParaRPr lang="en-US" dirty="0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F02969E-EA1A-39CD-0B6F-6F6CE165C6D0}"/>
              </a:ext>
            </a:extLst>
          </p:cNvPr>
          <p:cNvCxnSpPr>
            <a:cxnSpLocks/>
          </p:cNvCxnSpPr>
          <p:nvPr/>
        </p:nvCxnSpPr>
        <p:spPr>
          <a:xfrm>
            <a:off x="845336" y="2865097"/>
            <a:ext cx="904875" cy="234006"/>
          </a:xfrm>
          <a:prstGeom prst="straightConnector1">
            <a:avLst/>
          </a:prstGeom>
          <a:ln w="57150">
            <a:solidFill>
              <a:srgbClr val="41131C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5624EBB-6FEA-6411-5A8C-3A273024B149}"/>
              </a:ext>
            </a:extLst>
          </p:cNvPr>
          <p:cNvCxnSpPr>
            <a:cxnSpLocks/>
          </p:cNvCxnSpPr>
          <p:nvPr/>
        </p:nvCxnSpPr>
        <p:spPr>
          <a:xfrm flipV="1">
            <a:off x="854861" y="4470703"/>
            <a:ext cx="885825" cy="423219"/>
          </a:xfrm>
          <a:prstGeom prst="straightConnector1">
            <a:avLst/>
          </a:prstGeom>
          <a:ln w="57150">
            <a:solidFill>
              <a:srgbClr val="41131C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EE96CA6-964E-C9F2-5D68-44BB3091FC77}"/>
              </a:ext>
            </a:extLst>
          </p:cNvPr>
          <p:cNvGrpSpPr/>
          <p:nvPr/>
        </p:nvGrpSpPr>
        <p:grpSpPr>
          <a:xfrm>
            <a:off x="5865011" y="1711451"/>
            <a:ext cx="6328276" cy="4745115"/>
            <a:chOff x="5865011" y="1711451"/>
            <a:chExt cx="6328276" cy="4745115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3D56744-9CBE-A817-ED3A-B362B8BF01CF}"/>
                </a:ext>
              </a:extLst>
            </p:cNvPr>
            <p:cNvSpPr/>
            <p:nvPr/>
          </p:nvSpPr>
          <p:spPr>
            <a:xfrm>
              <a:off x="6205746" y="1711451"/>
              <a:ext cx="3917941" cy="4745115"/>
            </a:xfrm>
            <a:prstGeom prst="roundRect">
              <a:avLst/>
            </a:prstGeom>
            <a:solidFill>
              <a:srgbClr val="CC586E"/>
            </a:solidFill>
            <a:ln w="57150">
              <a:solidFill>
                <a:srgbClr val="DF99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spcAft>
                  <a:spcPts val="1200"/>
                </a:spcAft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Segoe UI"/>
                  <a:cs typeface="Poppins"/>
                </a:rPr>
                <a:t>Inference Engine</a:t>
              </a:r>
              <a:endParaRPr lang="en-US" dirty="0"/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D491F4B-2C89-E054-F397-444E03C3D390}"/>
                </a:ext>
              </a:extLst>
            </p:cNvPr>
            <p:cNvSpPr/>
            <p:nvPr/>
          </p:nvSpPr>
          <p:spPr>
            <a:xfrm>
              <a:off x="6768928" y="2342891"/>
              <a:ext cx="2798805" cy="249915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4113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r>
                <a:rPr lang="en-US" dirty="0">
                  <a:solidFill>
                    <a:srgbClr val="41131C"/>
                  </a:solidFill>
                  <a:ea typeface="Calibri"/>
                  <a:cs typeface="Calibri"/>
                </a:rPr>
                <a:t>Patient description:</a:t>
              </a:r>
              <a:endParaRPr lang="en-US">
                <a:solidFill>
                  <a:srgbClr val="41131C"/>
                </a:solidFill>
                <a:ea typeface="Calibri"/>
                <a:cs typeface="Calibri"/>
              </a:endParaRPr>
            </a:p>
            <a:p>
              <a:pPr marL="285750" indent="-285750">
                <a:buFont typeface="Calibri"/>
                <a:buChar char="-"/>
              </a:pPr>
              <a:r>
                <a:rPr lang="en-US" dirty="0">
                  <a:solidFill>
                    <a:srgbClr val="41131C"/>
                  </a:solidFill>
                  <a:ea typeface="Calibri"/>
                  <a:cs typeface="Calibri"/>
                </a:rPr>
                <a:t>Is 30 years old</a:t>
              </a:r>
            </a:p>
            <a:p>
              <a:pPr marL="285750" indent="-285750">
                <a:buFont typeface="Calibri"/>
                <a:buChar char="-"/>
              </a:pPr>
              <a:r>
                <a:rPr lang="en-US" dirty="0">
                  <a:solidFill>
                    <a:srgbClr val="41131C"/>
                  </a:solidFill>
                  <a:ea typeface="Calibri"/>
                  <a:cs typeface="Calibri"/>
                </a:rPr>
                <a:t>Has symptom Fever</a:t>
              </a:r>
              <a:endParaRPr lang="en-US">
                <a:solidFill>
                  <a:srgbClr val="41131C"/>
                </a:solidFill>
                <a:ea typeface="Calibri"/>
                <a:cs typeface="Calibri"/>
              </a:endParaRPr>
            </a:p>
            <a:p>
              <a:pPr marL="285750" indent="-285750">
                <a:buFont typeface="Calibri"/>
                <a:buChar char="-"/>
              </a:pPr>
              <a:r>
                <a:rPr lang="en-US" dirty="0">
                  <a:solidFill>
                    <a:srgbClr val="41131C"/>
                  </a:solidFill>
                  <a:ea typeface="Calibri"/>
                  <a:cs typeface="Calibri"/>
                </a:rPr>
                <a:t>Has symptom Fatigue</a:t>
              </a:r>
            </a:p>
            <a:p>
              <a:pPr marL="285750" indent="-285750">
                <a:buFont typeface="Calibri"/>
                <a:buChar char="-"/>
              </a:pPr>
              <a:r>
                <a:rPr lang="en-US" dirty="0">
                  <a:solidFill>
                    <a:srgbClr val="41131C"/>
                  </a:solidFill>
                  <a:ea typeface="Calibri"/>
                  <a:cs typeface="Calibri"/>
                </a:rPr>
                <a:t>Does not have Dry Cough</a:t>
              </a:r>
            </a:p>
            <a:p>
              <a:pPr marL="285750" indent="-285750">
                <a:buFont typeface="Calibri"/>
                <a:buChar char="-"/>
              </a:pPr>
              <a:r>
                <a:rPr lang="en-US" dirty="0">
                  <a:solidFill>
                    <a:srgbClr val="41131C"/>
                  </a:solidFill>
                  <a:ea typeface="Calibri"/>
                  <a:cs typeface="Calibri"/>
                </a:rPr>
                <a:t>...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FCB8427B-E527-82B8-F27F-FD2D4D9070F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98636" y="4912972"/>
              <a:ext cx="9525" cy="224481"/>
            </a:xfrm>
            <a:prstGeom prst="straightConnector1">
              <a:avLst/>
            </a:prstGeom>
            <a:ln w="57150">
              <a:solidFill>
                <a:srgbClr val="41131C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Graphic 33" descr="Artificial Intelligence with solid fill">
              <a:extLst>
                <a:ext uri="{FF2B5EF4-FFF2-40B4-BE49-F238E27FC236}">
                  <a16:creationId xmlns:a16="http://schemas.microsoft.com/office/drawing/2014/main" id="{A28B0E46-4C44-D7D3-D32F-A4030B84C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667625" y="5067300"/>
              <a:ext cx="1162050" cy="1152525"/>
            </a:xfrm>
            <a:prstGeom prst="rect">
              <a:avLst/>
            </a:prstGeom>
          </p:spPr>
        </p:pic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59016B4E-5544-6F55-6DA7-EA0BE4675CA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65011" y="5194603"/>
              <a:ext cx="1847850" cy="308919"/>
            </a:xfrm>
            <a:prstGeom prst="straightConnector1">
              <a:avLst/>
            </a:prstGeom>
            <a:ln w="57150">
              <a:solidFill>
                <a:srgbClr val="41131C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70FC916D-9A62-0D8E-5C93-E6851C0F2496}"/>
                </a:ext>
              </a:extLst>
            </p:cNvPr>
            <p:cNvCxnSpPr>
              <a:cxnSpLocks/>
            </p:cNvCxnSpPr>
            <p:nvPr/>
          </p:nvCxnSpPr>
          <p:spPr>
            <a:xfrm>
              <a:off x="8741561" y="5493996"/>
              <a:ext cx="1609725" cy="14931"/>
            </a:xfrm>
            <a:prstGeom prst="straightConnector1">
              <a:avLst/>
            </a:prstGeom>
            <a:ln w="57150">
              <a:solidFill>
                <a:srgbClr val="41131C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82412F6-7B99-5B81-7341-9538422ECD3C}"/>
                </a:ext>
              </a:extLst>
            </p:cNvPr>
            <p:cNvSpPr txBox="1"/>
            <p:nvPr/>
          </p:nvSpPr>
          <p:spPr>
            <a:xfrm>
              <a:off x="10316862" y="5192153"/>
              <a:ext cx="1876425" cy="92333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ea typeface="Calibri"/>
                  <a:cs typeface="Calibri"/>
                </a:rPr>
                <a:t>Actions</a:t>
              </a:r>
            </a:p>
            <a:p>
              <a:r>
                <a:rPr lang="en-US" dirty="0">
                  <a:ea typeface="Calibri"/>
                  <a:cs typeface="Calibri"/>
                </a:rPr>
                <a:t>Suggestions</a:t>
              </a:r>
            </a:p>
            <a:p>
              <a:r>
                <a:rPr lang="en-US" dirty="0">
                  <a:ea typeface="Calibri"/>
                  <a:cs typeface="Calibri"/>
                </a:rPr>
                <a:t>New knowledge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1C2387B-E5FF-0591-D21F-49C3B0C0D705}"/>
              </a:ext>
            </a:extLst>
          </p:cNvPr>
          <p:cNvGrpSpPr/>
          <p:nvPr/>
        </p:nvGrpSpPr>
        <p:grpSpPr>
          <a:xfrm>
            <a:off x="10547264" y="1586813"/>
            <a:ext cx="1114425" cy="3366187"/>
            <a:chOff x="10547264" y="1586813"/>
            <a:chExt cx="1114425" cy="3366187"/>
          </a:xfrm>
        </p:grpSpPr>
        <p:pic>
          <p:nvPicPr>
            <p:cNvPr id="38" name="Graphic 37" descr="Film strip with solid fill">
              <a:extLst>
                <a:ext uri="{FF2B5EF4-FFF2-40B4-BE49-F238E27FC236}">
                  <a16:creationId xmlns:a16="http://schemas.microsoft.com/office/drawing/2014/main" id="{AE982DC5-A222-A476-51D9-2CAE4FD9B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648950" y="2228850"/>
              <a:ext cx="914400" cy="914400"/>
            </a:xfrm>
            <a:prstGeom prst="rect">
              <a:avLst/>
            </a:prstGeom>
          </p:spPr>
        </p:pic>
        <p:pic>
          <p:nvPicPr>
            <p:cNvPr id="39" name="Graphic 38" descr="Stuffed Toy with solid fill">
              <a:extLst>
                <a:ext uri="{FF2B5EF4-FFF2-40B4-BE49-F238E27FC236}">
                  <a16:creationId xmlns:a16="http://schemas.microsoft.com/office/drawing/2014/main" id="{F8045F1E-5512-0688-956F-7D378076E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648950" y="3143250"/>
              <a:ext cx="914400" cy="914400"/>
            </a:xfrm>
            <a:prstGeom prst="rect">
              <a:avLst/>
            </a:prstGeom>
          </p:spPr>
        </p:pic>
        <p:pic>
          <p:nvPicPr>
            <p:cNvPr id="40" name="Graphic 39" descr="Music notes with solid fill">
              <a:extLst>
                <a:ext uri="{FF2B5EF4-FFF2-40B4-BE49-F238E27FC236}">
                  <a16:creationId xmlns:a16="http://schemas.microsoft.com/office/drawing/2014/main" id="{93AD054C-4110-C3D6-9E2D-A1CA8857A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648950" y="4038600"/>
              <a:ext cx="914400" cy="914400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0E884F8-0B77-8A63-C0A6-89560C4D1FC7}"/>
                </a:ext>
              </a:extLst>
            </p:cNvPr>
            <p:cNvSpPr txBox="1"/>
            <p:nvPr/>
          </p:nvSpPr>
          <p:spPr>
            <a:xfrm>
              <a:off x="10547264" y="1586813"/>
              <a:ext cx="1114425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>
                  <a:solidFill>
                    <a:srgbClr val="A2364F"/>
                  </a:solidFill>
                  <a:ea typeface="Calibri"/>
                  <a:cs typeface="Calibri"/>
                </a:rPr>
                <a:t>Other examples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1886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BD781-4C74-E2B5-6580-49FFD9733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>
                <a:solidFill>
                  <a:srgbClr val="9A003B"/>
                </a:solidFill>
                <a:latin typeface="Poppins"/>
                <a:cs typeface="Poppins"/>
              </a:rPr>
              <a:t>AI brief history</a:t>
            </a:r>
            <a:endParaRPr lang="en-US" sz="3200">
              <a:solidFill>
                <a:srgbClr val="000000"/>
              </a:solidFill>
              <a:latin typeface="Poppins"/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894889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68CA2-80DE-3A70-4A33-B1EF9662D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>
                <a:solidFill>
                  <a:srgbClr val="9A003B"/>
                </a:solidFill>
                <a:latin typeface="Segoe UI"/>
                <a:cs typeface="Poppins"/>
              </a:rPr>
              <a:t>AI and Machine Learning</a:t>
            </a:r>
            <a:endParaRPr lang="en-GB" sz="3200" b="1">
              <a:solidFill>
                <a:srgbClr val="9A003B"/>
              </a:solidFill>
              <a:latin typeface="Segoe UI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CFF6DA-FA96-E6D0-CCE6-C89044E1D0B7}"/>
              </a:ext>
            </a:extLst>
          </p:cNvPr>
          <p:cNvSpPr/>
          <p:nvPr/>
        </p:nvSpPr>
        <p:spPr>
          <a:xfrm>
            <a:off x="462172" y="1711452"/>
            <a:ext cx="11433166" cy="4745115"/>
          </a:xfrm>
          <a:prstGeom prst="roundRect">
            <a:avLst/>
          </a:prstGeom>
          <a:solidFill>
            <a:srgbClr val="CC586E"/>
          </a:solidFill>
          <a:ln w="57150">
            <a:solidFill>
              <a:srgbClr val="DF99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1200"/>
              </a:spcAft>
              <a:defRPr/>
            </a:pPr>
            <a:r>
              <a:rPr lang="en-GB" b="1">
                <a:solidFill>
                  <a:prstClr val="white"/>
                </a:solidFill>
                <a:latin typeface="Segoe UI"/>
                <a:cs typeface="Poppins"/>
              </a:rPr>
              <a:t>       Artificial Intelligence (AI)</a:t>
            </a:r>
            <a:endParaRPr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cs typeface="Poppins" panose="00000500000000000000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157F7B6-28AD-4AEE-1262-6DBA6886C6C2}"/>
              </a:ext>
            </a:extLst>
          </p:cNvPr>
          <p:cNvSpPr/>
          <p:nvPr/>
        </p:nvSpPr>
        <p:spPr>
          <a:xfrm>
            <a:off x="833459" y="3149435"/>
            <a:ext cx="8394946" cy="3023446"/>
          </a:xfrm>
          <a:prstGeom prst="roundRect">
            <a:avLst/>
          </a:prstGeom>
          <a:solidFill>
            <a:srgbClr val="CC586E"/>
          </a:solidFill>
          <a:ln w="57150">
            <a:solidFill>
              <a:srgbClr val="DF99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1200"/>
              </a:spcAft>
              <a:defRPr/>
            </a:pPr>
            <a:r>
              <a:rPr lang="en-GB" b="1">
                <a:solidFill>
                  <a:prstClr val="white"/>
                </a:solidFill>
                <a:latin typeface="Segoe UI"/>
                <a:cs typeface="Poppins"/>
              </a:rPr>
              <a:t>        Machine Learning (ML)</a:t>
            </a:r>
            <a:endParaRPr lang="en-US">
              <a:solidFill>
                <a:prstClr val="white"/>
              </a:solidFill>
              <a:latin typeface="Segoe UI"/>
              <a:cs typeface="Calibri" panose="020F0502020204030204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CDFE3CC-5863-D0A8-2F59-2AB902D287F4}"/>
              </a:ext>
            </a:extLst>
          </p:cNvPr>
          <p:cNvSpPr/>
          <p:nvPr/>
        </p:nvSpPr>
        <p:spPr>
          <a:xfrm>
            <a:off x="1287329" y="3982387"/>
            <a:ext cx="4657618" cy="1874701"/>
          </a:xfrm>
          <a:prstGeom prst="roundRect">
            <a:avLst/>
          </a:prstGeom>
          <a:solidFill>
            <a:srgbClr val="CC586E"/>
          </a:solidFill>
          <a:ln w="57150">
            <a:solidFill>
              <a:srgbClr val="DF99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1200"/>
              </a:spcAft>
              <a:defRPr/>
            </a:pPr>
            <a:r>
              <a:rPr lang="en-GB" b="1">
                <a:solidFill>
                  <a:prstClr val="white"/>
                </a:solidFill>
                <a:latin typeface="Segoe UI"/>
                <a:cs typeface="Poppins"/>
              </a:rPr>
              <a:t>    Deep Learning</a:t>
            </a:r>
            <a:endParaRPr lang="en-US">
              <a:solidFill>
                <a:prstClr val="white"/>
              </a:solidFill>
              <a:latin typeface="Segoe UI"/>
              <a:cs typeface="Segoe UI"/>
            </a:endParaRPr>
          </a:p>
        </p:txBody>
      </p:sp>
      <p:pic>
        <p:nvPicPr>
          <p:cNvPr id="10" name="Picture 9" descr="A close up of a dna strand&#10;&#10;Description automatically generated">
            <a:extLst>
              <a:ext uri="{FF2B5EF4-FFF2-40B4-BE49-F238E27FC236}">
                <a16:creationId xmlns:a16="http://schemas.microsoft.com/office/drawing/2014/main" id="{457EA587-7BF2-612B-25E7-A658A67BD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1747" y="4639465"/>
            <a:ext cx="1316305" cy="905335"/>
          </a:xfrm>
          <a:prstGeom prst="rect">
            <a:avLst/>
          </a:prstGeom>
        </p:spPr>
      </p:pic>
      <p:sp>
        <p:nvSpPr>
          <p:cNvPr id="12" name="Arrow: Down 11">
            <a:extLst>
              <a:ext uri="{FF2B5EF4-FFF2-40B4-BE49-F238E27FC236}">
                <a16:creationId xmlns:a16="http://schemas.microsoft.com/office/drawing/2014/main" id="{749D2E9A-F9BA-2B5F-ACBC-9097D4418F92}"/>
              </a:ext>
            </a:extLst>
          </p:cNvPr>
          <p:cNvSpPr/>
          <p:nvPr/>
        </p:nvSpPr>
        <p:spPr>
          <a:xfrm>
            <a:off x="5156547" y="2108548"/>
            <a:ext cx="626301" cy="3308958"/>
          </a:xfrm>
          <a:prstGeom prst="downArrow">
            <a:avLst/>
          </a:prstGeom>
          <a:solidFill>
            <a:srgbClr val="DF99A6"/>
          </a:solidFill>
          <a:ln w="28575">
            <a:solidFill>
              <a:srgbClr val="A2364F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7B201B-E5F1-A4FA-6500-B01599A6AED6}"/>
              </a:ext>
            </a:extLst>
          </p:cNvPr>
          <p:cNvSpPr txBox="1"/>
          <p:nvPr/>
        </p:nvSpPr>
        <p:spPr>
          <a:xfrm>
            <a:off x="5758849" y="2286000"/>
            <a:ext cx="269251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Segoe UI"/>
                <a:ea typeface="Calibri"/>
                <a:cs typeface="Calibri"/>
              </a:rPr>
              <a:t>Less data</a:t>
            </a:r>
          </a:p>
          <a:p>
            <a:r>
              <a:rPr lang="en-US" b="1">
                <a:solidFill>
                  <a:schemeClr val="bg1"/>
                </a:solidFill>
                <a:latin typeface="Segoe UI"/>
                <a:ea typeface="Calibri"/>
                <a:cs typeface="Calibri"/>
              </a:rPr>
              <a:t>requirements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7A0E21-A19D-D303-F7C5-5A6830A3544A}"/>
              </a:ext>
            </a:extLst>
          </p:cNvPr>
          <p:cNvSpPr txBox="1"/>
          <p:nvPr/>
        </p:nvSpPr>
        <p:spPr>
          <a:xfrm>
            <a:off x="4762499" y="5417343"/>
            <a:ext cx="13335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Segoe UI"/>
                <a:ea typeface="Calibri"/>
                <a:cs typeface="Calibri"/>
              </a:rPr>
              <a:t>More data</a:t>
            </a:r>
          </a:p>
        </p:txBody>
      </p:sp>
      <p:pic>
        <p:nvPicPr>
          <p:cNvPr id="20" name="Picture 19" descr="A person running on a road&#10;&#10;Description automatically generated">
            <a:extLst>
              <a:ext uri="{FF2B5EF4-FFF2-40B4-BE49-F238E27FC236}">
                <a16:creationId xmlns:a16="http://schemas.microsoft.com/office/drawing/2014/main" id="{66635D1B-30FF-8367-1052-8238A59684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40" r="2140"/>
          <a:stretch/>
        </p:blipFill>
        <p:spPr>
          <a:xfrm>
            <a:off x="6474473" y="3555414"/>
            <a:ext cx="2298250" cy="853210"/>
          </a:xfrm>
          <a:prstGeom prst="rect">
            <a:avLst/>
          </a:prstGeom>
        </p:spPr>
      </p:pic>
      <p:pic>
        <p:nvPicPr>
          <p:cNvPr id="24" name="Picture 23" descr="X-ray of a hand&#10;&#10;Description automatically generated">
            <a:extLst>
              <a:ext uri="{FF2B5EF4-FFF2-40B4-BE49-F238E27FC236}">
                <a16:creationId xmlns:a16="http://schemas.microsoft.com/office/drawing/2014/main" id="{7AAA8E6E-9EFE-55AD-27F2-FE526F63F5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2001" y="4799272"/>
            <a:ext cx="1626710" cy="885137"/>
          </a:xfrm>
          <a:prstGeom prst="rect">
            <a:avLst/>
          </a:prstGeom>
        </p:spPr>
      </p:pic>
      <p:pic>
        <p:nvPicPr>
          <p:cNvPr id="26" name="Picture 25" descr="A close-up of a calendar&#10;&#10;Description automatically generated">
            <a:extLst>
              <a:ext uri="{FF2B5EF4-FFF2-40B4-BE49-F238E27FC236}">
                <a16:creationId xmlns:a16="http://schemas.microsoft.com/office/drawing/2014/main" id="{69188633-658A-6315-D829-095421A5674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81" r="281"/>
          <a:stretch/>
        </p:blipFill>
        <p:spPr>
          <a:xfrm>
            <a:off x="9826954" y="2288883"/>
            <a:ext cx="1313090" cy="864911"/>
          </a:xfrm>
          <a:prstGeom prst="rect">
            <a:avLst/>
          </a:prstGeom>
        </p:spPr>
      </p:pic>
      <p:pic>
        <p:nvPicPr>
          <p:cNvPr id="28" name="Picture 27" descr="A hand holding a pencil over a blueprint&#10;&#10;Description automatically generated">
            <a:extLst>
              <a:ext uri="{FF2B5EF4-FFF2-40B4-BE49-F238E27FC236}">
                <a16:creationId xmlns:a16="http://schemas.microsoft.com/office/drawing/2014/main" id="{8727C401-E698-FE13-37D8-8DFBCC8E1E7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468" b="468"/>
          <a:stretch/>
        </p:blipFill>
        <p:spPr>
          <a:xfrm>
            <a:off x="9823262" y="3427836"/>
            <a:ext cx="1314268" cy="1321803"/>
          </a:xfrm>
          <a:prstGeom prst="rect">
            <a:avLst/>
          </a:prstGeom>
        </p:spPr>
      </p:pic>
      <p:pic>
        <p:nvPicPr>
          <p:cNvPr id="30" name="Picture 29" descr="A screenshot of a phone&#10;&#10;Description automatically generated">
            <a:extLst>
              <a:ext uri="{FF2B5EF4-FFF2-40B4-BE49-F238E27FC236}">
                <a16:creationId xmlns:a16="http://schemas.microsoft.com/office/drawing/2014/main" id="{AE325D54-01A9-6F47-6817-FA12599E89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7529" y="4298129"/>
            <a:ext cx="1290365" cy="443356"/>
          </a:xfrm>
          <a:prstGeom prst="rect">
            <a:avLst/>
          </a:prstGeom>
        </p:spPr>
      </p:pic>
      <p:pic>
        <p:nvPicPr>
          <p:cNvPr id="5" name="Picture 4" descr="A chess board with a black queen and a white pawn&#10;&#10;Description automatically generated">
            <a:extLst>
              <a:ext uri="{FF2B5EF4-FFF2-40B4-BE49-F238E27FC236}">
                <a16:creationId xmlns:a16="http://schemas.microsoft.com/office/drawing/2014/main" id="{3B9BDCE0-4A5D-3FDB-90E2-F2A8716BF0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56341" y="2287879"/>
            <a:ext cx="1217342" cy="721071"/>
          </a:xfrm>
          <a:prstGeom prst="rect">
            <a:avLst/>
          </a:prstGeom>
        </p:spPr>
      </p:pic>
      <p:pic>
        <p:nvPicPr>
          <p:cNvPr id="11" name="Picture 10" descr="A screen with numbers and numbers&#10;&#10;Description automatically generated">
            <a:extLst>
              <a:ext uri="{FF2B5EF4-FFF2-40B4-BE49-F238E27FC236}">
                <a16:creationId xmlns:a16="http://schemas.microsoft.com/office/drawing/2014/main" id="{C0A9C585-5AEC-C4AC-D4AB-BBF2BEF2D3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38661" y="4519863"/>
            <a:ext cx="1975184" cy="1333946"/>
          </a:xfrm>
          <a:prstGeom prst="rect">
            <a:avLst/>
          </a:prstGeom>
        </p:spPr>
      </p:pic>
      <p:pic>
        <p:nvPicPr>
          <p:cNvPr id="7" name="Picture 6" descr="A board game">
            <a:extLst>
              <a:ext uri="{FF2B5EF4-FFF2-40B4-BE49-F238E27FC236}">
                <a16:creationId xmlns:a16="http://schemas.microsoft.com/office/drawing/2014/main" id="{71CAE05D-6777-49F1-1F14-A45C2513D6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88286" y="5002348"/>
            <a:ext cx="1683658" cy="107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11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B7515-CDE2-E111-F5CE-0CA8A9DBB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>
                <a:solidFill>
                  <a:srgbClr val="9A003B"/>
                </a:solidFill>
                <a:latin typeface="Segoe UI"/>
                <a:cs typeface="Segoe UI"/>
              </a:rPr>
              <a:t>Machine Learning Example</a:t>
            </a:r>
            <a:endParaRPr lang="en-US"/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CB890F94-87C3-C892-D187-05DACB238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2548" y="3254262"/>
            <a:ext cx="3045017" cy="2817046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227965" indent="-227965"/>
            <a:r>
              <a:rPr lang="en-US" dirty="0">
                <a:latin typeface="Segoe UI"/>
                <a:cs typeface="Segoe UI"/>
              </a:rPr>
              <a:t>Classification</a:t>
            </a:r>
          </a:p>
          <a:p>
            <a:pPr marL="685165" lvl="1" indent="-227965">
              <a:buFont typeface="Courier New" panose="020B0604020202020204" pitchFamily="34" charset="0"/>
              <a:buChar char="o"/>
            </a:pPr>
            <a:r>
              <a:rPr lang="en-US" dirty="0">
                <a:latin typeface="Segoe UI"/>
                <a:cs typeface="Segoe UI"/>
              </a:rPr>
              <a:t>Detection</a:t>
            </a:r>
          </a:p>
          <a:p>
            <a:pPr marL="685165" lvl="1" indent="-227965">
              <a:buFont typeface="Courier New" panose="020B0604020202020204" pitchFamily="34" charset="0"/>
              <a:buChar char="o"/>
            </a:pPr>
            <a:r>
              <a:rPr lang="en-US">
                <a:latin typeface="Segoe UI"/>
                <a:cs typeface="Segoe UI"/>
              </a:rPr>
              <a:t>Segmentation</a:t>
            </a:r>
          </a:p>
          <a:p>
            <a:pPr marL="227965" indent="-227965"/>
            <a:r>
              <a:rPr lang="en-US" dirty="0">
                <a:latin typeface="Segoe UI"/>
                <a:cs typeface="Segoe UI"/>
              </a:rPr>
              <a:t>Regression</a:t>
            </a:r>
          </a:p>
          <a:p>
            <a:pPr marL="227965" indent="-227965"/>
            <a:r>
              <a:rPr lang="en-US">
                <a:latin typeface="Segoe UI"/>
                <a:cs typeface="Segoe UI"/>
              </a:rPr>
              <a:t>Exploratory</a:t>
            </a:r>
          </a:p>
          <a:p>
            <a:pPr marL="685165" lvl="1" indent="-227965">
              <a:buFont typeface="Courier New" panose="020B0604020202020204" pitchFamily="34" charset="0"/>
              <a:buChar char="o"/>
            </a:pPr>
            <a:r>
              <a:rPr lang="en-US">
                <a:latin typeface="Segoe UI"/>
                <a:cs typeface="Segoe UI"/>
              </a:rPr>
              <a:t>Clustering</a:t>
            </a:r>
            <a:endParaRPr lang="en-US" sz="2800"/>
          </a:p>
          <a:p>
            <a:pPr marL="685165" lvl="1" indent="-227965">
              <a:buFont typeface="Courier New" panose="020B0604020202020204" pitchFamily="34" charset="0"/>
              <a:buChar char="o"/>
            </a:pPr>
            <a:r>
              <a:rPr lang="en-US" dirty="0">
                <a:latin typeface="Segoe UI"/>
                <a:cs typeface="Segoe UI"/>
              </a:rPr>
              <a:t>Dimensionality Reduction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5947AEF-A68F-C589-F936-4F0FCA4924EE}"/>
              </a:ext>
            </a:extLst>
          </p:cNvPr>
          <p:cNvGrpSpPr/>
          <p:nvPr/>
        </p:nvGrpSpPr>
        <p:grpSpPr>
          <a:xfrm>
            <a:off x="589813" y="1687763"/>
            <a:ext cx="3539289" cy="4882815"/>
            <a:chOff x="130341" y="1687763"/>
            <a:chExt cx="3539289" cy="4882815"/>
          </a:xfrm>
        </p:grpSpPr>
        <p:pic>
          <p:nvPicPr>
            <p:cNvPr id="3" name="Picture 2" descr="A chest x-ray of a person&#10;&#10;Description automatically generated">
              <a:extLst>
                <a:ext uri="{FF2B5EF4-FFF2-40B4-BE49-F238E27FC236}">
                  <a16:creationId xmlns:a16="http://schemas.microsoft.com/office/drawing/2014/main" id="{BBABAB88-C441-FBCD-2BA9-927393C48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3270" y="2458954"/>
              <a:ext cx="1562100" cy="2028825"/>
            </a:xfrm>
            <a:prstGeom prst="rect">
              <a:avLst/>
            </a:prstGeom>
          </p:spPr>
        </p:pic>
        <p:pic>
          <p:nvPicPr>
            <p:cNvPr id="4" name="Picture 3" descr="X-ray of a person&amp;#39;s chest&#10;&#10;Description automatically generated">
              <a:extLst>
                <a:ext uri="{FF2B5EF4-FFF2-40B4-BE49-F238E27FC236}">
                  <a16:creationId xmlns:a16="http://schemas.microsoft.com/office/drawing/2014/main" id="{10904180-881F-0AB1-F5BE-D899B31F8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60146" y="2461460"/>
              <a:ext cx="1381125" cy="2028825"/>
            </a:xfrm>
            <a:prstGeom prst="rect">
              <a:avLst/>
            </a:prstGeom>
          </p:spPr>
        </p:pic>
        <p:pic>
          <p:nvPicPr>
            <p:cNvPr id="7" name="Picture 6" descr="X-ray of a hand&#10;&#10;Description automatically generated">
              <a:extLst>
                <a:ext uri="{FF2B5EF4-FFF2-40B4-BE49-F238E27FC236}">
                  <a16:creationId xmlns:a16="http://schemas.microsoft.com/office/drawing/2014/main" id="{F4CA31ED-2D77-01D1-6FFE-CAFD7B874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3270" y="4744955"/>
              <a:ext cx="2352675" cy="138112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FF35955-771F-FBA5-9CCB-CC90CFEBC033}"/>
                </a:ext>
              </a:extLst>
            </p:cNvPr>
            <p:cNvSpPr txBox="1"/>
            <p:nvPr/>
          </p:nvSpPr>
          <p:spPr>
            <a:xfrm>
              <a:off x="842210" y="1712053"/>
              <a:ext cx="2092712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b="1" err="1">
                  <a:solidFill>
                    <a:srgbClr val="A2364F"/>
                  </a:solidFill>
                  <a:latin typeface="Segoe UI"/>
                  <a:cs typeface="Segoe UI"/>
                </a:rPr>
                <a:t>Unlabelled</a:t>
              </a:r>
              <a:r>
                <a:rPr lang="en-US" b="1">
                  <a:solidFill>
                    <a:srgbClr val="A2364F"/>
                  </a:solidFill>
                  <a:latin typeface="Segoe UI"/>
                  <a:cs typeface="Segoe UI"/>
                </a:rPr>
                <a:t> data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C8EAC3B7-A1A0-1218-C4F5-2B56839EE651}"/>
                </a:ext>
              </a:extLst>
            </p:cNvPr>
            <p:cNvSpPr/>
            <p:nvPr/>
          </p:nvSpPr>
          <p:spPr>
            <a:xfrm>
              <a:off x="130341" y="1687763"/>
              <a:ext cx="3539289" cy="4882815"/>
            </a:xfrm>
            <a:prstGeom prst="roundRect">
              <a:avLst/>
            </a:prstGeom>
            <a:noFill/>
            <a:ln w="28575">
              <a:solidFill>
                <a:srgbClr val="A2364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egoe UI"/>
                <a:cs typeface="Segoe UI"/>
              </a:endParaRPr>
            </a:p>
          </p:txBody>
        </p:sp>
      </p:grpSp>
      <p:pic>
        <p:nvPicPr>
          <p:cNvPr id="10" name="Picture 9" descr="X-ray of a human shoulder&#10;&#10;Description automatically generated">
            <a:extLst>
              <a:ext uri="{FF2B5EF4-FFF2-40B4-BE49-F238E27FC236}">
                <a16:creationId xmlns:a16="http://schemas.microsoft.com/office/drawing/2014/main" id="{DCB5F0A8-5A52-6BF1-B6B0-88A0B06C74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0769" y="2405582"/>
            <a:ext cx="1493714" cy="111262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0383EDB-1AC7-4F91-C01D-309B3BEA9F25}"/>
              </a:ext>
            </a:extLst>
          </p:cNvPr>
          <p:cNvGrpSpPr/>
          <p:nvPr/>
        </p:nvGrpSpPr>
        <p:grpSpPr>
          <a:xfrm>
            <a:off x="6954754" y="4182134"/>
            <a:ext cx="1389257" cy="1694289"/>
            <a:chOff x="8720390" y="2834940"/>
            <a:chExt cx="1714500" cy="2028825"/>
          </a:xfrm>
        </p:grpSpPr>
        <p:pic>
          <p:nvPicPr>
            <p:cNvPr id="9" name="Picture 8" descr="A chest x-ray of a person&#10;&#10;Description automatically generated">
              <a:extLst>
                <a:ext uri="{FF2B5EF4-FFF2-40B4-BE49-F238E27FC236}">
                  <a16:creationId xmlns:a16="http://schemas.microsoft.com/office/drawing/2014/main" id="{A850E2E4-E7A9-4F2C-83CD-3CEF04118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20390" y="2834940"/>
              <a:ext cx="1714500" cy="2028825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5D501A4-2ACE-141C-F0E5-FD968B06BACF}"/>
                </a:ext>
              </a:extLst>
            </p:cNvPr>
            <p:cNvSpPr/>
            <p:nvPr/>
          </p:nvSpPr>
          <p:spPr>
            <a:xfrm>
              <a:off x="9931570" y="3615664"/>
              <a:ext cx="265932" cy="291503"/>
            </a:xfrm>
            <a:prstGeom prst="ellipse">
              <a:avLst/>
            </a:prstGeom>
            <a:noFill/>
            <a:ln w="57150">
              <a:solidFill>
                <a:srgbClr val="A2364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egoe UI"/>
                <a:cs typeface="Segoe UI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2128E8E-FFB7-304F-A4C6-1ECC1B7E7245}"/>
                </a:ext>
              </a:extLst>
            </p:cNvPr>
            <p:cNvSpPr/>
            <p:nvPr/>
          </p:nvSpPr>
          <p:spPr>
            <a:xfrm>
              <a:off x="10061912" y="3986637"/>
              <a:ext cx="265932" cy="291503"/>
            </a:xfrm>
            <a:prstGeom prst="ellipse">
              <a:avLst/>
            </a:prstGeom>
            <a:noFill/>
            <a:ln w="57150">
              <a:solidFill>
                <a:srgbClr val="A2364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egoe UI"/>
                <a:cs typeface="Segoe UI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52F8A17-59AD-3E3F-BA62-4C0EB52F63DB}"/>
                </a:ext>
              </a:extLst>
            </p:cNvPr>
            <p:cNvSpPr/>
            <p:nvPr/>
          </p:nvSpPr>
          <p:spPr>
            <a:xfrm>
              <a:off x="9019175" y="3906427"/>
              <a:ext cx="265932" cy="291503"/>
            </a:xfrm>
            <a:prstGeom prst="ellipse">
              <a:avLst/>
            </a:prstGeom>
            <a:noFill/>
            <a:ln w="57150">
              <a:solidFill>
                <a:srgbClr val="A2364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egoe UI"/>
                <a:cs typeface="Segoe UI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774D16E-CFBA-8A7F-EAEE-391FD98EAE45}"/>
              </a:ext>
            </a:extLst>
          </p:cNvPr>
          <p:cNvSpPr txBox="1"/>
          <p:nvPr/>
        </p:nvSpPr>
        <p:spPr>
          <a:xfrm>
            <a:off x="6999414" y="5886003"/>
            <a:ext cx="141825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Segoe UI"/>
                <a:cs typeface="Segoe UI"/>
              </a:rPr>
              <a:t>Pneumonia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E862AB-8EC4-E4A1-8642-4494DB5A5A01}"/>
              </a:ext>
            </a:extLst>
          </p:cNvPr>
          <p:cNvSpPr txBox="1"/>
          <p:nvPr/>
        </p:nvSpPr>
        <p:spPr>
          <a:xfrm>
            <a:off x="7110343" y="3519726"/>
            <a:ext cx="107051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solidFill>
                  <a:srgbClr val="A2364F"/>
                </a:solidFill>
                <a:latin typeface="Segoe UI"/>
                <a:cs typeface="Segoe UI"/>
              </a:rPr>
              <a:t>Fracture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F529519-1CCB-6D26-E459-4636ABFF6F5A}"/>
              </a:ext>
            </a:extLst>
          </p:cNvPr>
          <p:cNvSpPr txBox="1"/>
          <p:nvPr/>
        </p:nvSpPr>
        <p:spPr>
          <a:xfrm>
            <a:off x="6784366" y="1693468"/>
            <a:ext cx="170242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A2364F"/>
                </a:solidFill>
                <a:latin typeface="Segoe UI"/>
                <a:cs typeface="Segoe UI"/>
              </a:rPr>
              <a:t>Labelled data</a:t>
            </a:r>
            <a:endParaRPr lang="en-US">
              <a:latin typeface="Segoe UI"/>
              <a:cs typeface="Segoe UI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6BF18C7-0A34-EEFA-299A-96A718398D8B}"/>
              </a:ext>
            </a:extLst>
          </p:cNvPr>
          <p:cNvSpPr/>
          <p:nvPr/>
        </p:nvSpPr>
        <p:spPr>
          <a:xfrm>
            <a:off x="6681941" y="1687763"/>
            <a:ext cx="1907649" cy="4882815"/>
          </a:xfrm>
          <a:prstGeom prst="roundRect">
            <a:avLst/>
          </a:prstGeom>
          <a:noFill/>
          <a:ln w="28575">
            <a:solidFill>
              <a:srgbClr val="A2364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/>
              <a:cs typeface="Segoe UI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19D2BAB-C6F1-FD1C-EAB6-8C91904C5390}"/>
              </a:ext>
            </a:extLst>
          </p:cNvPr>
          <p:cNvGrpSpPr/>
          <p:nvPr/>
        </p:nvGrpSpPr>
        <p:grpSpPr>
          <a:xfrm>
            <a:off x="4403483" y="1687763"/>
            <a:ext cx="1972982" cy="4882815"/>
            <a:chOff x="3795328" y="1687763"/>
            <a:chExt cx="1972982" cy="4882815"/>
          </a:xfrm>
        </p:grpSpPr>
        <p:pic>
          <p:nvPicPr>
            <p:cNvPr id="8" name="Picture 7" descr="A doctor holding a tweezers&#10;&#10;Description automatically generated">
              <a:extLst>
                <a:ext uri="{FF2B5EF4-FFF2-40B4-BE49-F238E27FC236}">
                  <a16:creationId xmlns:a16="http://schemas.microsoft.com/office/drawing/2014/main" id="{D34FEBA0-A50D-B82E-A8D1-8E09066C5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285" t="171" b="17961"/>
            <a:stretch/>
          </p:blipFill>
          <p:spPr>
            <a:xfrm>
              <a:off x="4088410" y="2380866"/>
              <a:ext cx="1256214" cy="126508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B791CCE-2DBF-ADBA-65E5-AD68D2401337}"/>
                </a:ext>
              </a:extLst>
            </p:cNvPr>
            <p:cNvSpPr txBox="1"/>
            <p:nvPr/>
          </p:nvSpPr>
          <p:spPr>
            <a:xfrm>
              <a:off x="3795328" y="3648356"/>
              <a:ext cx="1972982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latin typeface="Segoe UI"/>
                  <a:cs typeface="Segoe UI"/>
                </a:rPr>
                <a:t>Expert</a:t>
              </a:r>
            </a:p>
          </p:txBody>
        </p:sp>
        <p:pic>
          <p:nvPicPr>
            <p:cNvPr id="21" name="Picture 20" descr="A group of people wearing surgical masks and gloves&#10;&#10;Description automatically generated">
              <a:extLst>
                <a:ext uri="{FF2B5EF4-FFF2-40B4-BE49-F238E27FC236}">
                  <a16:creationId xmlns:a16="http://schemas.microsoft.com/office/drawing/2014/main" id="{D4062BF8-DAA7-E374-1A33-0D9255CE2C9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030183" y="4529942"/>
              <a:ext cx="1496124" cy="109850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9176459-8A5A-BB63-354E-216D78E5C2F2}"/>
                </a:ext>
              </a:extLst>
            </p:cNvPr>
            <p:cNvSpPr txBox="1"/>
            <p:nvPr/>
          </p:nvSpPr>
          <p:spPr>
            <a:xfrm>
              <a:off x="3921918" y="5905225"/>
              <a:ext cx="1726727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latin typeface="Segoe UI"/>
                  <a:cs typeface="Segoe UI"/>
                </a:rPr>
                <a:t>Crowd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1AE9D33-88E8-3CD8-33C6-811EF9E6A33F}"/>
                </a:ext>
              </a:extLst>
            </p:cNvPr>
            <p:cNvSpPr txBox="1"/>
            <p:nvPr/>
          </p:nvSpPr>
          <p:spPr>
            <a:xfrm>
              <a:off x="4236417" y="5638048"/>
              <a:ext cx="1099471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latin typeface="Segoe UI"/>
                  <a:cs typeface="Segoe UI"/>
                </a:rPr>
                <a:t>Groups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522D7A2-092C-B5D6-0957-29ED0B47A678}"/>
                </a:ext>
              </a:extLst>
            </p:cNvPr>
            <p:cNvSpPr txBox="1"/>
            <p:nvPr/>
          </p:nvSpPr>
          <p:spPr>
            <a:xfrm>
              <a:off x="3862331" y="1693467"/>
              <a:ext cx="170242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>
                  <a:solidFill>
                    <a:srgbClr val="A2364F"/>
                  </a:solidFill>
                  <a:latin typeface="Segoe UI"/>
                  <a:cs typeface="Segoe UI"/>
                </a:rPr>
                <a:t>Annotators</a:t>
              </a:r>
              <a:endParaRPr lang="en-US">
                <a:latin typeface="Segoe UI"/>
                <a:cs typeface="Segoe UI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D82A6E5-A478-0632-D21F-7FF4B829B511}"/>
                </a:ext>
              </a:extLst>
            </p:cNvPr>
            <p:cNvSpPr/>
            <p:nvPr/>
          </p:nvSpPr>
          <p:spPr>
            <a:xfrm>
              <a:off x="3856705" y="1687763"/>
              <a:ext cx="1886483" cy="4882815"/>
            </a:xfrm>
            <a:prstGeom prst="roundRect">
              <a:avLst/>
            </a:prstGeom>
            <a:noFill/>
            <a:ln w="28575">
              <a:solidFill>
                <a:srgbClr val="A2364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egoe UI"/>
                <a:cs typeface="Segoe UI"/>
              </a:endParaRPr>
            </a:p>
          </p:txBody>
        </p:sp>
      </p:grp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70BBF36C-FA3F-5375-BEDF-6D417986FA80}"/>
              </a:ext>
            </a:extLst>
          </p:cNvPr>
          <p:cNvSpPr/>
          <p:nvPr/>
        </p:nvSpPr>
        <p:spPr>
          <a:xfrm>
            <a:off x="4128429" y="3711704"/>
            <a:ext cx="341969" cy="685800"/>
          </a:xfrm>
          <a:prstGeom prst="rightArrow">
            <a:avLst/>
          </a:prstGeom>
          <a:solidFill>
            <a:srgbClr val="DF99A6"/>
          </a:solidFill>
          <a:ln w="28575">
            <a:solidFill>
              <a:srgbClr val="A2364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/>
              <a:cs typeface="Segoe UI"/>
            </a:endParaRP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124C4EC9-06E0-0B2A-89D5-6E63BA3A9B4A}"/>
              </a:ext>
            </a:extLst>
          </p:cNvPr>
          <p:cNvSpPr/>
          <p:nvPr/>
        </p:nvSpPr>
        <p:spPr>
          <a:xfrm>
            <a:off x="6349380" y="3711704"/>
            <a:ext cx="341969" cy="685800"/>
          </a:xfrm>
          <a:prstGeom prst="rightArrow">
            <a:avLst/>
          </a:prstGeom>
          <a:solidFill>
            <a:srgbClr val="DF99A6"/>
          </a:solidFill>
          <a:ln w="28575">
            <a:solidFill>
              <a:srgbClr val="A2364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/>
              <a:cs typeface="Segoe UI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CB9D110-3707-FE06-D802-DD4380810C7B}"/>
              </a:ext>
            </a:extLst>
          </p:cNvPr>
          <p:cNvCxnSpPr/>
          <p:nvPr/>
        </p:nvCxnSpPr>
        <p:spPr>
          <a:xfrm flipH="1">
            <a:off x="8400585" y="4098071"/>
            <a:ext cx="1273098" cy="659780"/>
          </a:xfrm>
          <a:prstGeom prst="straightConnector1">
            <a:avLst/>
          </a:prstGeom>
          <a:ln w="57150">
            <a:solidFill>
              <a:srgbClr val="4113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0B99441-D2DA-F413-9F45-4DD4B8566A8D}"/>
              </a:ext>
            </a:extLst>
          </p:cNvPr>
          <p:cNvCxnSpPr>
            <a:cxnSpLocks/>
          </p:cNvCxnSpPr>
          <p:nvPr/>
        </p:nvCxnSpPr>
        <p:spPr>
          <a:xfrm flipH="1" flipV="1">
            <a:off x="8056756" y="3717070"/>
            <a:ext cx="1607634" cy="83635"/>
          </a:xfrm>
          <a:prstGeom prst="straightConnector1">
            <a:avLst/>
          </a:prstGeom>
          <a:ln w="57150">
            <a:solidFill>
              <a:srgbClr val="41131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Graphic 30" descr="Artificial Intelligence with solid fill">
            <a:extLst>
              <a:ext uri="{FF2B5EF4-FFF2-40B4-BE49-F238E27FC236}">
                <a16:creationId xmlns:a16="http://schemas.microsoft.com/office/drawing/2014/main" id="{BC7AE798-BA35-B3EF-9F6D-545257943E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860698" y="2065763"/>
            <a:ext cx="1162050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63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36F35-7480-1310-0D87-A85F67CEC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>
                <a:solidFill>
                  <a:srgbClr val="9A003B"/>
                </a:solidFill>
                <a:latin typeface="Poppins"/>
                <a:cs typeface="Poppins"/>
              </a:rPr>
              <a:t>Applications of AI in Healthcare</a:t>
            </a:r>
            <a:endParaRPr lang="en-US" sz="3200">
              <a:solidFill>
                <a:srgbClr val="000000"/>
              </a:solidFill>
              <a:latin typeface="Poppins"/>
              <a:cs typeface="Poppins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9992688-9ED3-3989-3D6E-D08F9AF18298}"/>
              </a:ext>
            </a:extLst>
          </p:cNvPr>
          <p:cNvGrpSpPr/>
          <p:nvPr/>
        </p:nvGrpSpPr>
        <p:grpSpPr>
          <a:xfrm>
            <a:off x="7621287" y="1714500"/>
            <a:ext cx="2590800" cy="1099151"/>
            <a:chOff x="7516512" y="2085975"/>
            <a:chExt cx="2590800" cy="109915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46A9934-4BDF-F702-CFC4-A9434F10053C}"/>
                </a:ext>
              </a:extLst>
            </p:cNvPr>
            <p:cNvSpPr txBox="1"/>
            <p:nvPr/>
          </p:nvSpPr>
          <p:spPr>
            <a:xfrm>
              <a:off x="7516512" y="2815794"/>
              <a:ext cx="25908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solidFill>
                    <a:srgbClr val="41131C"/>
                  </a:solidFill>
                  <a:ea typeface="Calibri"/>
                  <a:cs typeface="Calibri"/>
                </a:rPr>
                <a:t>Fraud Detection</a:t>
              </a:r>
              <a:endParaRPr lang="en-US" dirty="0"/>
            </a:p>
          </p:txBody>
        </p:sp>
        <p:pic>
          <p:nvPicPr>
            <p:cNvPr id="17" name="Graphic 16" descr="Eye Scan with solid fill">
              <a:extLst>
                <a:ext uri="{FF2B5EF4-FFF2-40B4-BE49-F238E27FC236}">
                  <a16:creationId xmlns:a16="http://schemas.microsoft.com/office/drawing/2014/main" id="{89F7D8AA-7C63-34AF-1A01-65DCC5992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353425" y="2085975"/>
              <a:ext cx="914400" cy="914400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D49BD78-B917-0CC6-6E44-F063B9B1CCB4}"/>
              </a:ext>
            </a:extLst>
          </p:cNvPr>
          <p:cNvGrpSpPr/>
          <p:nvPr/>
        </p:nvGrpSpPr>
        <p:grpSpPr>
          <a:xfrm>
            <a:off x="8916687" y="2552700"/>
            <a:ext cx="2590800" cy="1194401"/>
            <a:chOff x="8764287" y="3305175"/>
            <a:chExt cx="2590800" cy="119440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079B4C9-896E-E55F-BCFA-80AEB01ECF6F}"/>
                </a:ext>
              </a:extLst>
            </p:cNvPr>
            <p:cNvSpPr txBox="1"/>
            <p:nvPr/>
          </p:nvSpPr>
          <p:spPr>
            <a:xfrm>
              <a:off x="8764287" y="4130244"/>
              <a:ext cx="25908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solidFill>
                    <a:srgbClr val="41131C"/>
                  </a:solidFill>
                  <a:ea typeface="Calibri"/>
                  <a:cs typeface="Calibri"/>
                </a:rPr>
                <a:t>Cybersecurity</a:t>
              </a:r>
              <a:endParaRPr lang="en-US" dirty="0"/>
            </a:p>
          </p:txBody>
        </p:sp>
        <p:pic>
          <p:nvPicPr>
            <p:cNvPr id="18" name="Graphic 17" descr="Security camera with solid fill">
              <a:extLst>
                <a:ext uri="{FF2B5EF4-FFF2-40B4-BE49-F238E27FC236}">
                  <a16:creationId xmlns:a16="http://schemas.microsoft.com/office/drawing/2014/main" id="{1C1C1EF7-2A79-98A5-CE27-CAA946A12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601200" y="3305175"/>
              <a:ext cx="914400" cy="914400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F25F48A-4CA7-0FC0-461C-37A52BF44594}"/>
              </a:ext>
            </a:extLst>
          </p:cNvPr>
          <p:cNvGrpSpPr/>
          <p:nvPr/>
        </p:nvGrpSpPr>
        <p:grpSpPr>
          <a:xfrm>
            <a:off x="8916687" y="3876675"/>
            <a:ext cx="2590800" cy="1461875"/>
            <a:chOff x="8040387" y="4514850"/>
            <a:chExt cx="2590800" cy="146187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C778CB-E508-C156-E112-B9E4089D4430}"/>
                </a:ext>
              </a:extLst>
            </p:cNvPr>
            <p:cNvSpPr txBox="1"/>
            <p:nvPr/>
          </p:nvSpPr>
          <p:spPr>
            <a:xfrm>
              <a:off x="8040387" y="5330394"/>
              <a:ext cx="2590800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solidFill>
                    <a:srgbClr val="41131C"/>
                  </a:solidFill>
                  <a:ea typeface="Calibri"/>
                  <a:cs typeface="Calibri"/>
                </a:rPr>
                <a:t>AI Robot-Assisted </a:t>
              </a:r>
              <a:endParaRPr lang="en-US" dirty="0">
                <a:solidFill>
                  <a:srgbClr val="000000"/>
                </a:solidFill>
                <a:ea typeface="Calibri"/>
                <a:cs typeface="Calibri"/>
              </a:endParaRPr>
            </a:p>
            <a:p>
              <a:pPr algn="ctr"/>
              <a:r>
                <a:rPr lang="en-US" dirty="0">
                  <a:solidFill>
                    <a:srgbClr val="41131C"/>
                  </a:solidFill>
                  <a:ea typeface="Calibri"/>
                  <a:cs typeface="Calibri"/>
                </a:rPr>
                <a:t>Surgery</a:t>
              </a:r>
              <a:endParaRPr lang="en-US" dirty="0">
                <a:ea typeface="Calibri"/>
                <a:cs typeface="Calibri"/>
              </a:endParaRPr>
            </a:p>
          </p:txBody>
        </p:sp>
        <p:pic>
          <p:nvPicPr>
            <p:cNvPr id="19" name="Graphic 18" descr="Robot Hand with solid fill">
              <a:extLst>
                <a:ext uri="{FF2B5EF4-FFF2-40B4-BE49-F238E27FC236}">
                  <a16:creationId xmlns:a16="http://schemas.microsoft.com/office/drawing/2014/main" id="{CC845523-47D6-E0CF-6FF9-DA289C397E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877300" y="4514850"/>
              <a:ext cx="914400" cy="914400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C5977C9-F8F9-DDB7-2BD7-E44AE870C192}"/>
              </a:ext>
            </a:extLst>
          </p:cNvPr>
          <p:cNvGrpSpPr/>
          <p:nvPr/>
        </p:nvGrpSpPr>
        <p:grpSpPr>
          <a:xfrm>
            <a:off x="5773437" y="1333500"/>
            <a:ext cx="2590800" cy="1557125"/>
            <a:chOff x="5678187" y="1466850"/>
            <a:chExt cx="2590800" cy="155712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D856692-7207-C56B-B4AB-36D155EF0CC1}"/>
                </a:ext>
              </a:extLst>
            </p:cNvPr>
            <p:cNvSpPr txBox="1"/>
            <p:nvPr/>
          </p:nvSpPr>
          <p:spPr>
            <a:xfrm>
              <a:off x="5678187" y="2377644"/>
              <a:ext cx="2590800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solidFill>
                    <a:srgbClr val="41131C"/>
                  </a:solidFill>
                  <a:ea typeface="Calibri"/>
                  <a:cs typeface="Calibri"/>
                </a:rPr>
                <a:t>Virtual Nursing </a:t>
              </a:r>
              <a:endParaRPr lang="en-US" dirty="0">
                <a:solidFill>
                  <a:srgbClr val="000000"/>
                </a:solidFill>
                <a:ea typeface="Calibri"/>
                <a:cs typeface="Calibri"/>
              </a:endParaRPr>
            </a:p>
            <a:p>
              <a:pPr algn="ctr"/>
              <a:r>
                <a:rPr lang="en-US" dirty="0">
                  <a:solidFill>
                    <a:srgbClr val="41131C"/>
                  </a:solidFill>
                  <a:ea typeface="Calibri"/>
                  <a:cs typeface="Calibri"/>
                </a:rPr>
                <a:t>Assistance</a:t>
              </a:r>
              <a:endParaRPr lang="en-US" dirty="0">
                <a:ea typeface="Calibri"/>
                <a:cs typeface="Calibri"/>
              </a:endParaRPr>
            </a:p>
          </p:txBody>
        </p:sp>
        <p:pic>
          <p:nvPicPr>
            <p:cNvPr id="20" name="Graphic 19" descr="Doctor female with solid fill">
              <a:extLst>
                <a:ext uri="{FF2B5EF4-FFF2-40B4-BE49-F238E27FC236}">
                  <a16:creationId xmlns:a16="http://schemas.microsoft.com/office/drawing/2014/main" id="{36A50257-79E0-6499-195B-C1E18D28A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515100" y="1466850"/>
              <a:ext cx="914400" cy="9144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AA1EF76-9995-B701-5943-B1F48D86D9FA}"/>
              </a:ext>
            </a:extLst>
          </p:cNvPr>
          <p:cNvGrpSpPr/>
          <p:nvPr/>
        </p:nvGrpSpPr>
        <p:grpSpPr>
          <a:xfrm>
            <a:off x="1588" y="2533650"/>
            <a:ext cx="2800350" cy="1149350"/>
            <a:chOff x="1039813" y="2981325"/>
            <a:chExt cx="2800350" cy="114935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079C7D5-B1AA-3879-D6A4-43244E45873F}"/>
                </a:ext>
              </a:extLst>
            </p:cNvPr>
            <p:cNvSpPr txBox="1"/>
            <p:nvPr/>
          </p:nvSpPr>
          <p:spPr>
            <a:xfrm>
              <a:off x="1039813" y="3762375"/>
              <a:ext cx="2800350" cy="36830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solidFill>
                    <a:srgbClr val="41131C"/>
                  </a:solidFill>
                  <a:ea typeface="Calibri"/>
                  <a:cs typeface="Calibri"/>
                </a:rPr>
                <a:t>Drug Development</a:t>
              </a:r>
              <a:endParaRPr lang="en-US" dirty="0"/>
            </a:p>
          </p:txBody>
        </p:sp>
        <p:pic>
          <p:nvPicPr>
            <p:cNvPr id="21" name="Graphic 20" descr="Medicine with solid fill">
              <a:extLst>
                <a:ext uri="{FF2B5EF4-FFF2-40B4-BE49-F238E27FC236}">
                  <a16:creationId xmlns:a16="http://schemas.microsoft.com/office/drawing/2014/main" id="{FCD9091B-7220-8E00-65BC-ECF105EDC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057400" y="2981325"/>
              <a:ext cx="914400" cy="914400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8D24E01-76A7-26C2-BCE6-9E571B6E061F}"/>
              </a:ext>
            </a:extLst>
          </p:cNvPr>
          <p:cNvGrpSpPr/>
          <p:nvPr/>
        </p:nvGrpSpPr>
        <p:grpSpPr>
          <a:xfrm>
            <a:off x="5563887" y="5486400"/>
            <a:ext cx="3009900" cy="1376150"/>
            <a:chOff x="3982737" y="4781550"/>
            <a:chExt cx="3009900" cy="137615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CD0C4DB-F798-C0FF-82B7-375F0F3869C2}"/>
                </a:ext>
              </a:extLst>
            </p:cNvPr>
            <p:cNvSpPr txBox="1"/>
            <p:nvPr/>
          </p:nvSpPr>
          <p:spPr>
            <a:xfrm>
              <a:off x="3982737" y="5511369"/>
              <a:ext cx="3009900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err="1">
                  <a:solidFill>
                    <a:srgbClr val="41131C"/>
                  </a:solidFill>
                  <a:ea typeface="Calibri"/>
                  <a:cs typeface="Calibri"/>
                </a:rPr>
                <a:t>Personalised</a:t>
              </a:r>
              <a:r>
                <a:rPr lang="en-US" dirty="0">
                  <a:solidFill>
                    <a:srgbClr val="41131C"/>
                  </a:solidFill>
                  <a:ea typeface="Calibri"/>
                  <a:cs typeface="Calibri"/>
                </a:rPr>
                <a:t> </a:t>
              </a:r>
              <a:endParaRPr lang="en-US" dirty="0">
                <a:solidFill>
                  <a:srgbClr val="000000"/>
                </a:solidFill>
                <a:ea typeface="Calibri"/>
                <a:cs typeface="Calibri"/>
              </a:endParaRPr>
            </a:p>
            <a:p>
              <a:pPr algn="ctr"/>
              <a:r>
                <a:rPr lang="en-US" dirty="0">
                  <a:solidFill>
                    <a:srgbClr val="41131C"/>
                  </a:solidFill>
                  <a:ea typeface="Calibri"/>
                  <a:cs typeface="Calibri"/>
                </a:rPr>
                <a:t>Medicine</a:t>
              </a:r>
              <a:endParaRPr lang="en-US" dirty="0">
                <a:ea typeface="Calibri"/>
                <a:cs typeface="Calibri"/>
              </a:endParaRPr>
            </a:p>
          </p:txBody>
        </p:sp>
        <p:pic>
          <p:nvPicPr>
            <p:cNvPr id="22" name="Graphic 21" descr="Homeopathy with solid fill">
              <a:extLst>
                <a:ext uri="{FF2B5EF4-FFF2-40B4-BE49-F238E27FC236}">
                  <a16:creationId xmlns:a16="http://schemas.microsoft.com/office/drawing/2014/main" id="{61EC0E4E-DB4F-8018-4D8D-DC090ADD9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029200" y="4781550"/>
              <a:ext cx="914400" cy="914400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293A907-2746-93CE-3045-0030259AEBE2}"/>
              </a:ext>
            </a:extLst>
          </p:cNvPr>
          <p:cNvGrpSpPr/>
          <p:nvPr/>
        </p:nvGrpSpPr>
        <p:grpSpPr>
          <a:xfrm>
            <a:off x="7516512" y="5086350"/>
            <a:ext cx="3009900" cy="1557125"/>
            <a:chOff x="6516387" y="5153025"/>
            <a:chExt cx="3009900" cy="155712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2133325-7E15-39B5-3191-A5192CEB3D75}"/>
                </a:ext>
              </a:extLst>
            </p:cNvPr>
            <p:cNvSpPr txBox="1"/>
            <p:nvPr/>
          </p:nvSpPr>
          <p:spPr>
            <a:xfrm>
              <a:off x="6516387" y="6063819"/>
              <a:ext cx="3009900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err="1">
                  <a:solidFill>
                    <a:srgbClr val="41131C"/>
                  </a:solidFill>
                  <a:ea typeface="Calibri"/>
                  <a:cs typeface="Calibri"/>
                </a:rPr>
                <a:t>Personalised</a:t>
              </a:r>
              <a:endParaRPr lang="en-US" dirty="0" err="1">
                <a:solidFill>
                  <a:srgbClr val="000000"/>
                </a:solidFill>
                <a:ea typeface="Calibri"/>
                <a:cs typeface="Calibri"/>
              </a:endParaRPr>
            </a:p>
            <a:p>
              <a:pPr algn="ctr"/>
              <a:r>
                <a:rPr lang="en-US" dirty="0">
                  <a:solidFill>
                    <a:srgbClr val="41131C"/>
                  </a:solidFill>
                  <a:ea typeface="Calibri"/>
                  <a:cs typeface="Calibri"/>
                </a:rPr>
                <a:t>Healthcare Plans</a:t>
              </a:r>
              <a:endParaRPr lang="en-US" dirty="0">
                <a:ea typeface="Calibri"/>
                <a:cs typeface="Calibri"/>
              </a:endParaRPr>
            </a:p>
          </p:txBody>
        </p:sp>
        <p:pic>
          <p:nvPicPr>
            <p:cNvPr id="25" name="Graphic 24" descr="Daily calendar with solid fill">
              <a:extLst>
                <a:ext uri="{FF2B5EF4-FFF2-40B4-BE49-F238E27FC236}">
                  <a16:creationId xmlns:a16="http://schemas.microsoft.com/office/drawing/2014/main" id="{5F126B5C-AD58-C9FE-D521-7BBE685DC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562850" y="5153025"/>
              <a:ext cx="914400" cy="914400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BCEEF6C-A47C-95E9-5A53-575655435A58}"/>
              </a:ext>
            </a:extLst>
          </p:cNvPr>
          <p:cNvGrpSpPr/>
          <p:nvPr/>
        </p:nvGrpSpPr>
        <p:grpSpPr>
          <a:xfrm>
            <a:off x="1401763" y="1895475"/>
            <a:ext cx="2800350" cy="1136650"/>
            <a:chOff x="2087563" y="1971675"/>
            <a:chExt cx="2800350" cy="113665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01DCC00-1591-A645-7F31-C47BA9B2C4E3}"/>
                </a:ext>
              </a:extLst>
            </p:cNvPr>
            <p:cNvSpPr txBox="1"/>
            <p:nvPr/>
          </p:nvSpPr>
          <p:spPr>
            <a:xfrm>
              <a:off x="2087563" y="2740025"/>
              <a:ext cx="2800350" cy="36830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solidFill>
                    <a:srgbClr val="41131C"/>
                  </a:solidFill>
                  <a:ea typeface="Calibri"/>
                  <a:cs typeface="Calibri"/>
                </a:rPr>
                <a:t>Cancer Research</a:t>
              </a:r>
              <a:endParaRPr lang="en-US" dirty="0"/>
            </a:p>
          </p:txBody>
        </p:sp>
        <p:pic>
          <p:nvPicPr>
            <p:cNvPr id="29" name="Graphic 28" descr="Cancer with solid fill">
              <a:extLst>
                <a:ext uri="{FF2B5EF4-FFF2-40B4-BE49-F238E27FC236}">
                  <a16:creationId xmlns:a16="http://schemas.microsoft.com/office/drawing/2014/main" id="{BEB7A414-C150-15D9-91A2-42758E3AF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3028950" y="1971675"/>
              <a:ext cx="914400" cy="914400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6EEE585-3E5B-94A3-CE4B-8488240A590B}"/>
              </a:ext>
            </a:extLst>
          </p:cNvPr>
          <p:cNvGrpSpPr/>
          <p:nvPr/>
        </p:nvGrpSpPr>
        <p:grpSpPr>
          <a:xfrm>
            <a:off x="1588" y="3876675"/>
            <a:ext cx="2800350" cy="1538288"/>
            <a:chOff x="1144588" y="4152900"/>
            <a:chExt cx="2800350" cy="153828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3C4FD5F-5CE1-6683-E93B-E88D0F1C4086}"/>
                </a:ext>
              </a:extLst>
            </p:cNvPr>
            <p:cNvSpPr txBox="1"/>
            <p:nvPr/>
          </p:nvSpPr>
          <p:spPr>
            <a:xfrm>
              <a:off x="1144588" y="5045075"/>
              <a:ext cx="2800350" cy="64611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solidFill>
                    <a:srgbClr val="41131C"/>
                  </a:solidFill>
                  <a:ea typeface="Calibri"/>
                  <a:cs typeface="Calibri"/>
                </a:rPr>
                <a:t>Rare Disease</a:t>
              </a:r>
              <a:endParaRPr lang="en-US">
                <a:solidFill>
                  <a:srgbClr val="41131C"/>
                </a:solidFill>
                <a:ea typeface="Calibri"/>
                <a:cs typeface="Calibri"/>
              </a:endParaRPr>
            </a:p>
            <a:p>
              <a:pPr algn="ctr"/>
              <a:r>
                <a:rPr lang="en-US" dirty="0">
                  <a:solidFill>
                    <a:srgbClr val="41131C"/>
                  </a:solidFill>
                  <a:ea typeface="Calibri"/>
                  <a:cs typeface="Calibri"/>
                </a:rPr>
                <a:t>Diagnostics &amp; Treatment</a:t>
              </a:r>
              <a:endParaRPr lang="en-US">
                <a:solidFill>
                  <a:srgbClr val="41131C"/>
                </a:solidFill>
                <a:ea typeface="Calibri"/>
                <a:cs typeface="Calibri"/>
              </a:endParaRPr>
            </a:p>
          </p:txBody>
        </p:sp>
        <p:pic>
          <p:nvPicPr>
            <p:cNvPr id="31" name="Graphic 30" descr="Alterations &amp; Tailoring with solid fill">
              <a:extLst>
                <a:ext uri="{FF2B5EF4-FFF2-40B4-BE49-F238E27FC236}">
                  <a16:creationId xmlns:a16="http://schemas.microsoft.com/office/drawing/2014/main" id="{C4840760-5C19-6B9D-A7F3-E320AFB60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2085975" y="4152900"/>
              <a:ext cx="914400" cy="914400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8E21D46-AF9D-B9AD-A2E7-2CFD2E358EE7}"/>
              </a:ext>
            </a:extLst>
          </p:cNvPr>
          <p:cNvGrpSpPr/>
          <p:nvPr/>
        </p:nvGrpSpPr>
        <p:grpSpPr>
          <a:xfrm>
            <a:off x="1877712" y="4905375"/>
            <a:ext cx="3009900" cy="1557125"/>
            <a:chOff x="1772937" y="4933950"/>
            <a:chExt cx="3009900" cy="155712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4B917B2-EE99-99A9-08C1-81BB747E2111}"/>
                </a:ext>
              </a:extLst>
            </p:cNvPr>
            <p:cNvSpPr txBox="1"/>
            <p:nvPr/>
          </p:nvSpPr>
          <p:spPr>
            <a:xfrm>
              <a:off x="1772937" y="5844744"/>
              <a:ext cx="3009900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solidFill>
                    <a:srgbClr val="41131C"/>
                  </a:solidFill>
                  <a:ea typeface="Calibri"/>
                  <a:cs typeface="Calibri"/>
                </a:rPr>
                <a:t>Dosage Error</a:t>
              </a:r>
              <a:endParaRPr lang="en-US" dirty="0">
                <a:solidFill>
                  <a:srgbClr val="000000"/>
                </a:solidFill>
                <a:ea typeface="Calibri"/>
                <a:cs typeface="Calibri"/>
              </a:endParaRPr>
            </a:p>
            <a:p>
              <a:pPr algn="ctr"/>
              <a:r>
                <a:rPr lang="en-US" dirty="0">
                  <a:solidFill>
                    <a:srgbClr val="41131C"/>
                  </a:solidFill>
                  <a:ea typeface="Calibri"/>
                  <a:cs typeface="Calibri"/>
                </a:rPr>
                <a:t>Reduction</a:t>
              </a:r>
              <a:endParaRPr lang="en-US" dirty="0">
                <a:ea typeface="Calibri"/>
                <a:cs typeface="Calibri"/>
              </a:endParaRPr>
            </a:p>
          </p:txBody>
        </p:sp>
        <p:pic>
          <p:nvPicPr>
            <p:cNvPr id="47" name="Graphic 46" descr="IV with solid fill">
              <a:extLst>
                <a:ext uri="{FF2B5EF4-FFF2-40B4-BE49-F238E27FC236}">
                  <a16:creationId xmlns:a16="http://schemas.microsoft.com/office/drawing/2014/main" id="{AD255EFC-50B2-948D-AC61-06554BDA5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2819400" y="4933950"/>
              <a:ext cx="914400" cy="914400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518E4A1-BF55-0333-7147-F9E68547F0D0}"/>
              </a:ext>
            </a:extLst>
          </p:cNvPr>
          <p:cNvGrpSpPr/>
          <p:nvPr/>
        </p:nvGrpSpPr>
        <p:grpSpPr>
          <a:xfrm>
            <a:off x="4201812" y="5372100"/>
            <a:ext cx="2200275" cy="1490450"/>
            <a:chOff x="4554237" y="5334000"/>
            <a:chExt cx="2200275" cy="149045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38EC079-E2F2-3D1F-90FC-DAAC61461F72}"/>
                </a:ext>
              </a:extLst>
            </p:cNvPr>
            <p:cNvSpPr txBox="1"/>
            <p:nvPr/>
          </p:nvSpPr>
          <p:spPr>
            <a:xfrm>
              <a:off x="4554237" y="6178119"/>
              <a:ext cx="2200275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solidFill>
                    <a:srgbClr val="41131C"/>
                  </a:solidFill>
                  <a:ea typeface="Calibri"/>
                  <a:cs typeface="Calibri"/>
                </a:rPr>
                <a:t>Health Monitoring </a:t>
              </a:r>
              <a:endParaRPr lang="en-US" dirty="0">
                <a:solidFill>
                  <a:srgbClr val="000000"/>
                </a:solidFill>
                <a:ea typeface="Calibri"/>
                <a:cs typeface="Calibri"/>
              </a:endParaRPr>
            </a:p>
            <a:p>
              <a:pPr algn="ctr"/>
              <a:r>
                <a:rPr lang="en-US" dirty="0">
                  <a:solidFill>
                    <a:srgbClr val="41131C"/>
                  </a:solidFill>
                  <a:ea typeface="Calibri"/>
                  <a:cs typeface="Calibri"/>
                </a:rPr>
                <a:t>&amp; Wearables</a:t>
              </a:r>
              <a:endParaRPr lang="en-US" dirty="0">
                <a:ea typeface="Calibri"/>
                <a:cs typeface="Calibri"/>
              </a:endParaRPr>
            </a:p>
          </p:txBody>
        </p:sp>
        <p:pic>
          <p:nvPicPr>
            <p:cNvPr id="49" name="Graphic 48" descr="Weight Gain with solid fill">
              <a:extLst>
                <a:ext uri="{FF2B5EF4-FFF2-40B4-BE49-F238E27FC236}">
                  <a16:creationId xmlns:a16="http://schemas.microsoft.com/office/drawing/2014/main" id="{D0290485-BDA8-AEAE-BA32-2B4F9FD95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5200650" y="5334000"/>
              <a:ext cx="914400" cy="914400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09C2223-A3DE-B725-2023-58FD9A1A1DA2}"/>
              </a:ext>
            </a:extLst>
          </p:cNvPr>
          <p:cNvGrpSpPr/>
          <p:nvPr/>
        </p:nvGrpSpPr>
        <p:grpSpPr>
          <a:xfrm>
            <a:off x="3382662" y="1352550"/>
            <a:ext cx="3009900" cy="1242026"/>
            <a:chOff x="3382662" y="1352550"/>
            <a:chExt cx="3009900" cy="124202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6BF9B97-60DD-827E-0BFC-0A122F6E5B03}"/>
                </a:ext>
              </a:extLst>
            </p:cNvPr>
            <p:cNvSpPr txBox="1"/>
            <p:nvPr/>
          </p:nvSpPr>
          <p:spPr>
            <a:xfrm>
              <a:off x="3382662" y="2225244"/>
              <a:ext cx="30099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solidFill>
                    <a:srgbClr val="41131C"/>
                  </a:solidFill>
                  <a:ea typeface="Calibri"/>
                  <a:cs typeface="Calibri"/>
                </a:rPr>
                <a:t>Medical Diagnosis</a:t>
              </a:r>
              <a:endParaRPr lang="en-US" dirty="0"/>
            </a:p>
          </p:txBody>
        </p:sp>
        <p:pic>
          <p:nvPicPr>
            <p:cNvPr id="53" name="Graphic 52" descr="Pandemic exponential curve line graph with solid fill">
              <a:extLst>
                <a:ext uri="{FF2B5EF4-FFF2-40B4-BE49-F238E27FC236}">
                  <a16:creationId xmlns:a16="http://schemas.microsoft.com/office/drawing/2014/main" id="{75A51D63-0B73-ED5C-0556-0799A624F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4429125" y="1352550"/>
              <a:ext cx="914400" cy="914400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D1A0D00-D7A4-4EE0-870C-184E2B9D10C8}"/>
              </a:ext>
            </a:extLst>
          </p:cNvPr>
          <p:cNvGrpSpPr/>
          <p:nvPr/>
        </p:nvGrpSpPr>
        <p:grpSpPr>
          <a:xfrm>
            <a:off x="3809227" y="3145309"/>
            <a:ext cx="3923270" cy="2069756"/>
            <a:chOff x="3799702" y="3202459"/>
            <a:chExt cx="3923270" cy="2069756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6F204C82-6F1A-78B0-4D5E-201086577B74}"/>
                </a:ext>
              </a:extLst>
            </p:cNvPr>
            <p:cNvSpPr/>
            <p:nvPr/>
          </p:nvSpPr>
          <p:spPr>
            <a:xfrm>
              <a:off x="3799702" y="3202459"/>
              <a:ext cx="3923270" cy="2069756"/>
            </a:xfrm>
            <a:prstGeom prst="ellipse">
              <a:avLst/>
            </a:prstGeom>
            <a:solidFill>
              <a:srgbClr val="A2364F"/>
            </a:solidFill>
            <a:ln w="57150">
              <a:solidFill>
                <a:srgbClr val="DF99A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Graphic 43" descr="Heart with pulse with solid fill">
              <a:extLst>
                <a:ext uri="{FF2B5EF4-FFF2-40B4-BE49-F238E27FC236}">
                  <a16:creationId xmlns:a16="http://schemas.microsoft.com/office/drawing/2014/main" id="{20D47B09-C0C7-7CB2-FA2E-E9573BBD13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5772150" y="3486150"/>
              <a:ext cx="1295400" cy="1162050"/>
            </a:xfrm>
            <a:prstGeom prst="rect">
              <a:avLst/>
            </a:prstGeom>
          </p:spPr>
        </p:pic>
        <p:pic>
          <p:nvPicPr>
            <p:cNvPr id="52" name="Graphic 51" descr="Artificial Intelligence with solid fill">
              <a:extLst>
                <a:ext uri="{FF2B5EF4-FFF2-40B4-BE49-F238E27FC236}">
                  <a16:creationId xmlns:a16="http://schemas.microsoft.com/office/drawing/2014/main" id="{EDBC205A-585D-7C03-3DBC-9A90CFD6E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4505325" y="3390900"/>
              <a:ext cx="1162050" cy="1152525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61DD511-D376-68FC-9351-68745C02A5AA}"/>
                </a:ext>
              </a:extLst>
            </p:cNvPr>
            <p:cNvSpPr txBox="1"/>
            <p:nvPr/>
          </p:nvSpPr>
          <p:spPr>
            <a:xfrm>
              <a:off x="4468254" y="4530038"/>
              <a:ext cx="2590800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0DADE"/>
                  </a:solidFill>
                  <a:ea typeface="Calibri"/>
                  <a:cs typeface="Calibri"/>
                </a:rPr>
                <a:t>A.I. for Healthcare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718518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C3981A2-FA42-E9A7-FF1E-6A5344D5DB12}"/>
              </a:ext>
            </a:extLst>
          </p:cNvPr>
          <p:cNvSpPr/>
          <p:nvPr/>
        </p:nvSpPr>
        <p:spPr>
          <a:xfrm>
            <a:off x="674777" y="3026331"/>
            <a:ext cx="10176429" cy="1160044"/>
          </a:xfrm>
          <a:prstGeom prst="roundRect">
            <a:avLst/>
          </a:prstGeom>
          <a:solidFill>
            <a:srgbClr val="CC586E"/>
          </a:solidFill>
          <a:ln w="57150">
            <a:solidFill>
              <a:srgbClr val="DF99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1200"/>
              </a:spcAft>
              <a:defRPr/>
            </a:pPr>
            <a:r>
              <a:rPr lang="en-GB" b="1">
                <a:solidFill>
                  <a:prstClr val="white"/>
                </a:solidFill>
                <a:latin typeface="Segoe UI"/>
                <a:cs typeface="Poppins"/>
              </a:rPr>
              <a:t>    Health data</a:t>
            </a:r>
            <a:endParaRPr lang="en-US">
              <a:solidFill>
                <a:prstClr val="white"/>
              </a:solidFill>
              <a:latin typeface="Segoe UI"/>
              <a:cs typeface="Segoe U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D00311-ADE6-8D8A-3052-4B7C87F0A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>
                <a:solidFill>
                  <a:srgbClr val="9A003B"/>
                </a:solidFill>
                <a:latin typeface="Arial Nova"/>
                <a:cs typeface="Poppins"/>
              </a:rPr>
              <a:t>Example of use of AI</a:t>
            </a:r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2D3DC20-C861-D9B4-ED19-31B46A36A0EA}"/>
              </a:ext>
            </a:extLst>
          </p:cNvPr>
          <p:cNvCxnSpPr/>
          <p:nvPr/>
        </p:nvCxnSpPr>
        <p:spPr>
          <a:xfrm>
            <a:off x="677446" y="2366880"/>
            <a:ext cx="10499556" cy="2006"/>
          </a:xfrm>
          <a:prstGeom prst="straightConnector1">
            <a:avLst/>
          </a:prstGeom>
          <a:ln w="28575">
            <a:solidFill>
              <a:srgbClr val="A236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 descr="Stork Baby outline">
            <a:extLst>
              <a:ext uri="{FF2B5EF4-FFF2-40B4-BE49-F238E27FC236}">
                <a16:creationId xmlns:a16="http://schemas.microsoft.com/office/drawing/2014/main" id="{824EE3A4-AB46-AB1D-1F8B-85BA6AB7C2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5431" y="1718510"/>
            <a:ext cx="582419" cy="601914"/>
          </a:xfrm>
          <a:prstGeom prst="rect">
            <a:avLst/>
          </a:prstGeom>
        </p:spPr>
      </p:pic>
      <p:pic>
        <p:nvPicPr>
          <p:cNvPr id="13" name="Graphic 12" descr="Baby crawling outline">
            <a:extLst>
              <a:ext uri="{FF2B5EF4-FFF2-40B4-BE49-F238E27FC236}">
                <a16:creationId xmlns:a16="http://schemas.microsoft.com/office/drawing/2014/main" id="{BCCEE799-D791-2791-A799-19A198BA69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19563" y="1768645"/>
            <a:ext cx="582418" cy="601913"/>
          </a:xfrm>
          <a:prstGeom prst="rect">
            <a:avLst/>
          </a:prstGeom>
        </p:spPr>
      </p:pic>
      <p:pic>
        <p:nvPicPr>
          <p:cNvPr id="14" name="Graphic 13" descr="Baby outline">
            <a:extLst>
              <a:ext uri="{FF2B5EF4-FFF2-40B4-BE49-F238E27FC236}">
                <a16:creationId xmlns:a16="http://schemas.microsoft.com/office/drawing/2014/main" id="{893C3D66-5300-833D-09EF-42DC7BB335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50045" y="1791201"/>
            <a:ext cx="562365" cy="611940"/>
          </a:xfrm>
          <a:prstGeom prst="rect">
            <a:avLst/>
          </a:prstGeom>
        </p:spPr>
      </p:pic>
      <p:pic>
        <p:nvPicPr>
          <p:cNvPr id="16" name="Graphic 15" descr="Cycling outline">
            <a:extLst>
              <a:ext uri="{FF2B5EF4-FFF2-40B4-BE49-F238E27FC236}">
                <a16:creationId xmlns:a16="http://schemas.microsoft.com/office/drawing/2014/main" id="{046FC1B8-4F20-666C-B202-2F58EC748D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773906" y="1716100"/>
            <a:ext cx="576707" cy="604324"/>
          </a:xfrm>
          <a:prstGeom prst="rect">
            <a:avLst/>
          </a:prstGeom>
        </p:spPr>
      </p:pic>
      <p:pic>
        <p:nvPicPr>
          <p:cNvPr id="17" name="Graphic 16" descr="Walk outline">
            <a:extLst>
              <a:ext uri="{FF2B5EF4-FFF2-40B4-BE49-F238E27FC236}">
                <a16:creationId xmlns:a16="http://schemas.microsoft.com/office/drawing/2014/main" id="{6699F77A-ED26-85F8-DA6F-4360B085D14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599450" y="1632684"/>
            <a:ext cx="670984" cy="670984"/>
          </a:xfrm>
          <a:prstGeom prst="rect">
            <a:avLst/>
          </a:prstGeom>
        </p:spPr>
      </p:pic>
      <p:pic>
        <p:nvPicPr>
          <p:cNvPr id="18" name="Graphic 17" descr="Man with cane outline">
            <a:extLst>
              <a:ext uri="{FF2B5EF4-FFF2-40B4-BE49-F238E27FC236}">
                <a16:creationId xmlns:a16="http://schemas.microsoft.com/office/drawing/2014/main" id="{240D0D1A-AB9D-3F44-BEA8-982A34DFDE6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904997" y="1683419"/>
            <a:ext cx="670984" cy="670984"/>
          </a:xfrm>
          <a:prstGeom prst="rect">
            <a:avLst/>
          </a:prstGeom>
        </p:spPr>
      </p:pic>
      <p:pic>
        <p:nvPicPr>
          <p:cNvPr id="20" name="Graphic 19" descr="Run outline">
            <a:extLst>
              <a:ext uri="{FF2B5EF4-FFF2-40B4-BE49-F238E27FC236}">
                <a16:creationId xmlns:a16="http://schemas.microsoft.com/office/drawing/2014/main" id="{72E0B6FC-82AD-0E83-9E5B-0D3101CB16B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478379" y="1678405"/>
            <a:ext cx="670984" cy="670984"/>
          </a:xfrm>
          <a:prstGeom prst="rect">
            <a:avLst/>
          </a:prstGeom>
        </p:spPr>
      </p:pic>
      <p:pic>
        <p:nvPicPr>
          <p:cNvPr id="21" name="Graphic 20" descr="Inpatient outline">
            <a:extLst>
              <a:ext uri="{FF2B5EF4-FFF2-40B4-BE49-F238E27FC236}">
                <a16:creationId xmlns:a16="http://schemas.microsoft.com/office/drawing/2014/main" id="{AF1E4994-F9AD-6169-C9AD-7B4C9095539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028398" y="1677136"/>
            <a:ext cx="739242" cy="740181"/>
          </a:xfrm>
          <a:prstGeom prst="rect">
            <a:avLst/>
          </a:prstGeom>
        </p:spPr>
      </p:pic>
      <p:pic>
        <p:nvPicPr>
          <p:cNvPr id="3" name="Graphic 2" descr="Statistics outline">
            <a:extLst>
              <a:ext uri="{FF2B5EF4-FFF2-40B4-BE49-F238E27FC236}">
                <a16:creationId xmlns:a16="http://schemas.microsoft.com/office/drawing/2014/main" id="{699EF609-0AB4-C0AC-D097-7E38D2714C2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983567" y="3442759"/>
            <a:ext cx="493713" cy="495300"/>
          </a:xfrm>
          <a:prstGeom prst="rect">
            <a:avLst/>
          </a:prstGeom>
        </p:spPr>
      </p:pic>
      <p:pic>
        <p:nvPicPr>
          <p:cNvPr id="11" name="Graphic 10" descr="Disk outline">
            <a:extLst>
              <a:ext uri="{FF2B5EF4-FFF2-40B4-BE49-F238E27FC236}">
                <a16:creationId xmlns:a16="http://schemas.microsoft.com/office/drawing/2014/main" id="{83F32DEE-513B-3BCA-07C8-2F8F6577CC2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065742" y="3442759"/>
            <a:ext cx="496888" cy="495300"/>
          </a:xfrm>
          <a:prstGeom prst="rect">
            <a:avLst/>
          </a:prstGeom>
        </p:spPr>
      </p:pic>
      <p:pic>
        <p:nvPicPr>
          <p:cNvPr id="15" name="Graphic 14" descr="Bar chart outline">
            <a:extLst>
              <a:ext uri="{FF2B5EF4-FFF2-40B4-BE49-F238E27FC236}">
                <a16:creationId xmlns:a16="http://schemas.microsoft.com/office/drawing/2014/main" id="{0A52DB5C-7BB6-DD11-8BBB-C03D565B992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8841317" y="3442759"/>
            <a:ext cx="495300" cy="495300"/>
          </a:xfrm>
          <a:prstGeom prst="rect">
            <a:avLst/>
          </a:prstGeom>
        </p:spPr>
      </p:pic>
      <p:pic>
        <p:nvPicPr>
          <p:cNvPr id="19" name="Graphic 18" descr="Usb Stick outline">
            <a:extLst>
              <a:ext uri="{FF2B5EF4-FFF2-40B4-BE49-F238E27FC236}">
                <a16:creationId xmlns:a16="http://schemas.microsoft.com/office/drawing/2014/main" id="{EA667754-BF04-539F-76D3-D8A3B873CA8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887105" y="3442759"/>
            <a:ext cx="493713" cy="495300"/>
          </a:xfrm>
          <a:prstGeom prst="rect">
            <a:avLst/>
          </a:prstGeom>
        </p:spPr>
      </p:pic>
      <p:pic>
        <p:nvPicPr>
          <p:cNvPr id="31" name="Graphic 30" descr="Document outline">
            <a:extLst>
              <a:ext uri="{FF2B5EF4-FFF2-40B4-BE49-F238E27FC236}">
                <a16:creationId xmlns:a16="http://schemas.microsoft.com/office/drawing/2014/main" id="{778C9526-7498-5EB7-DE80-145FA31B636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2045230" y="3442759"/>
            <a:ext cx="477838" cy="495300"/>
          </a:xfrm>
          <a:prstGeom prst="rect">
            <a:avLst/>
          </a:prstGeom>
        </p:spPr>
      </p:pic>
      <p:pic>
        <p:nvPicPr>
          <p:cNvPr id="32" name="Graphic 31" descr="Database outline">
            <a:extLst>
              <a:ext uri="{FF2B5EF4-FFF2-40B4-BE49-F238E27FC236}">
                <a16:creationId xmlns:a16="http://schemas.microsoft.com/office/drawing/2014/main" id="{E5C815D9-454F-01D9-1025-668D396DD0E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4959880" y="3442759"/>
            <a:ext cx="465138" cy="495300"/>
          </a:xfrm>
          <a:prstGeom prst="rect">
            <a:avLst/>
          </a:prstGeom>
        </p:spPr>
      </p:pic>
      <p:pic>
        <p:nvPicPr>
          <p:cNvPr id="33" name="Graphic 32" descr="Cloud outline">
            <a:extLst>
              <a:ext uri="{FF2B5EF4-FFF2-40B4-BE49-F238E27FC236}">
                <a16:creationId xmlns:a16="http://schemas.microsoft.com/office/drawing/2014/main" id="{3189E92D-2690-5C4C-6F1C-C6D2074C15E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7863417" y="3442759"/>
            <a:ext cx="495300" cy="495300"/>
          </a:xfrm>
          <a:prstGeom prst="rect">
            <a:avLst/>
          </a:prstGeom>
        </p:spPr>
      </p:pic>
      <p:pic>
        <p:nvPicPr>
          <p:cNvPr id="34" name="Graphic 33" descr="Table outline">
            <a:extLst>
              <a:ext uri="{FF2B5EF4-FFF2-40B4-BE49-F238E27FC236}">
                <a16:creationId xmlns:a16="http://schemas.microsoft.com/office/drawing/2014/main" id="{066A4B00-FB77-A62E-381B-27C3DE9A3E8F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3005667" y="3442759"/>
            <a:ext cx="495300" cy="495300"/>
          </a:xfrm>
          <a:prstGeom prst="rect">
            <a:avLst/>
          </a:prstGeom>
        </p:spPr>
      </p:pic>
      <p:pic>
        <p:nvPicPr>
          <p:cNvPr id="35" name="Graphic 34" descr="Pie chart outline">
            <a:extLst>
              <a:ext uri="{FF2B5EF4-FFF2-40B4-BE49-F238E27FC236}">
                <a16:creationId xmlns:a16="http://schemas.microsoft.com/office/drawing/2014/main" id="{48539349-0444-74AB-11AF-74229A691A46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5907617" y="3442759"/>
            <a:ext cx="496888" cy="495300"/>
          </a:xfrm>
          <a:prstGeom prst="rect">
            <a:avLst/>
          </a:prstGeom>
        </p:spPr>
      </p:pic>
      <p:pic>
        <p:nvPicPr>
          <p:cNvPr id="36" name="Graphic 35" descr="Business Growth outline">
            <a:extLst>
              <a:ext uri="{FF2B5EF4-FFF2-40B4-BE49-F238E27FC236}">
                <a16:creationId xmlns:a16="http://schemas.microsoft.com/office/drawing/2014/main" id="{2A359EFA-A33F-8C41-3ADA-796F6F07613E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9819217" y="3442759"/>
            <a:ext cx="495300" cy="495300"/>
          </a:xfrm>
          <a:prstGeom prst="rect">
            <a:avLst/>
          </a:prstGeom>
        </p:spPr>
      </p:pic>
      <p:pic>
        <p:nvPicPr>
          <p:cNvPr id="23" name="Graphic 22" descr="Needle outline">
            <a:extLst>
              <a:ext uri="{FF2B5EF4-FFF2-40B4-BE49-F238E27FC236}">
                <a16:creationId xmlns:a16="http://schemas.microsoft.com/office/drawing/2014/main" id="{7EB8DD88-1EBE-D02C-C104-56B310F6C3FA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844537" y="2501240"/>
            <a:ext cx="383563" cy="383563"/>
          </a:xfrm>
          <a:prstGeom prst="rect">
            <a:avLst/>
          </a:prstGeom>
        </p:spPr>
      </p:pic>
      <p:pic>
        <p:nvPicPr>
          <p:cNvPr id="25" name="Graphic 24" descr="Hospital outline">
            <a:extLst>
              <a:ext uri="{FF2B5EF4-FFF2-40B4-BE49-F238E27FC236}">
                <a16:creationId xmlns:a16="http://schemas.microsoft.com/office/drawing/2014/main" id="{1416BF87-579E-FEC6-EEA5-D63AA87F44E8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994941" y="2368716"/>
            <a:ext cx="531729" cy="531729"/>
          </a:xfrm>
          <a:prstGeom prst="rect">
            <a:avLst/>
          </a:prstGeom>
        </p:spPr>
      </p:pic>
      <p:pic>
        <p:nvPicPr>
          <p:cNvPr id="26" name="Graphic 25" descr="Needle outline">
            <a:extLst>
              <a:ext uri="{FF2B5EF4-FFF2-40B4-BE49-F238E27FC236}">
                <a16:creationId xmlns:a16="http://schemas.microsoft.com/office/drawing/2014/main" id="{D8196A7D-EF79-5739-98E6-67751AF544DD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8048415" y="2502001"/>
            <a:ext cx="383563" cy="383563"/>
          </a:xfrm>
          <a:prstGeom prst="rect">
            <a:avLst/>
          </a:prstGeom>
        </p:spPr>
      </p:pic>
      <p:pic>
        <p:nvPicPr>
          <p:cNvPr id="27" name="Graphic 26" descr="Needle outline">
            <a:extLst>
              <a:ext uri="{FF2B5EF4-FFF2-40B4-BE49-F238E27FC236}">
                <a16:creationId xmlns:a16="http://schemas.microsoft.com/office/drawing/2014/main" id="{B1F77E96-0641-12E8-C5AB-2DA7805A48E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5899992" y="2512027"/>
            <a:ext cx="383563" cy="383563"/>
          </a:xfrm>
          <a:prstGeom prst="rect">
            <a:avLst/>
          </a:prstGeom>
        </p:spPr>
      </p:pic>
      <p:pic>
        <p:nvPicPr>
          <p:cNvPr id="28" name="Graphic 27" descr="Medicine outline">
            <a:extLst>
              <a:ext uri="{FF2B5EF4-FFF2-40B4-BE49-F238E27FC236}">
                <a16:creationId xmlns:a16="http://schemas.microsoft.com/office/drawing/2014/main" id="{51161A08-ECEB-7476-9201-1766BA9DACD7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0075445" y="2459343"/>
            <a:ext cx="383563" cy="421998"/>
          </a:xfrm>
          <a:prstGeom prst="rect">
            <a:avLst/>
          </a:prstGeom>
        </p:spPr>
      </p:pic>
      <p:pic>
        <p:nvPicPr>
          <p:cNvPr id="29" name="Graphic 28" descr="Medicine outline">
            <a:extLst>
              <a:ext uri="{FF2B5EF4-FFF2-40B4-BE49-F238E27FC236}">
                <a16:creationId xmlns:a16="http://schemas.microsoft.com/office/drawing/2014/main" id="{19B49AA6-1B9D-2B94-3A57-9FF2FDEA67C6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3762038" y="2527243"/>
            <a:ext cx="383563" cy="421998"/>
          </a:xfrm>
          <a:prstGeom prst="rect">
            <a:avLst/>
          </a:prstGeom>
        </p:spPr>
      </p:pic>
      <p:pic>
        <p:nvPicPr>
          <p:cNvPr id="37" name="Graphic 36" descr="Schoolhouse outline">
            <a:extLst>
              <a:ext uri="{FF2B5EF4-FFF2-40B4-BE49-F238E27FC236}">
                <a16:creationId xmlns:a16="http://schemas.microsoft.com/office/drawing/2014/main" id="{64B00AFB-9630-CEF8-D40D-13AC39962ECE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4817722" y="2331308"/>
            <a:ext cx="537820" cy="528176"/>
          </a:xfrm>
          <a:prstGeom prst="rect">
            <a:avLst/>
          </a:prstGeom>
        </p:spPr>
      </p:pic>
      <p:pic>
        <p:nvPicPr>
          <p:cNvPr id="38" name="Graphic 37" descr="Building outline">
            <a:extLst>
              <a:ext uri="{FF2B5EF4-FFF2-40B4-BE49-F238E27FC236}">
                <a16:creationId xmlns:a16="http://schemas.microsoft.com/office/drawing/2014/main" id="{8642F3BA-0FA4-E82D-B697-7775B7B0935C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7256242" y="2378664"/>
            <a:ext cx="528176" cy="537821"/>
          </a:xfrm>
          <a:prstGeom prst="rect">
            <a:avLst/>
          </a:prstGeom>
        </p:spPr>
      </p:pic>
      <p:pic>
        <p:nvPicPr>
          <p:cNvPr id="39" name="Graphic 38" descr="Home1 outline">
            <a:extLst>
              <a:ext uri="{FF2B5EF4-FFF2-40B4-BE49-F238E27FC236}">
                <a16:creationId xmlns:a16="http://schemas.microsoft.com/office/drawing/2014/main" id="{3B4D133E-50F5-1E56-9F29-0F3A11A5224C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2769243" y="2366273"/>
            <a:ext cx="528176" cy="537821"/>
          </a:xfrm>
          <a:prstGeom prst="rect">
            <a:avLst/>
          </a:prstGeom>
        </p:spPr>
      </p:pic>
      <p:pic>
        <p:nvPicPr>
          <p:cNvPr id="40" name="Graphic 39" descr="Home1 outline">
            <a:extLst>
              <a:ext uri="{FF2B5EF4-FFF2-40B4-BE49-F238E27FC236}">
                <a16:creationId xmlns:a16="http://schemas.microsoft.com/office/drawing/2014/main" id="{4B3865D0-BE88-6156-A248-0CAF27156DD4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9144963" y="2318045"/>
            <a:ext cx="528176" cy="537821"/>
          </a:xfrm>
          <a:prstGeom prst="rect">
            <a:avLst/>
          </a:prstGeom>
        </p:spPr>
      </p:pic>
      <p:pic>
        <p:nvPicPr>
          <p:cNvPr id="41" name="Graphic 40" descr="Server outline">
            <a:extLst>
              <a:ext uri="{FF2B5EF4-FFF2-40B4-BE49-F238E27FC236}">
                <a16:creationId xmlns:a16="http://schemas.microsoft.com/office/drawing/2014/main" id="{9399E894-AA8C-A2BA-3069-720757DB54D6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10920192" y="3614711"/>
            <a:ext cx="914400" cy="914400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93EFBAF-6E6C-172F-2E41-11F8C9ADA9D3}"/>
              </a:ext>
            </a:extLst>
          </p:cNvPr>
          <p:cNvCxnSpPr/>
          <p:nvPr/>
        </p:nvCxnSpPr>
        <p:spPr>
          <a:xfrm flipV="1">
            <a:off x="1266946" y="4361912"/>
            <a:ext cx="9730448" cy="21221"/>
          </a:xfrm>
          <a:prstGeom prst="straightConnector1">
            <a:avLst/>
          </a:prstGeom>
          <a:ln w="28575">
            <a:solidFill>
              <a:srgbClr val="A2364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1E1E4E7-5311-317D-2944-615D33E118CE}"/>
              </a:ext>
            </a:extLst>
          </p:cNvPr>
          <p:cNvGrpSpPr/>
          <p:nvPr/>
        </p:nvGrpSpPr>
        <p:grpSpPr>
          <a:xfrm>
            <a:off x="3447521" y="3720572"/>
            <a:ext cx="7203017" cy="342900"/>
            <a:chOff x="3447521" y="3720572"/>
            <a:chExt cx="7203017" cy="342900"/>
          </a:xfrm>
        </p:grpSpPr>
        <p:pic>
          <p:nvPicPr>
            <p:cNvPr id="9" name="Graphic 8" descr="Lock with solid fill">
              <a:extLst>
                <a:ext uri="{FF2B5EF4-FFF2-40B4-BE49-F238E27FC236}">
                  <a16:creationId xmlns:a16="http://schemas.microsoft.com/office/drawing/2014/main" id="{E1D31E76-1A74-60F2-A179-F7C218C7F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96DAC541-7B7A-43D3-8B79-37D633B846F1}">
                  <asvg:svgBlip xmlns:asvg="http://schemas.microsoft.com/office/drawing/2016/SVG/main" r:embed="rId55"/>
                </a:ext>
              </a:extLst>
            </a:blip>
            <a:stretch>
              <a:fillRect/>
            </a:stretch>
          </p:blipFill>
          <p:spPr>
            <a:xfrm>
              <a:off x="9219141" y="3720572"/>
              <a:ext cx="381000" cy="342900"/>
            </a:xfrm>
            <a:prstGeom prst="rect">
              <a:avLst/>
            </a:prstGeom>
          </p:spPr>
        </p:pic>
        <p:pic>
          <p:nvPicPr>
            <p:cNvPr id="10" name="Graphic 9" descr="Lock with solid fill">
              <a:extLst>
                <a:ext uri="{FF2B5EF4-FFF2-40B4-BE49-F238E27FC236}">
                  <a16:creationId xmlns:a16="http://schemas.microsoft.com/office/drawing/2014/main" id="{92FFFEEE-F43F-4993-DA4D-3E1B57491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96DAC541-7B7A-43D3-8B79-37D633B846F1}">
                  <asvg:svgBlip xmlns:asvg="http://schemas.microsoft.com/office/drawing/2016/SVG/main" r:embed="rId55"/>
                </a:ext>
              </a:extLst>
            </a:blip>
            <a:stretch>
              <a:fillRect/>
            </a:stretch>
          </p:blipFill>
          <p:spPr>
            <a:xfrm>
              <a:off x="10266363" y="3720572"/>
              <a:ext cx="384175" cy="342900"/>
            </a:xfrm>
            <a:prstGeom prst="rect">
              <a:avLst/>
            </a:prstGeom>
          </p:spPr>
        </p:pic>
        <p:pic>
          <p:nvPicPr>
            <p:cNvPr id="22" name="Graphic 21" descr="Lock with solid fill">
              <a:extLst>
                <a:ext uri="{FF2B5EF4-FFF2-40B4-BE49-F238E27FC236}">
                  <a16:creationId xmlns:a16="http://schemas.microsoft.com/office/drawing/2014/main" id="{B0B812FB-897A-5AE1-69C8-91D901FAD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96DAC541-7B7A-43D3-8B79-37D633B846F1}">
                  <asvg:svgBlip xmlns:asvg="http://schemas.microsoft.com/office/drawing/2016/SVG/main" r:embed="rId55"/>
                </a:ext>
              </a:extLst>
            </a:blip>
            <a:stretch>
              <a:fillRect/>
            </a:stretch>
          </p:blipFill>
          <p:spPr>
            <a:xfrm>
              <a:off x="8276166" y="3720572"/>
              <a:ext cx="384175" cy="342900"/>
            </a:xfrm>
            <a:prstGeom prst="rect">
              <a:avLst/>
            </a:prstGeom>
          </p:spPr>
        </p:pic>
        <p:pic>
          <p:nvPicPr>
            <p:cNvPr id="24" name="Graphic 23" descr="Lock with solid fill">
              <a:extLst>
                <a:ext uri="{FF2B5EF4-FFF2-40B4-BE49-F238E27FC236}">
                  <a16:creationId xmlns:a16="http://schemas.microsoft.com/office/drawing/2014/main" id="{0CC00845-ECF3-339A-68A8-A2DBCC477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96DAC541-7B7A-43D3-8B79-37D633B846F1}">
                  <asvg:svgBlip xmlns:asvg="http://schemas.microsoft.com/office/drawing/2016/SVG/main" r:embed="rId55"/>
                </a:ext>
              </a:extLst>
            </a:blip>
            <a:stretch>
              <a:fillRect/>
            </a:stretch>
          </p:blipFill>
          <p:spPr>
            <a:xfrm>
              <a:off x="6315604" y="3720572"/>
              <a:ext cx="384175" cy="342900"/>
            </a:xfrm>
            <a:prstGeom prst="rect">
              <a:avLst/>
            </a:prstGeom>
          </p:spPr>
        </p:pic>
        <p:pic>
          <p:nvPicPr>
            <p:cNvPr id="30" name="Graphic 29" descr="Lock with solid fill">
              <a:extLst>
                <a:ext uri="{FF2B5EF4-FFF2-40B4-BE49-F238E27FC236}">
                  <a16:creationId xmlns:a16="http://schemas.microsoft.com/office/drawing/2014/main" id="{959B8420-767B-EBA8-02AC-F31987105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96DAC541-7B7A-43D3-8B79-37D633B846F1}">
                  <asvg:svgBlip xmlns:asvg="http://schemas.microsoft.com/office/drawing/2016/SVG/main" r:embed="rId55"/>
                </a:ext>
              </a:extLst>
            </a:blip>
            <a:stretch>
              <a:fillRect/>
            </a:stretch>
          </p:blipFill>
          <p:spPr>
            <a:xfrm>
              <a:off x="4441825" y="3720572"/>
              <a:ext cx="381000" cy="342900"/>
            </a:xfrm>
            <a:prstGeom prst="rect">
              <a:avLst/>
            </a:prstGeom>
          </p:spPr>
        </p:pic>
        <p:pic>
          <p:nvPicPr>
            <p:cNvPr id="44" name="Graphic 43" descr="Lock with solid fill">
              <a:extLst>
                <a:ext uri="{FF2B5EF4-FFF2-40B4-BE49-F238E27FC236}">
                  <a16:creationId xmlns:a16="http://schemas.microsoft.com/office/drawing/2014/main" id="{93FA10AE-4E4F-5505-F500-7EB7F6622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96DAC541-7B7A-43D3-8B79-37D633B846F1}">
                  <asvg:svgBlip xmlns:asvg="http://schemas.microsoft.com/office/drawing/2016/SVG/main" r:embed="rId55"/>
                </a:ext>
              </a:extLst>
            </a:blip>
            <a:stretch>
              <a:fillRect/>
            </a:stretch>
          </p:blipFill>
          <p:spPr>
            <a:xfrm>
              <a:off x="5425546" y="3720572"/>
              <a:ext cx="384175" cy="342900"/>
            </a:xfrm>
            <a:prstGeom prst="rect">
              <a:avLst/>
            </a:prstGeom>
          </p:spPr>
        </p:pic>
        <p:pic>
          <p:nvPicPr>
            <p:cNvPr id="46" name="Graphic 45" descr="Lock with solid fill">
              <a:extLst>
                <a:ext uri="{FF2B5EF4-FFF2-40B4-BE49-F238E27FC236}">
                  <a16:creationId xmlns:a16="http://schemas.microsoft.com/office/drawing/2014/main" id="{C5DEC02C-7AC9-9C00-0C90-3A2CD0B11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96DAC541-7B7A-43D3-8B79-37D633B846F1}">
                  <asvg:svgBlip xmlns:asvg="http://schemas.microsoft.com/office/drawing/2016/SVG/main" r:embed="rId55"/>
                </a:ext>
              </a:extLst>
            </a:blip>
            <a:stretch>
              <a:fillRect/>
            </a:stretch>
          </p:blipFill>
          <p:spPr>
            <a:xfrm>
              <a:off x="3447521" y="3720572"/>
              <a:ext cx="381000" cy="342900"/>
            </a:xfrm>
            <a:prstGeom prst="rect">
              <a:avLst/>
            </a:prstGeom>
          </p:spPr>
        </p:pic>
      </p:grpSp>
      <p:pic>
        <p:nvPicPr>
          <p:cNvPr id="47" name="Graphic 46" descr="Magnifying glass with solid fill">
            <a:extLst>
              <a:ext uri="{FF2B5EF4-FFF2-40B4-BE49-F238E27FC236}">
                <a16:creationId xmlns:a16="http://schemas.microsoft.com/office/drawing/2014/main" id="{EE33F80D-3876-CE62-62D2-0C31FCE5C37A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1479021" y="3720572"/>
            <a:ext cx="314325" cy="342900"/>
          </a:xfrm>
          <a:prstGeom prst="rect">
            <a:avLst/>
          </a:prstGeom>
        </p:spPr>
      </p:pic>
      <p:pic>
        <p:nvPicPr>
          <p:cNvPr id="48" name="Graphic 47" descr="Magnifying glass with solid fill">
            <a:extLst>
              <a:ext uri="{FF2B5EF4-FFF2-40B4-BE49-F238E27FC236}">
                <a16:creationId xmlns:a16="http://schemas.microsoft.com/office/drawing/2014/main" id="{5D06C841-5C97-0BE5-2C6F-73A3A8D3BCF3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7257086" y="3690779"/>
            <a:ext cx="314450" cy="343450"/>
          </a:xfrm>
          <a:prstGeom prst="rect">
            <a:avLst/>
          </a:prstGeom>
        </p:spPr>
      </p:pic>
      <p:pic>
        <p:nvPicPr>
          <p:cNvPr id="50" name="Graphic 49" descr="Magnifying glass with solid fill">
            <a:extLst>
              <a:ext uri="{FF2B5EF4-FFF2-40B4-BE49-F238E27FC236}">
                <a16:creationId xmlns:a16="http://schemas.microsoft.com/office/drawing/2014/main" id="{8A04D8CC-B0E0-CBAE-01E0-60079C82F11B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2480733" y="3720572"/>
            <a:ext cx="312738" cy="342900"/>
          </a:xfrm>
          <a:prstGeom prst="rect">
            <a:avLst/>
          </a:prstGeom>
        </p:spPr>
      </p:pic>
      <p:pic>
        <p:nvPicPr>
          <p:cNvPr id="52" name="Graphic 51" descr="Artificial Intelligence outline">
            <a:extLst>
              <a:ext uri="{FF2B5EF4-FFF2-40B4-BE49-F238E27FC236}">
                <a16:creationId xmlns:a16="http://schemas.microsoft.com/office/drawing/2014/main" id="{16EF7C16-8AF9-DCFB-A720-6D1D85E837D8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11041029" y="3112637"/>
            <a:ext cx="663698" cy="634010"/>
          </a:xfrm>
          <a:prstGeom prst="rect">
            <a:avLst/>
          </a:prstGeom>
        </p:spPr>
      </p:pic>
      <p:sp>
        <p:nvSpPr>
          <p:cNvPr id="104" name="Arrow: Striped Right 103">
            <a:extLst>
              <a:ext uri="{FF2B5EF4-FFF2-40B4-BE49-F238E27FC236}">
                <a16:creationId xmlns:a16="http://schemas.microsoft.com/office/drawing/2014/main" id="{1B75E820-B1C7-8E02-93E4-86B62E78761E}"/>
              </a:ext>
            </a:extLst>
          </p:cNvPr>
          <p:cNvSpPr/>
          <p:nvPr/>
        </p:nvSpPr>
        <p:spPr>
          <a:xfrm flipH="1">
            <a:off x="4963150" y="5560589"/>
            <a:ext cx="6031209" cy="1132084"/>
          </a:xfrm>
          <a:prstGeom prst="stripedRightArrow">
            <a:avLst/>
          </a:prstGeom>
          <a:solidFill>
            <a:srgbClr val="A2364F"/>
          </a:solidFill>
          <a:ln>
            <a:solidFill>
              <a:srgbClr val="DF99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Calibri"/>
              </a:rPr>
              <a:t>Shift from symptom management</a:t>
            </a:r>
          </a:p>
          <a:p>
            <a:pPr algn="ctr"/>
            <a:r>
              <a:rPr lang="en-US">
                <a:cs typeface="Calibri"/>
              </a:rPr>
              <a:t>to remission and cure</a:t>
            </a:r>
          </a:p>
        </p:txBody>
      </p:sp>
      <p:pic>
        <p:nvPicPr>
          <p:cNvPr id="115" name="Graphic 114" descr="Artificial Intelligence outline">
            <a:extLst>
              <a:ext uri="{FF2B5EF4-FFF2-40B4-BE49-F238E27FC236}">
                <a16:creationId xmlns:a16="http://schemas.microsoft.com/office/drawing/2014/main" id="{13675A5C-8852-9CD7-355E-DF8A112D371C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9828819" y="5900330"/>
            <a:ext cx="505267" cy="505267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4B856A7E-7E9F-7213-FF54-C8A5000D7A1D}"/>
              </a:ext>
            </a:extLst>
          </p:cNvPr>
          <p:cNvGrpSpPr/>
          <p:nvPr/>
        </p:nvGrpSpPr>
        <p:grpSpPr>
          <a:xfrm>
            <a:off x="640849" y="4464970"/>
            <a:ext cx="10701338" cy="1108506"/>
            <a:chOff x="640849" y="4464970"/>
            <a:chExt cx="10701338" cy="1108506"/>
          </a:xfrm>
        </p:grpSpPr>
        <p:sp>
          <p:nvSpPr>
            <p:cNvPr id="94" name="Rectangle: Rounded Corners 93">
              <a:extLst>
                <a:ext uri="{FF2B5EF4-FFF2-40B4-BE49-F238E27FC236}">
                  <a16:creationId xmlns:a16="http://schemas.microsoft.com/office/drawing/2014/main" id="{5D4743D9-F052-357B-2A3F-E2BED3851115}"/>
                </a:ext>
              </a:extLst>
            </p:cNvPr>
            <p:cNvSpPr/>
            <p:nvPr/>
          </p:nvSpPr>
          <p:spPr>
            <a:xfrm>
              <a:off x="2860174" y="4832319"/>
              <a:ext cx="1866265" cy="741157"/>
            </a:xfrm>
            <a:prstGeom prst="roundRect">
              <a:avLst/>
            </a:prstGeom>
            <a:solidFill>
              <a:srgbClr val="CC586E"/>
            </a:solidFill>
            <a:ln w="57150">
              <a:solidFill>
                <a:srgbClr val="DF99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spcAft>
                  <a:spcPts val="1200"/>
                </a:spcAft>
                <a:defRPr/>
              </a:pPr>
              <a:r>
                <a:rPr lang="en-GB" b="1">
                  <a:solidFill>
                    <a:prstClr val="white"/>
                  </a:solidFill>
                  <a:latin typeface="Poppins"/>
                  <a:cs typeface="Poppins"/>
                </a:rPr>
                <a:t>Undetectable</a:t>
              </a:r>
            </a:p>
          </p:txBody>
        </p:sp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E3C3578E-6F17-5B76-1D63-B2FE30DF4790}"/>
                </a:ext>
              </a:extLst>
            </p:cNvPr>
            <p:cNvSpPr/>
            <p:nvPr/>
          </p:nvSpPr>
          <p:spPr>
            <a:xfrm>
              <a:off x="5079499" y="4832319"/>
              <a:ext cx="1825625" cy="735809"/>
            </a:xfrm>
            <a:prstGeom prst="roundRect">
              <a:avLst/>
            </a:prstGeom>
            <a:solidFill>
              <a:srgbClr val="CC586E"/>
            </a:solidFill>
            <a:ln w="57150">
              <a:solidFill>
                <a:srgbClr val="DF99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spcAft>
                  <a:spcPts val="1200"/>
                </a:spcAft>
                <a:defRPr/>
              </a:pPr>
              <a:r>
                <a:rPr lang="en-GB" b="1">
                  <a:solidFill>
                    <a:prstClr val="white"/>
                  </a:solidFill>
                  <a:latin typeface="Poppins"/>
                  <a:cs typeface="Poppins"/>
                </a:rPr>
                <a:t>Moderate /</a:t>
              </a:r>
              <a:endParaRPr lang="en-US">
                <a:solidFill>
                  <a:prstClr val="white"/>
                </a:solidFill>
                <a:latin typeface="Calibri" panose="020F0502020204030204"/>
                <a:cs typeface="Calibri" panose="020F0502020204030204"/>
              </a:endParaRPr>
            </a:p>
            <a:p>
              <a:pPr algn="ctr">
                <a:lnSpc>
                  <a:spcPct val="90000"/>
                </a:lnSpc>
                <a:spcAft>
                  <a:spcPts val="1200"/>
                </a:spcAft>
                <a:defRPr/>
              </a:pPr>
              <a:r>
                <a:rPr lang="en-GB" b="1">
                  <a:solidFill>
                    <a:prstClr val="white"/>
                  </a:solidFill>
                  <a:latin typeface="Poppins"/>
                  <a:cs typeface="Poppins"/>
                </a:rPr>
                <a:t>Reversible</a:t>
              </a:r>
            </a:p>
          </p:txBody>
        </p:sp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0331E6EB-B734-2FB7-F256-DA38542D617A}"/>
                </a:ext>
              </a:extLst>
            </p:cNvPr>
            <p:cNvSpPr/>
            <p:nvPr/>
          </p:nvSpPr>
          <p:spPr>
            <a:xfrm>
              <a:off x="7297237" y="4832319"/>
              <a:ext cx="1825625" cy="735809"/>
            </a:xfrm>
            <a:prstGeom prst="roundRect">
              <a:avLst/>
            </a:prstGeom>
            <a:solidFill>
              <a:srgbClr val="CC586E"/>
            </a:solidFill>
            <a:ln w="57150">
              <a:solidFill>
                <a:srgbClr val="DF99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spcAft>
                  <a:spcPts val="1200"/>
                </a:spcAft>
                <a:defRPr/>
              </a:pPr>
              <a:r>
                <a:rPr lang="en-GB" b="1">
                  <a:solidFill>
                    <a:prstClr val="white"/>
                  </a:solidFill>
                  <a:latin typeface="Poppins"/>
                  <a:cs typeface="Poppins"/>
                </a:rPr>
                <a:t>Severe /</a:t>
              </a:r>
              <a:endParaRPr lang="en-US">
                <a:solidFill>
                  <a:prstClr val="white"/>
                </a:solidFill>
                <a:latin typeface="Calibri" panose="020F0502020204030204"/>
                <a:cs typeface="Calibri" panose="020F0502020204030204"/>
              </a:endParaRPr>
            </a:p>
            <a:p>
              <a:pPr algn="ctr">
                <a:lnSpc>
                  <a:spcPct val="90000"/>
                </a:lnSpc>
                <a:spcAft>
                  <a:spcPts val="1200"/>
                </a:spcAft>
                <a:defRPr/>
              </a:pPr>
              <a:r>
                <a:rPr lang="en-GB" b="1">
                  <a:solidFill>
                    <a:prstClr val="white"/>
                  </a:solidFill>
                  <a:latin typeface="Poppins"/>
                  <a:cs typeface="Poppins"/>
                </a:rPr>
                <a:t>Irreversible</a:t>
              </a:r>
            </a:p>
          </p:txBody>
        </p:sp>
        <p:sp>
          <p:nvSpPr>
            <p:cNvPr id="100" name="Rectangle: Rounded Corners 99">
              <a:extLst>
                <a:ext uri="{FF2B5EF4-FFF2-40B4-BE49-F238E27FC236}">
                  <a16:creationId xmlns:a16="http://schemas.microsoft.com/office/drawing/2014/main" id="{59422307-DBF9-5A34-6C75-E536D7F470C5}"/>
                </a:ext>
              </a:extLst>
            </p:cNvPr>
            <p:cNvSpPr/>
            <p:nvPr/>
          </p:nvSpPr>
          <p:spPr>
            <a:xfrm>
              <a:off x="9516562" y="4832319"/>
              <a:ext cx="1825625" cy="735809"/>
            </a:xfrm>
            <a:prstGeom prst="roundRect">
              <a:avLst/>
            </a:prstGeom>
            <a:solidFill>
              <a:srgbClr val="CC586E"/>
            </a:solidFill>
            <a:ln w="57150">
              <a:solidFill>
                <a:srgbClr val="DF99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spcAft>
                  <a:spcPts val="1200"/>
                </a:spcAft>
                <a:defRPr/>
              </a:pPr>
              <a:r>
                <a:rPr lang="en-GB" b="1">
                  <a:solidFill>
                    <a:prstClr val="white"/>
                  </a:solidFill>
                  <a:latin typeface="Poppins"/>
                  <a:cs typeface="Poppins"/>
                </a:rPr>
                <a:t>Disability /</a:t>
              </a:r>
            </a:p>
            <a:p>
              <a:pPr algn="ctr">
                <a:lnSpc>
                  <a:spcPct val="90000"/>
                </a:lnSpc>
                <a:spcAft>
                  <a:spcPts val="1200"/>
                </a:spcAft>
                <a:defRPr/>
              </a:pPr>
              <a:r>
                <a:rPr lang="en-GB" b="1">
                  <a:solidFill>
                    <a:prstClr val="white"/>
                  </a:solidFill>
                  <a:latin typeface="Poppins"/>
                  <a:cs typeface="Poppins"/>
                </a:rPr>
                <a:t>Death</a:t>
              </a:r>
            </a:p>
          </p:txBody>
        </p:sp>
        <p:sp>
          <p:nvSpPr>
            <p:cNvPr id="102" name="Rectangle: Rounded Corners 101">
              <a:extLst>
                <a:ext uri="{FF2B5EF4-FFF2-40B4-BE49-F238E27FC236}">
                  <a16:creationId xmlns:a16="http://schemas.microsoft.com/office/drawing/2014/main" id="{6D3F6836-3F40-7E34-B9EF-0B4675FFD61B}"/>
                </a:ext>
              </a:extLst>
            </p:cNvPr>
            <p:cNvSpPr/>
            <p:nvPr/>
          </p:nvSpPr>
          <p:spPr>
            <a:xfrm>
              <a:off x="640849" y="4832319"/>
              <a:ext cx="1825625" cy="735809"/>
            </a:xfrm>
            <a:prstGeom prst="roundRect">
              <a:avLst/>
            </a:prstGeom>
            <a:solidFill>
              <a:srgbClr val="CC586E"/>
            </a:solidFill>
            <a:ln w="57150">
              <a:solidFill>
                <a:srgbClr val="DF99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spcAft>
                  <a:spcPts val="1200"/>
                </a:spcAft>
                <a:defRPr/>
              </a:pPr>
              <a:r>
                <a:rPr lang="en-GB" b="1">
                  <a:solidFill>
                    <a:prstClr val="white"/>
                  </a:solidFill>
                  <a:latin typeface="Poppins"/>
                  <a:cs typeface="Poppins"/>
                </a:rPr>
                <a:t>Pre-disease</a:t>
              </a:r>
              <a:endParaRPr lang="en-US">
                <a:solidFill>
                  <a:prstClr val="white"/>
                </a:solidFill>
                <a:cs typeface="Calibri" panose="020F0502020204030204"/>
              </a:endParaRPr>
            </a:p>
          </p:txBody>
        </p:sp>
        <p:pic>
          <p:nvPicPr>
            <p:cNvPr id="7" name="Graphic 6" descr="Person in wheelchair with solid fill">
              <a:extLst>
                <a:ext uri="{FF2B5EF4-FFF2-40B4-BE49-F238E27FC236}">
                  <a16:creationId xmlns:a16="http://schemas.microsoft.com/office/drawing/2014/main" id="{2A9E3A7C-982F-E818-0CB8-F9DB5EB6A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2">
              <a:extLst>
                <a:ext uri="{96DAC541-7B7A-43D3-8B79-37D633B846F1}">
                  <asvg:svgBlip xmlns:asvg="http://schemas.microsoft.com/office/drawing/2016/SVG/main" r:embed="rId63"/>
                </a:ext>
              </a:extLst>
            </a:blip>
            <a:stretch>
              <a:fillRect/>
            </a:stretch>
          </p:blipFill>
          <p:spPr>
            <a:xfrm>
              <a:off x="9549004" y="4464970"/>
              <a:ext cx="385233" cy="385233"/>
            </a:xfrm>
            <a:prstGeom prst="rect">
              <a:avLst/>
            </a:prstGeom>
          </p:spPr>
        </p:pic>
        <p:pic>
          <p:nvPicPr>
            <p:cNvPr id="43" name="Graphic 42" descr="Baby crawling with solid fill">
              <a:extLst>
                <a:ext uri="{FF2B5EF4-FFF2-40B4-BE49-F238E27FC236}">
                  <a16:creationId xmlns:a16="http://schemas.microsoft.com/office/drawing/2014/main" id="{4D2D4F44-4A00-F1C1-1658-E7A5230D6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96DAC541-7B7A-43D3-8B79-37D633B846F1}">
                  <asvg:svgBlip xmlns:asvg="http://schemas.microsoft.com/office/drawing/2016/SVG/main" r:embed="rId65"/>
                </a:ext>
              </a:extLst>
            </a:blip>
            <a:stretch>
              <a:fillRect/>
            </a:stretch>
          </p:blipFill>
          <p:spPr>
            <a:xfrm>
              <a:off x="747386" y="4534438"/>
              <a:ext cx="374650" cy="374650"/>
            </a:xfrm>
            <a:prstGeom prst="rect">
              <a:avLst/>
            </a:prstGeom>
          </p:spPr>
        </p:pic>
        <p:pic>
          <p:nvPicPr>
            <p:cNvPr id="45" name="Graphic 44" descr="Run with solid fill">
              <a:extLst>
                <a:ext uri="{FF2B5EF4-FFF2-40B4-BE49-F238E27FC236}">
                  <a16:creationId xmlns:a16="http://schemas.microsoft.com/office/drawing/2014/main" id="{26EC15D6-2756-6DC2-CB5F-8D7D628C9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96DAC541-7B7A-43D3-8B79-37D633B846F1}">
                  <asvg:svgBlip xmlns:asvg="http://schemas.microsoft.com/office/drawing/2016/SVG/main" r:embed="rId67"/>
                </a:ext>
              </a:extLst>
            </a:blip>
            <a:stretch>
              <a:fillRect/>
            </a:stretch>
          </p:blipFill>
          <p:spPr>
            <a:xfrm>
              <a:off x="2866643" y="4476013"/>
              <a:ext cx="385233" cy="385233"/>
            </a:xfrm>
            <a:prstGeom prst="rect">
              <a:avLst/>
            </a:prstGeom>
          </p:spPr>
        </p:pic>
        <p:pic>
          <p:nvPicPr>
            <p:cNvPr id="49" name="Graphic 48" descr="Inpatient with solid fill">
              <a:extLst>
                <a:ext uri="{FF2B5EF4-FFF2-40B4-BE49-F238E27FC236}">
                  <a16:creationId xmlns:a16="http://schemas.microsoft.com/office/drawing/2014/main" id="{303A1DFF-36A4-36EC-2364-4C6B15E8E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extLst>
                <a:ext uri="{96DAC541-7B7A-43D3-8B79-37D633B846F1}">
                  <asvg:svgBlip xmlns:asvg="http://schemas.microsoft.com/office/drawing/2016/SVG/main" r:embed="rId69"/>
                </a:ext>
              </a:extLst>
            </a:blip>
            <a:stretch>
              <a:fillRect/>
            </a:stretch>
          </p:blipFill>
          <p:spPr>
            <a:xfrm>
              <a:off x="7363433" y="4490847"/>
              <a:ext cx="385233" cy="385233"/>
            </a:xfrm>
            <a:prstGeom prst="rect">
              <a:avLst/>
            </a:prstGeom>
          </p:spPr>
        </p:pic>
        <p:pic>
          <p:nvPicPr>
            <p:cNvPr id="51" name="Graphic 50" descr="Man with cane with solid fill">
              <a:extLst>
                <a:ext uri="{FF2B5EF4-FFF2-40B4-BE49-F238E27FC236}">
                  <a16:creationId xmlns:a16="http://schemas.microsoft.com/office/drawing/2014/main" id="{B4A6048C-EAE0-781C-17CA-C87F61FDE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0">
              <a:extLst>
                <a:ext uri="{96DAC541-7B7A-43D3-8B79-37D633B846F1}">
                  <asvg:svgBlip xmlns:asvg="http://schemas.microsoft.com/office/drawing/2016/SVG/main" r:embed="rId71"/>
                </a:ext>
              </a:extLst>
            </a:blip>
            <a:stretch>
              <a:fillRect/>
            </a:stretch>
          </p:blipFill>
          <p:spPr>
            <a:xfrm>
              <a:off x="5092755" y="4464970"/>
              <a:ext cx="385233" cy="385233"/>
            </a:xfrm>
            <a:prstGeom prst="rect">
              <a:avLst/>
            </a:prstGeom>
          </p:spPr>
        </p:pic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8F380BA1-9885-61DE-006B-970E19C3CC46}"/>
              </a:ext>
            </a:extLst>
          </p:cNvPr>
          <p:cNvGrpSpPr/>
          <p:nvPr/>
        </p:nvGrpSpPr>
        <p:grpSpPr>
          <a:xfrm>
            <a:off x="2860174" y="5333634"/>
            <a:ext cx="1866265" cy="1244280"/>
            <a:chOff x="2860174" y="4582217"/>
            <a:chExt cx="1866265" cy="1244280"/>
          </a:xfrm>
        </p:grpSpPr>
        <p:sp>
          <p:nvSpPr>
            <p:cNvPr id="106" name="Rectangle: Rounded Corners 105">
              <a:extLst>
                <a:ext uri="{FF2B5EF4-FFF2-40B4-BE49-F238E27FC236}">
                  <a16:creationId xmlns:a16="http://schemas.microsoft.com/office/drawing/2014/main" id="{1275A96E-D3C0-EBE9-5C59-C7C450D90195}"/>
                </a:ext>
              </a:extLst>
            </p:cNvPr>
            <p:cNvSpPr/>
            <p:nvPr/>
          </p:nvSpPr>
          <p:spPr>
            <a:xfrm>
              <a:off x="2860174" y="4582217"/>
              <a:ext cx="1866265" cy="1151679"/>
            </a:xfrm>
            <a:prstGeom prst="roundRect">
              <a:avLst/>
            </a:prstGeom>
            <a:solidFill>
              <a:srgbClr val="CC586E"/>
            </a:solidFill>
            <a:ln w="57150">
              <a:solidFill>
                <a:srgbClr val="DF99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spcAft>
                  <a:spcPts val="1200"/>
                </a:spcAft>
                <a:defRPr/>
              </a:pPr>
              <a:r>
                <a:rPr lang="en-GB" b="1">
                  <a:solidFill>
                    <a:prstClr val="white"/>
                  </a:solidFill>
                  <a:latin typeface="Poppins"/>
                  <a:cs typeface="Poppins"/>
                </a:rPr>
                <a:t>Epistemic?</a:t>
              </a:r>
            </a:p>
          </p:txBody>
        </p:sp>
        <p:pic>
          <p:nvPicPr>
            <p:cNvPr id="107" name="Graphic 106" descr="Heart with pulse outline">
              <a:extLst>
                <a:ext uri="{FF2B5EF4-FFF2-40B4-BE49-F238E27FC236}">
                  <a16:creationId xmlns:a16="http://schemas.microsoft.com/office/drawing/2014/main" id="{E6CEAB8D-B04B-07F9-85D9-2F2742C1C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2">
              <a:extLst>
                <a:ext uri="{96DAC541-7B7A-43D3-8B79-37D633B846F1}">
                  <asvg:svgBlip xmlns:asvg="http://schemas.microsoft.com/office/drawing/2016/SVG/main" r:embed="rId73"/>
                </a:ext>
              </a:extLst>
            </a:blip>
            <a:stretch>
              <a:fillRect/>
            </a:stretch>
          </p:blipFill>
          <p:spPr>
            <a:xfrm>
              <a:off x="3316866" y="4962897"/>
              <a:ext cx="919480" cy="863600"/>
            </a:xfrm>
            <a:prstGeom prst="rect">
              <a:avLst/>
            </a:prstGeom>
          </p:spPr>
        </p:pic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2E18137C-30A2-32C9-924D-0906D702707D}"/>
              </a:ext>
            </a:extLst>
          </p:cNvPr>
          <p:cNvGrpSpPr/>
          <p:nvPr/>
        </p:nvGrpSpPr>
        <p:grpSpPr>
          <a:xfrm>
            <a:off x="641907" y="5331517"/>
            <a:ext cx="1823932" cy="1162263"/>
            <a:chOff x="641907" y="4580100"/>
            <a:chExt cx="1823932" cy="1162263"/>
          </a:xfrm>
        </p:grpSpPr>
        <p:sp>
          <p:nvSpPr>
            <p:cNvPr id="110" name="Rectangle: Rounded Corners 109">
              <a:extLst>
                <a:ext uri="{FF2B5EF4-FFF2-40B4-BE49-F238E27FC236}">
                  <a16:creationId xmlns:a16="http://schemas.microsoft.com/office/drawing/2014/main" id="{0250F843-6BF4-EFCE-7573-F144B1C1A761}"/>
                </a:ext>
              </a:extLst>
            </p:cNvPr>
            <p:cNvSpPr/>
            <p:nvPr/>
          </p:nvSpPr>
          <p:spPr>
            <a:xfrm>
              <a:off x="641907" y="4580100"/>
              <a:ext cx="1823932" cy="1162263"/>
            </a:xfrm>
            <a:prstGeom prst="roundRect">
              <a:avLst/>
            </a:prstGeom>
            <a:solidFill>
              <a:srgbClr val="CC586E"/>
            </a:solidFill>
            <a:ln w="57150">
              <a:solidFill>
                <a:srgbClr val="DF99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spcAft>
                  <a:spcPts val="1200"/>
                </a:spcAft>
                <a:defRPr/>
              </a:pPr>
              <a:r>
                <a:rPr lang="en-GB" sz="1600" b="1">
                  <a:solidFill>
                    <a:prstClr val="white"/>
                  </a:solidFill>
                  <a:latin typeface="Poppins"/>
                  <a:cs typeface="Poppins"/>
                </a:rPr>
                <a:t>Predisposition?</a:t>
              </a:r>
            </a:p>
          </p:txBody>
        </p:sp>
        <p:pic>
          <p:nvPicPr>
            <p:cNvPr id="111" name="Graphic 110" descr="DNA outline">
              <a:extLst>
                <a:ext uri="{FF2B5EF4-FFF2-40B4-BE49-F238E27FC236}">
                  <a16:creationId xmlns:a16="http://schemas.microsoft.com/office/drawing/2014/main" id="{119A4695-8EE6-F80E-F998-C77C366E2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4">
              <a:extLst>
                <a:ext uri="{96DAC541-7B7A-43D3-8B79-37D633B846F1}">
                  <asvg:svgBlip xmlns:asvg="http://schemas.microsoft.com/office/drawing/2016/SVG/main" r:embed="rId75"/>
                </a:ext>
              </a:extLst>
            </a:blip>
            <a:stretch>
              <a:fillRect/>
            </a:stretch>
          </p:blipFill>
          <p:spPr>
            <a:xfrm>
              <a:off x="834636" y="4939341"/>
              <a:ext cx="660400" cy="660400"/>
            </a:xfrm>
            <a:prstGeom prst="rect">
              <a:avLst/>
            </a:prstGeom>
          </p:spPr>
        </p:pic>
        <p:pic>
          <p:nvPicPr>
            <p:cNvPr id="112" name="Graphic 111" descr="Business Growth outline">
              <a:extLst>
                <a:ext uri="{FF2B5EF4-FFF2-40B4-BE49-F238E27FC236}">
                  <a16:creationId xmlns:a16="http://schemas.microsoft.com/office/drawing/2014/main" id="{BD18CFAF-BD03-386D-6A51-74B5972B4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p:blipFill>
          <p:spPr>
            <a:xfrm>
              <a:off x="1515969" y="4941738"/>
              <a:ext cx="660400" cy="660400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7F5A6C3-6F6C-BDC2-F062-4FB25F875838}"/>
              </a:ext>
            </a:extLst>
          </p:cNvPr>
          <p:cNvGrpSpPr/>
          <p:nvPr/>
        </p:nvGrpSpPr>
        <p:grpSpPr>
          <a:xfrm>
            <a:off x="1477700" y="3859538"/>
            <a:ext cx="8731770" cy="543349"/>
            <a:chOff x="1477700" y="3859538"/>
            <a:chExt cx="8731770" cy="543349"/>
          </a:xfrm>
        </p:grpSpPr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AD24F692-8DF7-0B63-7501-7BE8189195FB}"/>
                </a:ext>
              </a:extLst>
            </p:cNvPr>
            <p:cNvCxnSpPr/>
            <p:nvPr/>
          </p:nvCxnSpPr>
          <p:spPr>
            <a:xfrm>
              <a:off x="5389763" y="3862714"/>
              <a:ext cx="521" cy="511598"/>
            </a:xfrm>
            <a:prstGeom prst="straightConnector1">
              <a:avLst/>
            </a:prstGeom>
            <a:ln w="28575">
              <a:solidFill>
                <a:srgbClr val="A2364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0AF49524-EC56-628C-CCD2-852C15F7C5AE}"/>
                </a:ext>
              </a:extLst>
            </p:cNvPr>
            <p:cNvCxnSpPr>
              <a:cxnSpLocks/>
            </p:cNvCxnSpPr>
            <p:nvPr/>
          </p:nvCxnSpPr>
          <p:spPr>
            <a:xfrm>
              <a:off x="8137413" y="3862714"/>
              <a:ext cx="521" cy="511598"/>
            </a:xfrm>
            <a:prstGeom prst="straightConnector1">
              <a:avLst/>
            </a:prstGeom>
            <a:ln w="28575">
              <a:solidFill>
                <a:srgbClr val="A2364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10298DBF-AA2F-A071-F2B6-8340169A33C0}"/>
                </a:ext>
              </a:extLst>
            </p:cNvPr>
            <p:cNvCxnSpPr>
              <a:cxnSpLocks/>
            </p:cNvCxnSpPr>
            <p:nvPr/>
          </p:nvCxnSpPr>
          <p:spPr>
            <a:xfrm>
              <a:off x="3420800" y="3862714"/>
              <a:ext cx="521" cy="511598"/>
            </a:xfrm>
            <a:prstGeom prst="straightConnector1">
              <a:avLst/>
            </a:prstGeom>
            <a:ln w="28575">
              <a:solidFill>
                <a:srgbClr val="A2364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34598C6C-B43A-7E1B-24F4-C4F5C17CEFC9}"/>
                </a:ext>
              </a:extLst>
            </p:cNvPr>
            <p:cNvCxnSpPr>
              <a:cxnSpLocks/>
            </p:cNvCxnSpPr>
            <p:nvPr/>
          </p:nvCxnSpPr>
          <p:spPr>
            <a:xfrm>
              <a:off x="1477700" y="3891289"/>
              <a:ext cx="521" cy="511598"/>
            </a:xfrm>
            <a:prstGeom prst="straightConnector1">
              <a:avLst/>
            </a:prstGeom>
            <a:ln w="28575">
              <a:solidFill>
                <a:srgbClr val="A2364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CE09305D-738D-CFC6-FC45-647A92DEE1FD}"/>
                </a:ext>
              </a:extLst>
            </p:cNvPr>
            <p:cNvCxnSpPr>
              <a:cxnSpLocks/>
            </p:cNvCxnSpPr>
            <p:nvPr/>
          </p:nvCxnSpPr>
          <p:spPr>
            <a:xfrm>
              <a:off x="10208949" y="3859538"/>
              <a:ext cx="521" cy="511598"/>
            </a:xfrm>
            <a:prstGeom prst="straightConnector1">
              <a:avLst/>
            </a:prstGeom>
            <a:ln w="28575">
              <a:solidFill>
                <a:srgbClr val="A2364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2763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59E35-8C56-5F12-1B13-8400732F8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>
                <a:solidFill>
                  <a:srgbClr val="9A003B"/>
                </a:solidFill>
                <a:latin typeface="Poppins"/>
                <a:cs typeface="Poppins"/>
              </a:rPr>
              <a:t>The limitations of AI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0A0635-11EE-C4D4-8E27-12E0AADC9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235450"/>
            <a:ext cx="4752975" cy="194151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27965" indent="-227965"/>
            <a:r>
              <a:rPr lang="en-US" sz="2000">
                <a:latin typeface="Poppins"/>
                <a:cs typeface="Poppins"/>
              </a:rPr>
              <a:t>Some AI tools are designed to generate realistic text, but not true knowledge.</a:t>
            </a:r>
          </a:p>
          <a:p>
            <a:pPr marL="227965" indent="-227965"/>
            <a:r>
              <a:rPr lang="en-US" sz="2000">
                <a:latin typeface="Poppins"/>
                <a:cs typeface="Poppins"/>
              </a:rPr>
              <a:t>The credibility of the sources may be difficult to assess.</a:t>
            </a:r>
            <a:endParaRPr lang="en-US" sz="2000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05CAFA0A-2B70-7931-6264-2DB489BEE5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90" t="31978" r="756" b="16667"/>
          <a:stretch/>
        </p:blipFill>
        <p:spPr>
          <a:xfrm>
            <a:off x="5700972" y="1695450"/>
            <a:ext cx="6490712" cy="4794478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32BC6587-15B9-C207-ACFA-494DB746BC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5" b="68450"/>
          <a:stretch/>
        </p:blipFill>
        <p:spPr>
          <a:xfrm>
            <a:off x="361670" y="1804859"/>
            <a:ext cx="5225258" cy="233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7352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A27C1-4DD9-6BB7-7318-0EF88030B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>
                <a:solidFill>
                  <a:srgbClr val="9A003B"/>
                </a:solidFill>
                <a:latin typeface="Poppins"/>
                <a:cs typeface="Poppins"/>
              </a:rPr>
              <a:t>Continuous improvement of AI</a:t>
            </a:r>
            <a:endParaRPr lang="en-GB" sz="3200" b="1">
              <a:solidFill>
                <a:srgbClr val="9A003B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63ABF8-EC09-E125-36D7-165503BE0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815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7965" indent="-227965"/>
            <a:r>
              <a:rPr lang="en-US">
                <a:latin typeface="Poppins"/>
                <a:cs typeface="Poppins"/>
              </a:rPr>
              <a:t>I tried with Google but did not work.</a:t>
            </a:r>
          </a:p>
          <a:p>
            <a:pPr marL="227965" indent="-227965"/>
            <a:r>
              <a:rPr lang="en-US">
                <a:latin typeface="Poppins"/>
                <a:cs typeface="Poppins"/>
              </a:rPr>
              <a:t>ChatGPT identifies that it is not a real syndrome.</a:t>
            </a:r>
          </a:p>
          <a:p>
            <a:pPr marL="227965" indent="-227965"/>
            <a:r>
              <a:rPr lang="en-US">
                <a:latin typeface="Poppins"/>
                <a:cs typeface="Poppins"/>
              </a:rPr>
              <a:t>Only because it agrees with us does not mean that ChatGPT is right.</a:t>
            </a:r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17E3A2CB-8880-9421-F07E-8FC923013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3884" y="1695450"/>
            <a:ext cx="5592332" cy="50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08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7156C-1C58-A1BC-C3EF-28FC70D15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>
                <a:solidFill>
                  <a:srgbClr val="9A003B"/>
                </a:solidFill>
                <a:latin typeface="Segoe UI"/>
                <a:cs typeface="Segoe UI"/>
              </a:rPr>
              <a:t>Schedule</a:t>
            </a:r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E95F92B-7C30-9556-CB0A-4F820AD9FBA8}"/>
              </a:ext>
            </a:extLst>
          </p:cNvPr>
          <p:cNvSpPr/>
          <p:nvPr/>
        </p:nvSpPr>
        <p:spPr>
          <a:xfrm>
            <a:off x="2190750" y="1733508"/>
            <a:ext cx="8442325" cy="868878"/>
          </a:xfrm>
          <a:prstGeom prst="roundRect">
            <a:avLst/>
          </a:prstGeom>
          <a:solidFill>
            <a:srgbClr val="CC586E"/>
          </a:solidFill>
          <a:ln w="57150">
            <a:solidFill>
              <a:srgbClr val="DF99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90000"/>
              </a:lnSpc>
              <a:spcAft>
                <a:spcPts val="1200"/>
              </a:spcAft>
              <a:defRPr/>
            </a:pPr>
            <a:r>
              <a:rPr lang="en-GB" sz="2000" b="1">
                <a:solidFill>
                  <a:prstClr val="white"/>
                </a:solidFill>
                <a:latin typeface="Segoe UI"/>
                <a:ea typeface="+mn-lt"/>
                <a:cs typeface="+mn-lt"/>
              </a:rPr>
              <a:t>1.  (a) Introduction, (b) icebreaker,  (c) participants (30 min)</a:t>
            </a:r>
            <a:endParaRPr lang="en-US" sz="2000" b="1">
              <a:solidFill>
                <a:prstClr val="white"/>
              </a:solidFill>
              <a:latin typeface="Segoe UI"/>
              <a:ea typeface="+mn-lt"/>
              <a:cs typeface="+mn-lt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581EFA0-8EB1-16DE-3FA0-FC6AD6445EFD}"/>
              </a:ext>
            </a:extLst>
          </p:cNvPr>
          <p:cNvSpPr/>
          <p:nvPr/>
        </p:nvSpPr>
        <p:spPr>
          <a:xfrm>
            <a:off x="2190750" y="5435644"/>
            <a:ext cx="8442325" cy="868878"/>
          </a:xfrm>
          <a:prstGeom prst="roundRect">
            <a:avLst/>
          </a:prstGeom>
          <a:solidFill>
            <a:srgbClr val="CC586E"/>
          </a:solidFill>
          <a:ln w="57150">
            <a:solidFill>
              <a:srgbClr val="DF99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90000"/>
              </a:lnSpc>
              <a:spcAft>
                <a:spcPts val="1200"/>
              </a:spcAft>
              <a:defRPr/>
            </a:pPr>
            <a:r>
              <a:rPr lang="en-GB" sz="2000" b="1">
                <a:solidFill>
                  <a:prstClr val="white"/>
                </a:solidFill>
                <a:latin typeface="Segoe UI"/>
                <a:ea typeface="+mn-lt"/>
                <a:cs typeface="+mn-lt"/>
              </a:rPr>
              <a:t>3. (a) Learned, (b) missed, (c) feedback (30 min)</a:t>
            </a:r>
            <a:endParaRPr lang="en-US" sz="2000" b="1">
              <a:solidFill>
                <a:prstClr val="white"/>
              </a:solidFill>
              <a:latin typeface="Segoe UI"/>
              <a:ea typeface="+mn-lt"/>
              <a:cs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B5B5F34-95D9-7687-5BD7-18064A00CB28}"/>
              </a:ext>
            </a:extLst>
          </p:cNvPr>
          <p:cNvGrpSpPr/>
          <p:nvPr/>
        </p:nvGrpSpPr>
        <p:grpSpPr>
          <a:xfrm>
            <a:off x="2190750" y="2913321"/>
            <a:ext cx="8442325" cy="2211388"/>
            <a:chOff x="2190750" y="2995699"/>
            <a:chExt cx="8442325" cy="2211388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C29D2F7-85BD-BD01-3AD3-1748FF06A231}"/>
                </a:ext>
              </a:extLst>
            </p:cNvPr>
            <p:cNvSpPr/>
            <p:nvPr/>
          </p:nvSpPr>
          <p:spPr>
            <a:xfrm>
              <a:off x="2190750" y="2995699"/>
              <a:ext cx="8442325" cy="2211388"/>
            </a:xfrm>
            <a:prstGeom prst="roundRect">
              <a:avLst/>
            </a:prstGeom>
            <a:solidFill>
              <a:srgbClr val="A2364F"/>
            </a:solidFill>
            <a:ln w="57150">
              <a:solidFill>
                <a:srgbClr val="DF99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>
                <a:lnSpc>
                  <a:spcPct val="90000"/>
                </a:lnSpc>
                <a:spcAft>
                  <a:spcPts val="1200"/>
                </a:spcAft>
                <a:defRPr/>
              </a:pPr>
              <a:endParaRPr lang="en-GB" sz="2000" b="1">
                <a:solidFill>
                  <a:prstClr val="white"/>
                </a:solidFill>
                <a:latin typeface="Segoe UI"/>
                <a:ea typeface="+mn-lt"/>
                <a:cs typeface="+mn-lt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E1D711A-DBBC-D714-7848-04C9E9584418}"/>
                </a:ext>
              </a:extLst>
            </p:cNvPr>
            <p:cNvSpPr/>
            <p:nvPr/>
          </p:nvSpPr>
          <p:spPr>
            <a:xfrm>
              <a:off x="2619375" y="3189288"/>
              <a:ext cx="7594600" cy="506413"/>
            </a:xfrm>
            <a:prstGeom prst="roundRect">
              <a:avLst/>
            </a:prstGeom>
            <a:solidFill>
              <a:srgbClr val="CC586E"/>
            </a:solidFill>
            <a:ln w="57150">
              <a:solidFill>
                <a:srgbClr val="DF99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>
                <a:lnSpc>
                  <a:spcPct val="90000"/>
                </a:lnSpc>
                <a:spcAft>
                  <a:spcPts val="1200"/>
                </a:spcAft>
                <a:defRPr/>
              </a:pPr>
              <a:r>
                <a:rPr lang="en-GB" sz="2000" b="1" dirty="0">
                  <a:solidFill>
                    <a:prstClr val="white"/>
                  </a:solidFill>
                  <a:latin typeface="Segoe UI"/>
                  <a:ea typeface="+mn-lt"/>
                  <a:cs typeface="+mn-lt"/>
                </a:rPr>
                <a:t>2.a. Demystifying AI (20 min)</a:t>
              </a:r>
              <a:endParaRPr lang="en-US" sz="2000" b="1" dirty="0">
                <a:solidFill>
                  <a:prstClr val="white"/>
                </a:solidFill>
                <a:latin typeface="Segoe UI"/>
                <a:ea typeface="+mn-lt"/>
                <a:cs typeface="+mn-lt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0F6D2E5-1E41-799C-4CD1-94668D0B01FC}"/>
                </a:ext>
              </a:extLst>
            </p:cNvPr>
            <p:cNvSpPr/>
            <p:nvPr/>
          </p:nvSpPr>
          <p:spPr>
            <a:xfrm>
              <a:off x="2619374" y="3894138"/>
              <a:ext cx="7594600" cy="506413"/>
            </a:xfrm>
            <a:prstGeom prst="roundRect">
              <a:avLst/>
            </a:prstGeom>
            <a:solidFill>
              <a:srgbClr val="CC586E"/>
            </a:solidFill>
            <a:ln w="57150">
              <a:solidFill>
                <a:srgbClr val="DF99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>
                <a:lnSpc>
                  <a:spcPct val="90000"/>
                </a:lnSpc>
                <a:spcAft>
                  <a:spcPts val="1200"/>
                </a:spcAft>
                <a:defRPr/>
              </a:pPr>
              <a:r>
                <a:rPr lang="en-GB" sz="2000" b="1">
                  <a:solidFill>
                    <a:prstClr val="white"/>
                  </a:solidFill>
                  <a:latin typeface="Segoe UI"/>
                  <a:ea typeface="+mn-lt"/>
                  <a:cs typeface="+mn-lt"/>
                </a:rPr>
                <a:t>2.b. Ethics and regulations of AI (20 min)</a:t>
              </a:r>
              <a:endParaRPr lang="en-US" sz="2000" b="1">
                <a:solidFill>
                  <a:prstClr val="white"/>
                </a:solidFill>
                <a:latin typeface="Segoe UI"/>
                <a:ea typeface="+mn-lt"/>
                <a:cs typeface="+mn-lt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1799BEBB-24E7-61B9-A6AF-FA2402AFFD5E}"/>
                </a:ext>
              </a:extLst>
            </p:cNvPr>
            <p:cNvSpPr/>
            <p:nvPr/>
          </p:nvSpPr>
          <p:spPr>
            <a:xfrm>
              <a:off x="2619374" y="4598988"/>
              <a:ext cx="7594600" cy="506413"/>
            </a:xfrm>
            <a:prstGeom prst="roundRect">
              <a:avLst/>
            </a:prstGeom>
            <a:solidFill>
              <a:srgbClr val="CC586E"/>
            </a:solidFill>
            <a:ln w="57150">
              <a:solidFill>
                <a:srgbClr val="DF99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>
                <a:lnSpc>
                  <a:spcPct val="90000"/>
                </a:lnSpc>
                <a:spcAft>
                  <a:spcPts val="1200"/>
                </a:spcAft>
                <a:defRPr/>
              </a:pPr>
              <a:r>
                <a:rPr lang="en-GB" sz="2000" b="1">
                  <a:solidFill>
                    <a:prstClr val="white"/>
                  </a:solidFill>
                  <a:latin typeface="Segoe UI"/>
                  <a:ea typeface="+mn-lt"/>
                  <a:cs typeface="+mn-lt"/>
                </a:rPr>
                <a:t>2.c. Possible course content (20 min)</a:t>
              </a:r>
              <a:endParaRPr lang="en-US" sz="2000" b="1">
                <a:solidFill>
                  <a:prstClr val="white"/>
                </a:solidFill>
                <a:latin typeface="Segoe UI"/>
                <a:ea typeface="+mn-lt"/>
                <a:cs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94879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933FF-4DA4-5B65-F615-67D8AF762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>
                <a:solidFill>
                  <a:srgbClr val="9A003B"/>
                </a:solidFill>
                <a:latin typeface="Poppins"/>
                <a:cs typeface="Poppins"/>
              </a:rPr>
              <a:t>Continuous improvement of AI</a:t>
            </a:r>
            <a:endParaRPr lang="en-US"/>
          </a:p>
        </p:txBody>
      </p:sp>
      <p:pic>
        <p:nvPicPr>
          <p:cNvPr id="4" name="Content Placeholder 3" descr="A screenshot of a chat&#10;&#10;Description automatically generated">
            <a:extLst>
              <a:ext uri="{FF2B5EF4-FFF2-40B4-BE49-F238E27FC236}">
                <a16:creationId xmlns:a16="http://schemas.microsoft.com/office/drawing/2014/main" id="{56C77C25-929B-BD9E-2A90-AA23C21678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00700" y="3520777"/>
            <a:ext cx="6591300" cy="3332759"/>
          </a:xfrm>
        </p:spPr>
      </p:pic>
      <p:pic>
        <p:nvPicPr>
          <p:cNvPr id="5" name="Picture 4" descr="A screenshot of a chat&#10;&#10;Description automatically generated">
            <a:extLst>
              <a:ext uri="{FF2B5EF4-FFF2-40B4-BE49-F238E27FC236}">
                <a16:creationId xmlns:a16="http://schemas.microsoft.com/office/drawing/2014/main" id="{8F92C7CF-2475-7162-6364-481E14848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82427"/>
            <a:ext cx="5600700" cy="333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7946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ute yellow robot">
            <a:extLst>
              <a:ext uri="{FF2B5EF4-FFF2-40B4-BE49-F238E27FC236}">
                <a16:creationId xmlns:a16="http://schemas.microsoft.com/office/drawing/2014/main" id="{71D6D10D-40E9-69EC-426B-21D466F206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662"/>
          <a:stretch/>
        </p:blipFill>
        <p:spPr>
          <a:xfrm>
            <a:off x="5183188" y="0"/>
            <a:ext cx="7008820" cy="686544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281D93-CF58-8731-5A5B-74E1470CAAD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3200" b="1" dirty="0">
                <a:solidFill>
                  <a:srgbClr val="A2364F"/>
                </a:solidFill>
                <a:latin typeface="Poppins"/>
                <a:cs typeface="Poppins"/>
              </a:rPr>
              <a:t>Group discussion:</a:t>
            </a:r>
            <a:endParaRPr lang="en-US" dirty="0"/>
          </a:p>
          <a:p>
            <a:pPr algn="ctr"/>
            <a:endParaRPr lang="en-GB" sz="3200" b="1">
              <a:solidFill>
                <a:srgbClr val="A2364F"/>
              </a:solidFill>
              <a:latin typeface="Poppins"/>
              <a:cs typeface="Poppins"/>
            </a:endParaRPr>
          </a:p>
          <a:p>
            <a:pPr algn="ctr"/>
            <a:r>
              <a:rPr lang="en-GB" sz="3200" b="1" dirty="0">
                <a:solidFill>
                  <a:srgbClr val="A2364F"/>
                </a:solidFill>
                <a:latin typeface="Poppins"/>
                <a:cs typeface="Poppins"/>
              </a:rPr>
              <a:t>Where else would you use AI?</a:t>
            </a:r>
          </a:p>
          <a:p>
            <a:pPr algn="ctr"/>
            <a:r>
              <a:rPr lang="en-GB" sz="3200" b="1" dirty="0">
                <a:solidFill>
                  <a:srgbClr val="DF99A6"/>
                </a:solidFill>
                <a:latin typeface="Poppins"/>
                <a:cs typeface="Poppins"/>
              </a:rPr>
              <a:t>(8 min)</a:t>
            </a:r>
          </a:p>
        </p:txBody>
      </p:sp>
    </p:spTree>
    <p:extLst>
      <p:ext uri="{BB962C8B-B14F-4D97-AF65-F5344CB8AC3E}">
        <p14:creationId xmlns:p14="http://schemas.microsoft.com/office/powerpoint/2010/main" val="9462537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ales of justice on blue background">
            <a:extLst>
              <a:ext uri="{FF2B5EF4-FFF2-40B4-BE49-F238E27FC236}">
                <a16:creationId xmlns:a16="http://schemas.microsoft.com/office/drawing/2014/main" id="{71D6D10D-40E9-69EC-426B-21D466F206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971" r="15971"/>
          <a:stretch/>
        </p:blipFill>
        <p:spPr>
          <a:xfrm>
            <a:off x="5183188" y="0"/>
            <a:ext cx="7008820" cy="686544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281D93-CF58-8731-5A5B-74E1470CAAD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3200" b="1">
                <a:solidFill>
                  <a:srgbClr val="F0DADE"/>
                </a:solidFill>
                <a:latin typeface="Poppins"/>
                <a:cs typeface="Poppins"/>
              </a:rPr>
              <a:t>2.a., </a:t>
            </a:r>
            <a:r>
              <a:rPr lang="en-GB" sz="3200" b="1">
                <a:solidFill>
                  <a:srgbClr val="A2364F"/>
                </a:solidFill>
                <a:latin typeface="Poppins"/>
                <a:cs typeface="Poppins"/>
              </a:rPr>
              <a:t>2.b.</a:t>
            </a:r>
            <a:r>
              <a:rPr lang="en-GB" sz="3200" b="1">
                <a:solidFill>
                  <a:srgbClr val="F0DADE"/>
                </a:solidFill>
                <a:latin typeface="Poppins"/>
                <a:cs typeface="Poppins"/>
              </a:rPr>
              <a:t>, 2.c.</a:t>
            </a:r>
            <a:endParaRPr lang="en-GB" sz="3200">
              <a:solidFill>
                <a:srgbClr val="F0DADE"/>
              </a:solidFill>
              <a:latin typeface="Poppins"/>
              <a:cs typeface="Poppins"/>
            </a:endParaRPr>
          </a:p>
          <a:p>
            <a:pPr algn="ctr"/>
            <a:r>
              <a:rPr lang="en-GB" sz="3200" b="1">
                <a:solidFill>
                  <a:srgbClr val="9A003B"/>
                </a:solidFill>
                <a:latin typeface="Segoe UI"/>
                <a:cs typeface="Segoe UI"/>
              </a:rPr>
              <a:t>AI ethics and regulations</a:t>
            </a:r>
            <a:endParaRPr lang="en-US"/>
          </a:p>
          <a:p>
            <a:pPr algn="ctr"/>
            <a:r>
              <a:rPr lang="en-GB" sz="3200" b="1">
                <a:solidFill>
                  <a:srgbClr val="9A003B"/>
                </a:solidFill>
                <a:latin typeface="Segoe UI"/>
                <a:cs typeface="Segoe UI"/>
              </a:rPr>
              <a:t>(20 min)</a:t>
            </a:r>
          </a:p>
        </p:txBody>
      </p:sp>
    </p:spTree>
    <p:extLst>
      <p:ext uri="{BB962C8B-B14F-4D97-AF65-F5344CB8AC3E}">
        <p14:creationId xmlns:p14="http://schemas.microsoft.com/office/powerpoint/2010/main" val="71817880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ales of justice on blue background">
            <a:extLst>
              <a:ext uri="{FF2B5EF4-FFF2-40B4-BE49-F238E27FC236}">
                <a16:creationId xmlns:a16="http://schemas.microsoft.com/office/drawing/2014/main" id="{71D6D10D-40E9-69EC-426B-21D466F206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971" r="15971"/>
          <a:stretch/>
        </p:blipFill>
        <p:spPr>
          <a:xfrm>
            <a:off x="5183188" y="0"/>
            <a:ext cx="7008820" cy="686544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281D93-CF58-8731-5A5B-74E1470CAAD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3200" b="1" dirty="0">
                <a:solidFill>
                  <a:srgbClr val="A2364F"/>
                </a:solidFill>
                <a:latin typeface="Poppins"/>
                <a:cs typeface="Poppins"/>
              </a:rPr>
              <a:t>Open question:</a:t>
            </a:r>
            <a:endParaRPr lang="en-US" sz="3200" dirty="0">
              <a:solidFill>
                <a:srgbClr val="000000"/>
              </a:solidFill>
              <a:latin typeface="Poppins"/>
              <a:cs typeface="Poppins"/>
            </a:endParaRPr>
          </a:p>
          <a:p>
            <a:pPr algn="ctr"/>
            <a:endParaRPr lang="en-GB" sz="3200">
              <a:solidFill>
                <a:srgbClr val="000000"/>
              </a:solidFill>
              <a:latin typeface="Poppins"/>
              <a:cs typeface="Poppins"/>
            </a:endParaRPr>
          </a:p>
          <a:p>
            <a:pPr algn="ctr"/>
            <a:r>
              <a:rPr lang="en-GB" sz="3200" b="1" dirty="0">
                <a:solidFill>
                  <a:srgbClr val="A2364F"/>
                </a:solidFill>
                <a:latin typeface="Poppins"/>
                <a:cs typeface="Poppins"/>
              </a:rPr>
              <a:t>What are your concerns about AI?</a:t>
            </a:r>
            <a:endParaRPr lang="en-GB" sz="3200" b="1" dirty="0">
              <a:solidFill>
                <a:srgbClr val="A2364F"/>
              </a:solidFill>
            </a:endParaRPr>
          </a:p>
          <a:p>
            <a:pPr algn="ctr"/>
            <a:r>
              <a:rPr lang="en-GB" sz="3200" b="1" dirty="0">
                <a:solidFill>
                  <a:srgbClr val="DF99A6"/>
                </a:solidFill>
                <a:latin typeface="Poppins"/>
                <a:cs typeface="Poppins"/>
              </a:rPr>
              <a:t>(5 min)</a:t>
            </a:r>
            <a:endParaRPr lang="en-GB" dirty="0">
              <a:solidFill>
                <a:srgbClr val="DF99A6"/>
              </a:solidFill>
              <a:latin typeface="Poppins"/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01083101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EA216-F47F-DF17-7F11-CD2560BAF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>
                <a:solidFill>
                  <a:srgbClr val="9A003B"/>
                </a:solidFill>
                <a:latin typeface="Segoe UI"/>
                <a:cs typeface="Segoe UI"/>
              </a:rPr>
              <a:t>Healthcare regulations affecting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4314B9-96D6-60EF-E744-0170E94467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457200" indent="-457200"/>
            <a:r>
              <a:rPr lang="en-US" sz="2400">
                <a:latin typeface="Segoe UI"/>
                <a:cs typeface="Segoe UI"/>
              </a:rPr>
              <a:t>Market regulations:</a:t>
            </a:r>
            <a:endParaRPr lang="en-US" sz="2400">
              <a:latin typeface="Segoe UI"/>
            </a:endParaRPr>
          </a:p>
          <a:p>
            <a:pPr marL="914400" lvl="1" indent="-227965">
              <a:buFont typeface="Courier New" panose="020B0604020202020204" pitchFamily="34" charset="0"/>
              <a:buChar char="o"/>
            </a:pPr>
            <a:r>
              <a:rPr lang="en-US" sz="1800">
                <a:latin typeface="Segoe UI"/>
                <a:cs typeface="Segoe UI"/>
              </a:rPr>
              <a:t>EU AI Act</a:t>
            </a:r>
            <a:endParaRPr lang="en-US" sz="1800">
              <a:latin typeface="Segoe UI"/>
            </a:endParaRPr>
          </a:p>
          <a:p>
            <a:pPr marL="914400" lvl="1" indent="-227965">
              <a:buFont typeface="Courier New" panose="020B0604020202020204" pitchFamily="34" charset="0"/>
              <a:buChar char="o"/>
            </a:pPr>
            <a:r>
              <a:rPr lang="en-US" sz="1800">
                <a:latin typeface="Segoe UI"/>
                <a:cs typeface="Segoe UI"/>
              </a:rPr>
              <a:t>EU Digital Services Act</a:t>
            </a:r>
            <a:endParaRPr lang="en-US" sz="1800">
              <a:latin typeface="Segoe UI"/>
            </a:endParaRPr>
          </a:p>
          <a:p>
            <a:pPr marL="914400" lvl="1" indent="-227965">
              <a:buFont typeface="Courier New" panose="020B0604020202020204" pitchFamily="34" charset="0"/>
              <a:buChar char="o"/>
            </a:pPr>
            <a:r>
              <a:rPr lang="en-US" sz="1800">
                <a:latin typeface="Segoe UI"/>
                <a:cs typeface="Segoe UI"/>
              </a:rPr>
              <a:t>EU Digital Markets Act</a:t>
            </a:r>
            <a:endParaRPr lang="en-US" sz="1800">
              <a:latin typeface="Segoe UI"/>
            </a:endParaRPr>
          </a:p>
          <a:p>
            <a:pPr marL="914400" lvl="1" indent="-227965">
              <a:buFont typeface="Courier New" panose="020B0604020202020204" pitchFamily="34" charset="0"/>
              <a:buChar char="o"/>
            </a:pPr>
            <a:r>
              <a:rPr lang="en-US" sz="1800">
                <a:latin typeface="Segoe UI"/>
                <a:cs typeface="Segoe UI"/>
              </a:rPr>
              <a:t>EU Cyber Resilience Act</a:t>
            </a:r>
          </a:p>
          <a:p>
            <a:pPr marL="457200" indent="-457200"/>
            <a:r>
              <a:rPr lang="en-US" sz="2400">
                <a:latin typeface="Segoe UI"/>
                <a:cs typeface="Segoe UI"/>
              </a:rPr>
              <a:t>Biopharma regulations:</a:t>
            </a:r>
          </a:p>
          <a:p>
            <a:pPr marL="914400" lvl="1" indent="-227965">
              <a:buFont typeface="Courier New" panose="020B0604020202020204" pitchFamily="34" charset="0"/>
              <a:buChar char="o"/>
            </a:pPr>
            <a:r>
              <a:rPr lang="en-US" sz="1800">
                <a:latin typeface="Segoe UI"/>
                <a:cs typeface="Segoe UI"/>
              </a:rPr>
              <a:t>European Health Data Space</a:t>
            </a:r>
            <a:endParaRPr lang="en-US" sz="1800">
              <a:latin typeface="Segoe UI"/>
            </a:endParaRPr>
          </a:p>
          <a:p>
            <a:pPr marL="914400" lvl="1" indent="-227965">
              <a:buFont typeface="Courier New" panose="020B0604020202020204" pitchFamily="34" charset="0"/>
              <a:buChar char="o"/>
            </a:pPr>
            <a:r>
              <a:rPr lang="en-US" sz="1800">
                <a:latin typeface="Segoe UI"/>
                <a:cs typeface="Segoe UI"/>
              </a:rPr>
              <a:t>General Pharmaceutical Legislation</a:t>
            </a:r>
            <a:endParaRPr lang="en-US" sz="1800">
              <a:latin typeface="Segoe UI"/>
            </a:endParaRPr>
          </a:p>
          <a:p>
            <a:pPr marL="914400" lvl="1" indent="-227965">
              <a:buFont typeface="Courier New" panose="020B0604020202020204" pitchFamily="34" charset="0"/>
              <a:buChar char="o"/>
            </a:pPr>
            <a:r>
              <a:rPr lang="en-US" sz="1800">
                <a:latin typeface="Segoe UI"/>
                <a:cs typeface="Segoe UI"/>
              </a:rPr>
              <a:t>Clinical Trial Regulations</a:t>
            </a:r>
            <a:endParaRPr lang="en-US" sz="1800">
              <a:latin typeface="Segoe UI"/>
            </a:endParaRPr>
          </a:p>
          <a:p>
            <a:pPr marL="457200" indent="-457200"/>
            <a:r>
              <a:rPr lang="en-US" sz="2400">
                <a:latin typeface="Segoe UI"/>
                <a:cs typeface="Segoe UI"/>
              </a:rPr>
              <a:t>Data regulations:</a:t>
            </a:r>
          </a:p>
          <a:p>
            <a:pPr marL="914400" lvl="1" indent="-227965">
              <a:buFont typeface="Courier New" panose="020B0604020202020204" pitchFamily="34" charset="0"/>
              <a:buChar char="o"/>
            </a:pPr>
            <a:r>
              <a:rPr lang="en-US" sz="1800">
                <a:latin typeface="Segoe UI"/>
                <a:cs typeface="Poppins"/>
              </a:rPr>
              <a:t>GDPR (General Data Protection Regulation)</a:t>
            </a:r>
            <a:endParaRPr lang="en-US" sz="1800">
              <a:latin typeface="Segoe UI"/>
            </a:endParaRPr>
          </a:p>
          <a:p>
            <a:pPr marL="914400" lvl="1" indent="-227965">
              <a:buFont typeface="Courier New" panose="020B0604020202020204" pitchFamily="34" charset="0"/>
              <a:buChar char="o"/>
            </a:pPr>
            <a:r>
              <a:rPr lang="en-US" sz="1800">
                <a:latin typeface="Segoe UI"/>
                <a:cs typeface="Poppins"/>
              </a:rPr>
              <a:t>Data Act</a:t>
            </a:r>
            <a:endParaRPr lang="en-US" sz="1800">
              <a:latin typeface="Segoe UI"/>
            </a:endParaRPr>
          </a:p>
          <a:p>
            <a:pPr marL="914400" lvl="1" indent="-227965">
              <a:buFont typeface="Courier New" panose="020B0604020202020204" pitchFamily="34" charset="0"/>
              <a:buChar char="o"/>
            </a:pPr>
            <a:r>
              <a:rPr lang="en-US" sz="1800">
                <a:latin typeface="Segoe UI"/>
                <a:cs typeface="Poppins"/>
              </a:rPr>
              <a:t>Data Governance Act</a:t>
            </a:r>
            <a:endParaRPr lang="en-US" sz="1800">
              <a:latin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41984356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F3DCF-3BF7-D55C-1F91-26EE6E9BE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>
                <a:solidFill>
                  <a:srgbClr val="9A003B"/>
                </a:solidFill>
                <a:latin typeface="Segoe UI"/>
                <a:cs typeface="Segoe UI"/>
              </a:rPr>
              <a:t>AI ethics and regulations</a:t>
            </a:r>
            <a:endParaRPr lang="en-US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9DD1229C-03A9-048F-79E4-D24B3A0586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27965" indent="-227965"/>
            <a:r>
              <a:rPr lang="en-US" sz="2400">
                <a:latin typeface="Segoe UI"/>
                <a:cs typeface="Segoe UI"/>
              </a:rPr>
              <a:t>Five key principles for regulatory use of AI for medical products</a:t>
            </a:r>
            <a:endParaRPr lang="en-US" sz="2400">
              <a:solidFill>
                <a:srgbClr val="000000"/>
              </a:solidFill>
              <a:latin typeface="Segoe UI"/>
              <a:cs typeface="Segoe UI"/>
            </a:endParaRPr>
          </a:p>
          <a:p>
            <a:pPr marL="227965" indent="-227965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A4F652D-B054-1D1E-74D9-84DF25219A0C}"/>
              </a:ext>
            </a:extLst>
          </p:cNvPr>
          <p:cNvSpPr/>
          <p:nvPr/>
        </p:nvSpPr>
        <p:spPr>
          <a:xfrm>
            <a:off x="828675" y="2570163"/>
            <a:ext cx="1727200" cy="3640138"/>
          </a:xfrm>
          <a:prstGeom prst="roundRect">
            <a:avLst/>
          </a:prstGeom>
          <a:solidFill>
            <a:srgbClr val="CC586E"/>
          </a:solidFill>
          <a:ln w="57150">
            <a:solidFill>
              <a:srgbClr val="DF99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Aft>
                <a:spcPts val="1200"/>
              </a:spcAft>
              <a:defRPr/>
            </a:pPr>
            <a:r>
              <a:rPr lang="en-GB" sz="3600" b="1">
                <a:solidFill>
                  <a:prstClr val="white"/>
                </a:solidFill>
                <a:latin typeface="Segoe UI"/>
                <a:ea typeface="+mn-lt"/>
                <a:cs typeface="+mn-lt"/>
              </a:rPr>
              <a:t>1</a:t>
            </a:r>
            <a:endParaRPr lang="en-US" sz="3600" b="1">
              <a:solidFill>
                <a:prstClr val="white"/>
              </a:solidFill>
              <a:latin typeface="Segoe UI"/>
              <a:ea typeface="+mn-lt"/>
              <a:cs typeface="+mn-lt"/>
            </a:endParaRPr>
          </a:p>
          <a:p>
            <a:pPr algn="ctr">
              <a:lnSpc>
                <a:spcPct val="90000"/>
              </a:lnSpc>
              <a:spcAft>
                <a:spcPts val="1200"/>
              </a:spcAft>
              <a:defRPr/>
            </a:pPr>
            <a:r>
              <a:rPr lang="en-GB" b="1">
                <a:solidFill>
                  <a:prstClr val="white"/>
                </a:solidFill>
                <a:latin typeface="Segoe UI"/>
                <a:ea typeface="+mn-lt"/>
                <a:cs typeface="+mn-lt"/>
              </a:rPr>
              <a:t>Safety, security and robustness</a:t>
            </a:r>
            <a:endParaRPr lang="en-US" b="1">
              <a:solidFill>
                <a:prstClr val="white"/>
              </a:solidFill>
              <a:latin typeface="Segoe UI"/>
              <a:ea typeface="+mn-lt"/>
              <a:cs typeface="+mn-lt"/>
            </a:endParaRPr>
          </a:p>
        </p:txBody>
      </p:sp>
      <p:pic>
        <p:nvPicPr>
          <p:cNvPr id="9" name="Graphic 114" descr="Lock with solid fill">
            <a:extLst>
              <a:ext uri="{FF2B5EF4-FFF2-40B4-BE49-F238E27FC236}">
                <a16:creationId xmlns:a16="http://schemas.microsoft.com/office/drawing/2014/main" id="{F47A0447-BC72-2637-4DC1-33CEF5A7A8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8743" y="4367355"/>
            <a:ext cx="1851094" cy="165275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6DBF624-20E7-16A6-59E8-7DFAD5361F62}"/>
              </a:ext>
            </a:extLst>
          </p:cNvPr>
          <p:cNvSpPr/>
          <p:nvPr/>
        </p:nvSpPr>
        <p:spPr>
          <a:xfrm>
            <a:off x="2992438" y="2570163"/>
            <a:ext cx="1727200" cy="3640138"/>
          </a:xfrm>
          <a:prstGeom prst="roundRect">
            <a:avLst/>
          </a:prstGeom>
          <a:solidFill>
            <a:srgbClr val="CC586E"/>
          </a:solidFill>
          <a:ln w="57150">
            <a:solidFill>
              <a:srgbClr val="DF99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Aft>
                <a:spcPts val="1200"/>
              </a:spcAft>
              <a:defRPr/>
            </a:pPr>
            <a:r>
              <a:rPr lang="en-GB" sz="3600" b="1">
                <a:solidFill>
                  <a:prstClr val="white"/>
                </a:solidFill>
                <a:latin typeface="Segoe UI"/>
                <a:ea typeface="+mn-lt"/>
                <a:cs typeface="+mn-lt"/>
              </a:rPr>
              <a:t>2</a:t>
            </a:r>
          </a:p>
          <a:p>
            <a:pPr algn="ctr">
              <a:lnSpc>
                <a:spcPct val="90000"/>
              </a:lnSpc>
              <a:spcAft>
                <a:spcPts val="1200"/>
              </a:spcAft>
              <a:defRPr/>
            </a:pPr>
            <a:r>
              <a:rPr lang="en-GB" b="1">
                <a:solidFill>
                  <a:prstClr val="white"/>
                </a:solidFill>
                <a:latin typeface="Segoe UI"/>
                <a:ea typeface="+mn-lt"/>
                <a:cs typeface="+mn-lt"/>
              </a:rPr>
              <a:t>Transparency and explainability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6E0CAD1-E720-1BC1-E824-2C886217F6F3}"/>
              </a:ext>
            </a:extLst>
          </p:cNvPr>
          <p:cNvSpPr/>
          <p:nvPr/>
        </p:nvSpPr>
        <p:spPr>
          <a:xfrm>
            <a:off x="5156200" y="2570163"/>
            <a:ext cx="1727200" cy="3640138"/>
          </a:xfrm>
          <a:prstGeom prst="roundRect">
            <a:avLst/>
          </a:prstGeom>
          <a:solidFill>
            <a:srgbClr val="CC586E"/>
          </a:solidFill>
          <a:ln w="57150">
            <a:solidFill>
              <a:srgbClr val="DF99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Aft>
                <a:spcPts val="1200"/>
              </a:spcAft>
              <a:defRPr/>
            </a:pPr>
            <a:r>
              <a:rPr lang="en-GB" sz="3600" b="1">
                <a:solidFill>
                  <a:prstClr val="white"/>
                </a:solidFill>
                <a:latin typeface="Segoe UI"/>
                <a:ea typeface="+mn-lt"/>
                <a:cs typeface="+mn-lt"/>
              </a:rPr>
              <a:t>3</a:t>
            </a:r>
          </a:p>
          <a:p>
            <a:pPr algn="ctr">
              <a:lnSpc>
                <a:spcPct val="90000"/>
              </a:lnSpc>
              <a:spcAft>
                <a:spcPts val="1200"/>
              </a:spcAft>
              <a:defRPr/>
            </a:pPr>
            <a:r>
              <a:rPr lang="en-GB" b="1">
                <a:solidFill>
                  <a:prstClr val="white"/>
                </a:solidFill>
                <a:latin typeface="Segoe UI"/>
                <a:ea typeface="+mn-lt"/>
                <a:cs typeface="+mn-lt"/>
              </a:rPr>
              <a:t>Fairness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A9F0E17-B276-79FE-9B9C-6B51914F390A}"/>
              </a:ext>
            </a:extLst>
          </p:cNvPr>
          <p:cNvSpPr/>
          <p:nvPr/>
        </p:nvSpPr>
        <p:spPr>
          <a:xfrm>
            <a:off x="7319963" y="2570163"/>
            <a:ext cx="1727200" cy="3640138"/>
          </a:xfrm>
          <a:prstGeom prst="roundRect">
            <a:avLst/>
          </a:prstGeom>
          <a:solidFill>
            <a:srgbClr val="CC586E"/>
          </a:solidFill>
          <a:ln w="57150">
            <a:solidFill>
              <a:srgbClr val="DF99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Aft>
                <a:spcPts val="1200"/>
              </a:spcAft>
              <a:defRPr/>
            </a:pPr>
            <a:r>
              <a:rPr lang="en-GB" sz="3600" b="1">
                <a:solidFill>
                  <a:prstClr val="white"/>
                </a:solidFill>
                <a:latin typeface="Segoe UI"/>
                <a:ea typeface="+mn-lt"/>
                <a:cs typeface="+mn-lt"/>
              </a:rPr>
              <a:t>4</a:t>
            </a:r>
          </a:p>
          <a:p>
            <a:pPr algn="ctr">
              <a:spcAft>
                <a:spcPts val="1200"/>
              </a:spcAft>
              <a:defRPr/>
            </a:pPr>
            <a:r>
              <a:rPr lang="en-GB" b="1">
                <a:solidFill>
                  <a:prstClr val="white"/>
                </a:solidFill>
                <a:latin typeface="Segoe UI"/>
                <a:ea typeface="+mn-lt"/>
                <a:cs typeface="+mn-lt"/>
              </a:rPr>
              <a:t>Accountability and governance</a:t>
            </a:r>
            <a:endParaRPr lang="en-GB" b="1">
              <a:solidFill>
                <a:prstClr val="white"/>
              </a:solidFill>
              <a:latin typeface="Segoe UI"/>
              <a:cs typeface="Calibri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A85E47A-0139-EAD3-E964-798D14EB4A7E}"/>
              </a:ext>
            </a:extLst>
          </p:cNvPr>
          <p:cNvSpPr/>
          <p:nvPr/>
        </p:nvSpPr>
        <p:spPr>
          <a:xfrm>
            <a:off x="9483725" y="2570163"/>
            <a:ext cx="1727200" cy="3640138"/>
          </a:xfrm>
          <a:prstGeom prst="roundRect">
            <a:avLst/>
          </a:prstGeom>
          <a:solidFill>
            <a:srgbClr val="CC586E"/>
          </a:solidFill>
          <a:ln w="57150">
            <a:solidFill>
              <a:srgbClr val="DF99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Aft>
                <a:spcPts val="1200"/>
              </a:spcAft>
              <a:defRPr/>
            </a:pPr>
            <a:r>
              <a:rPr lang="en-GB" sz="3600" b="1">
                <a:solidFill>
                  <a:prstClr val="white"/>
                </a:solidFill>
                <a:latin typeface="Segoe UI"/>
                <a:ea typeface="+mn-lt"/>
                <a:cs typeface="+mn-lt"/>
              </a:rPr>
              <a:t>5</a:t>
            </a:r>
          </a:p>
          <a:p>
            <a:pPr algn="ctr">
              <a:lnSpc>
                <a:spcPct val="90000"/>
              </a:lnSpc>
              <a:spcAft>
                <a:spcPts val="1200"/>
              </a:spcAft>
              <a:defRPr/>
            </a:pPr>
            <a:r>
              <a:rPr lang="en-GB" b="1" err="1">
                <a:solidFill>
                  <a:prstClr val="white"/>
                </a:solidFill>
                <a:latin typeface="Segoe UI"/>
                <a:ea typeface="+mn-lt"/>
                <a:cs typeface="+mn-lt"/>
              </a:rPr>
              <a:t>Contestabilityand</a:t>
            </a:r>
            <a:r>
              <a:rPr lang="en-GB" b="1">
                <a:solidFill>
                  <a:prstClr val="white"/>
                </a:solidFill>
                <a:latin typeface="Segoe UI"/>
                <a:ea typeface="+mn-lt"/>
                <a:cs typeface="+mn-lt"/>
              </a:rPr>
              <a:t>       redress</a:t>
            </a:r>
            <a:endParaRPr lang="en-GB">
              <a:solidFill>
                <a:prstClr val="white"/>
              </a:solidFill>
              <a:cs typeface="Calibri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20D54A9-9002-6CAB-6910-AE5C470FDCDC}"/>
              </a:ext>
            </a:extLst>
          </p:cNvPr>
          <p:cNvGrpSpPr/>
          <p:nvPr/>
        </p:nvGrpSpPr>
        <p:grpSpPr>
          <a:xfrm>
            <a:off x="3184821" y="4591966"/>
            <a:ext cx="1336524" cy="1197978"/>
            <a:chOff x="3184821" y="4591966"/>
            <a:chExt cx="1336524" cy="1197978"/>
          </a:xfrm>
        </p:grpSpPr>
        <p:pic>
          <p:nvPicPr>
            <p:cNvPr id="18" name="Content Placeholder 7" descr="Decision chart with solid fill">
              <a:extLst>
                <a:ext uri="{FF2B5EF4-FFF2-40B4-BE49-F238E27FC236}">
                  <a16:creationId xmlns:a16="http://schemas.microsoft.com/office/drawing/2014/main" id="{A1C6C8B1-FE40-E06F-94B4-F46E085DD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341939" y="4944922"/>
              <a:ext cx="764655" cy="780669"/>
            </a:xfrm>
            <a:prstGeom prst="rect">
              <a:avLst/>
            </a:prstGeom>
          </p:spPr>
        </p:pic>
        <p:sp>
          <p:nvSpPr>
            <p:cNvPr id="19" name="Cube 18">
              <a:extLst>
                <a:ext uri="{FF2B5EF4-FFF2-40B4-BE49-F238E27FC236}">
                  <a16:creationId xmlns:a16="http://schemas.microsoft.com/office/drawing/2014/main" id="{CDC66CEB-6411-7560-BB5F-3ADA4AC0283D}"/>
                </a:ext>
              </a:extLst>
            </p:cNvPr>
            <p:cNvSpPr/>
            <p:nvPr/>
          </p:nvSpPr>
          <p:spPr>
            <a:xfrm>
              <a:off x="3184821" y="4591966"/>
              <a:ext cx="1336524" cy="1197978"/>
            </a:xfrm>
            <a:prstGeom prst="cube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15" name="Graphic 121" descr="Scales of justice with solid fill">
            <a:extLst>
              <a:ext uri="{FF2B5EF4-FFF2-40B4-BE49-F238E27FC236}">
                <a16:creationId xmlns:a16="http://schemas.microsoft.com/office/drawing/2014/main" id="{3DFA6EF2-D65D-E6C1-E3AB-5A9F32BAEF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74217" y="4548717"/>
            <a:ext cx="1284816" cy="1284816"/>
          </a:xfrm>
          <a:prstGeom prst="rect">
            <a:avLst/>
          </a:prstGeom>
        </p:spPr>
      </p:pic>
      <p:pic>
        <p:nvPicPr>
          <p:cNvPr id="16" name="Graphic 122" descr="Cycle with people with solid fill">
            <a:extLst>
              <a:ext uri="{FF2B5EF4-FFF2-40B4-BE49-F238E27FC236}">
                <a16:creationId xmlns:a16="http://schemas.microsoft.com/office/drawing/2014/main" id="{A11E38E6-E0C5-3880-87F5-1A0ADE78B3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459133" y="4474633"/>
            <a:ext cx="1454150" cy="1432983"/>
          </a:xfrm>
          <a:prstGeom prst="rect">
            <a:avLst/>
          </a:prstGeom>
        </p:spPr>
      </p:pic>
      <p:pic>
        <p:nvPicPr>
          <p:cNvPr id="17" name="Graphic 124" descr="Comment Dislike with solid fill">
            <a:extLst>
              <a:ext uri="{FF2B5EF4-FFF2-40B4-BE49-F238E27FC236}">
                <a16:creationId xmlns:a16="http://schemas.microsoft.com/office/drawing/2014/main" id="{7401F825-49D4-0E25-D2FF-B87915EAE4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628716" y="4474633"/>
            <a:ext cx="1443566" cy="14329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418D7A-CA10-9E7C-550C-3BE903AD162B}"/>
              </a:ext>
            </a:extLst>
          </p:cNvPr>
          <p:cNvSpPr txBox="1"/>
          <p:nvPr/>
        </p:nvSpPr>
        <p:spPr>
          <a:xfrm>
            <a:off x="-2059" y="6547022"/>
            <a:ext cx="12196118" cy="3148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Segoe UI"/>
              </a:rPr>
              <a:t>Policy paper. Impact of AI on the regulation of medical products. Medicines &amp; Healthcare products Regulatory Agency, GOV.UK (Apr. 2024)</a:t>
            </a:r>
            <a:r>
              <a:rPr lang="en-US" sz="1400">
                <a:latin typeface="Segoe UI"/>
                <a:cs typeface="Segoe UI"/>
              </a:rPr>
              <a:t>​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3134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2BA05-ADA2-1673-41A6-B5B95AD99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>
                <a:solidFill>
                  <a:srgbClr val="9A003B"/>
                </a:solidFill>
                <a:latin typeface="Segoe UI"/>
                <a:cs typeface="Segoe UI"/>
              </a:rPr>
              <a:t>Robustness and fairness</a:t>
            </a:r>
            <a:endParaRPr lang="en-US" sz="3200">
              <a:solidFill>
                <a:srgbClr val="000000"/>
              </a:solidFill>
              <a:latin typeface="Segoe UI"/>
              <a:cs typeface="Segoe UI"/>
            </a:endParaRPr>
          </a:p>
        </p:txBody>
      </p:sp>
      <p:pic>
        <p:nvPicPr>
          <p:cNvPr id="3" name="Picture 2" descr="A screenshot of a news page&#10;&#10;Description automatically generated">
            <a:extLst>
              <a:ext uri="{FF2B5EF4-FFF2-40B4-BE49-F238E27FC236}">
                <a16:creationId xmlns:a16="http://schemas.microsoft.com/office/drawing/2014/main" id="{9409CAAA-AE63-042A-971D-6A72FD039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953" y="2057400"/>
            <a:ext cx="5753595" cy="4114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1C8437-B727-FBF2-FB2A-5D956CDEC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0643" y="1457325"/>
            <a:ext cx="3784889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894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C2D66-D3C1-8892-E88E-021625B4E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>
                <a:solidFill>
                  <a:srgbClr val="9A003B"/>
                </a:solidFill>
                <a:latin typeface="Segoe UI"/>
                <a:cs typeface="Segoe UI"/>
              </a:rPr>
              <a:t>Robustness and fairness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2C835C-31AB-AF46-C573-BAE627DF2F4F}"/>
              </a:ext>
            </a:extLst>
          </p:cNvPr>
          <p:cNvSpPr/>
          <p:nvPr/>
        </p:nvSpPr>
        <p:spPr>
          <a:xfrm>
            <a:off x="945051" y="2247623"/>
            <a:ext cx="981075" cy="533400"/>
          </a:xfrm>
          <a:prstGeom prst="rect">
            <a:avLst/>
          </a:prstGeom>
          <a:solidFill>
            <a:srgbClr val="A2364F"/>
          </a:solidFill>
          <a:ln>
            <a:solidFill>
              <a:srgbClr val="DF99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>
                <a:latin typeface="Segoe UI"/>
                <a:ea typeface="Calibri"/>
                <a:cs typeface="Segoe UI"/>
              </a:rPr>
              <a:t>Train</a:t>
            </a:r>
            <a:endParaRPr lang="en-GB">
              <a:latin typeface="Segoe UI"/>
              <a:cs typeface="Segoe U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F13FA6-E1D7-95A1-B762-5FAF77E6378C}"/>
              </a:ext>
            </a:extLst>
          </p:cNvPr>
          <p:cNvSpPr/>
          <p:nvPr/>
        </p:nvSpPr>
        <p:spPr>
          <a:xfrm>
            <a:off x="3097701" y="2247623"/>
            <a:ext cx="1031875" cy="533400"/>
          </a:xfrm>
          <a:prstGeom prst="rect">
            <a:avLst/>
          </a:prstGeom>
          <a:solidFill>
            <a:srgbClr val="A2364F"/>
          </a:solidFill>
          <a:ln>
            <a:solidFill>
              <a:srgbClr val="DF99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>
                <a:latin typeface="Segoe UI"/>
                <a:ea typeface="Calibri"/>
                <a:cs typeface="Segoe UI"/>
              </a:rPr>
              <a:t>Validate</a:t>
            </a:r>
            <a:endParaRPr lang="en-US">
              <a:latin typeface="Segoe UI"/>
              <a:cs typeface="Segoe U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BCAF39-F647-1910-F0BE-434B246C9222}"/>
              </a:ext>
            </a:extLst>
          </p:cNvPr>
          <p:cNvSpPr/>
          <p:nvPr/>
        </p:nvSpPr>
        <p:spPr>
          <a:xfrm>
            <a:off x="5250351" y="2247623"/>
            <a:ext cx="1031875" cy="533400"/>
          </a:xfrm>
          <a:prstGeom prst="rect">
            <a:avLst/>
          </a:prstGeom>
          <a:solidFill>
            <a:srgbClr val="A2364F"/>
          </a:solidFill>
          <a:ln>
            <a:solidFill>
              <a:srgbClr val="DF99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>
                <a:latin typeface="Segoe UI"/>
                <a:ea typeface="Calibri"/>
                <a:cs typeface="Segoe UI"/>
              </a:rPr>
              <a:t>Test</a:t>
            </a:r>
            <a:endParaRPr lang="en-US">
              <a:latin typeface="Segoe UI"/>
              <a:cs typeface="Segoe U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F9F3AB-A9CD-29D3-13E6-118AFD818023}"/>
              </a:ext>
            </a:extLst>
          </p:cNvPr>
          <p:cNvSpPr/>
          <p:nvPr/>
        </p:nvSpPr>
        <p:spPr>
          <a:xfrm>
            <a:off x="7403001" y="2247623"/>
            <a:ext cx="1066800" cy="533400"/>
          </a:xfrm>
          <a:prstGeom prst="rect">
            <a:avLst/>
          </a:prstGeom>
          <a:solidFill>
            <a:srgbClr val="A2364F"/>
          </a:solidFill>
          <a:ln>
            <a:solidFill>
              <a:srgbClr val="DF99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>
                <a:latin typeface="Segoe UI"/>
                <a:ea typeface="Calibri"/>
                <a:cs typeface="Segoe UI"/>
              </a:rPr>
              <a:t>Deploy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547FDBB-9856-1C61-6CE2-1535B5F04B7E}"/>
              </a:ext>
            </a:extLst>
          </p:cNvPr>
          <p:cNvCxnSpPr/>
          <p:nvPr/>
        </p:nvCxnSpPr>
        <p:spPr>
          <a:xfrm>
            <a:off x="1954701" y="2514323"/>
            <a:ext cx="1143000" cy="0"/>
          </a:xfrm>
          <a:prstGeom prst="straightConnector1">
            <a:avLst/>
          </a:prstGeom>
          <a:ln>
            <a:solidFill>
              <a:srgbClr val="A236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5337EDD-18C2-A4CA-142D-0A647E705DE4}"/>
              </a:ext>
            </a:extLst>
          </p:cNvPr>
          <p:cNvCxnSpPr>
            <a:cxnSpLocks/>
          </p:cNvCxnSpPr>
          <p:nvPr/>
        </p:nvCxnSpPr>
        <p:spPr>
          <a:xfrm>
            <a:off x="4107351" y="2514323"/>
            <a:ext cx="1143000" cy="0"/>
          </a:xfrm>
          <a:prstGeom prst="straightConnector1">
            <a:avLst/>
          </a:prstGeom>
          <a:ln>
            <a:solidFill>
              <a:srgbClr val="A236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CFD63B8-282D-5A2D-CC35-79F259173339}"/>
              </a:ext>
            </a:extLst>
          </p:cNvPr>
          <p:cNvCxnSpPr>
            <a:cxnSpLocks/>
          </p:cNvCxnSpPr>
          <p:nvPr/>
        </p:nvCxnSpPr>
        <p:spPr>
          <a:xfrm>
            <a:off x="6260001" y="2514323"/>
            <a:ext cx="1143000" cy="0"/>
          </a:xfrm>
          <a:prstGeom prst="straightConnector1">
            <a:avLst/>
          </a:prstGeom>
          <a:ln>
            <a:solidFill>
              <a:srgbClr val="A236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rrow: Curved Up 11">
            <a:extLst>
              <a:ext uri="{FF2B5EF4-FFF2-40B4-BE49-F238E27FC236}">
                <a16:creationId xmlns:a16="http://schemas.microsoft.com/office/drawing/2014/main" id="{2666B5CF-BE7C-4EC7-0DF0-AFD22112800E}"/>
              </a:ext>
            </a:extLst>
          </p:cNvPr>
          <p:cNvSpPr/>
          <p:nvPr/>
        </p:nvSpPr>
        <p:spPr>
          <a:xfrm flipH="1" flipV="1">
            <a:off x="1327575" y="1738987"/>
            <a:ext cx="2343150" cy="504825"/>
          </a:xfrm>
          <a:prstGeom prst="curvedUpArrow">
            <a:avLst/>
          </a:prstGeom>
          <a:solidFill>
            <a:srgbClr val="DF99A6"/>
          </a:solidFill>
          <a:ln>
            <a:solidFill>
              <a:srgbClr val="A236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solidFill>
                <a:schemeClr val="tx1"/>
              </a:solidFill>
              <a:latin typeface="Segoe UI"/>
              <a:cs typeface="Segoe UI"/>
            </a:endParaRPr>
          </a:p>
        </p:txBody>
      </p:sp>
      <p:pic>
        <p:nvPicPr>
          <p:cNvPr id="13" name="Graphic 16" descr="Group of people with solid fill">
            <a:extLst>
              <a:ext uri="{FF2B5EF4-FFF2-40B4-BE49-F238E27FC236}">
                <a16:creationId xmlns:a16="http://schemas.microsoft.com/office/drawing/2014/main" id="{C663CE0C-C820-0288-B9CA-2C399394A7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09734" y="4380165"/>
            <a:ext cx="1089025" cy="1046692"/>
          </a:xfrm>
          <a:prstGeom prst="rect">
            <a:avLst/>
          </a:prstGeom>
        </p:spPr>
      </p:pic>
      <p:pic>
        <p:nvPicPr>
          <p:cNvPr id="14" name="Graphic 17" descr="Woman with cane with solid fill">
            <a:extLst>
              <a:ext uri="{FF2B5EF4-FFF2-40B4-BE49-F238E27FC236}">
                <a16:creationId xmlns:a16="http://schemas.microsoft.com/office/drawing/2014/main" id="{1A5C9A64-45D7-EB91-41ED-BA075598F0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22859" y="4761164"/>
            <a:ext cx="510117" cy="467784"/>
          </a:xfrm>
          <a:prstGeom prst="rect">
            <a:avLst/>
          </a:prstGeom>
        </p:spPr>
      </p:pic>
      <p:pic>
        <p:nvPicPr>
          <p:cNvPr id="15" name="Graphic 18" descr="Woman with solid fill">
            <a:extLst>
              <a:ext uri="{FF2B5EF4-FFF2-40B4-BE49-F238E27FC236}">
                <a16:creationId xmlns:a16="http://schemas.microsoft.com/office/drawing/2014/main" id="{205BD829-B0E3-75EC-0176-3034C54B9D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82985" y="4151566"/>
            <a:ext cx="456141" cy="510116"/>
          </a:xfrm>
          <a:prstGeom prst="rect">
            <a:avLst/>
          </a:prstGeom>
        </p:spPr>
      </p:pic>
      <p:pic>
        <p:nvPicPr>
          <p:cNvPr id="17" name="Graphic 20" descr="Group of men with solid fill">
            <a:extLst>
              <a:ext uri="{FF2B5EF4-FFF2-40B4-BE49-F238E27FC236}">
                <a16:creationId xmlns:a16="http://schemas.microsoft.com/office/drawing/2014/main" id="{41865A6A-12DA-E015-9C83-F8D65B4BBD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29159" y="4181198"/>
            <a:ext cx="390525" cy="390525"/>
          </a:xfrm>
          <a:prstGeom prst="rect">
            <a:avLst/>
          </a:prstGeom>
        </p:spPr>
      </p:pic>
      <p:sp>
        <p:nvSpPr>
          <p:cNvPr id="18" name="Cylinder 17">
            <a:extLst>
              <a:ext uri="{FF2B5EF4-FFF2-40B4-BE49-F238E27FC236}">
                <a16:creationId xmlns:a16="http://schemas.microsoft.com/office/drawing/2014/main" id="{69E22CE4-DFF6-99B5-EAA3-D33E1C898715}"/>
              </a:ext>
            </a:extLst>
          </p:cNvPr>
          <p:cNvSpPr/>
          <p:nvPr/>
        </p:nvSpPr>
        <p:spPr>
          <a:xfrm>
            <a:off x="1116501" y="2934947"/>
            <a:ext cx="695325" cy="457200"/>
          </a:xfrm>
          <a:prstGeom prst="can">
            <a:avLst/>
          </a:prstGeom>
          <a:solidFill>
            <a:srgbClr val="DF99A6"/>
          </a:solidFill>
          <a:ln>
            <a:solidFill>
              <a:srgbClr val="A236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latin typeface="Segoe UI"/>
              <a:cs typeface="Segoe UI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73AA7FF-A2F1-2C4B-4D62-7B31481F33D5}"/>
              </a:ext>
            </a:extLst>
          </p:cNvPr>
          <p:cNvGrpSpPr/>
          <p:nvPr/>
        </p:nvGrpSpPr>
        <p:grpSpPr>
          <a:xfrm>
            <a:off x="1189816" y="3399234"/>
            <a:ext cx="6400800" cy="2737909"/>
            <a:chOff x="951442" y="3800474"/>
            <a:chExt cx="6400800" cy="2737909"/>
          </a:xfrm>
        </p:grpSpPr>
        <p:sp>
          <p:nvSpPr>
            <p:cNvPr id="34" name="Cloud 33">
              <a:extLst>
                <a:ext uri="{FF2B5EF4-FFF2-40B4-BE49-F238E27FC236}">
                  <a16:creationId xmlns:a16="http://schemas.microsoft.com/office/drawing/2014/main" id="{6FA2B365-761C-177E-78F0-20A43C1F60DB}"/>
                </a:ext>
              </a:extLst>
            </p:cNvPr>
            <p:cNvSpPr/>
            <p:nvPr/>
          </p:nvSpPr>
          <p:spPr>
            <a:xfrm>
              <a:off x="951442" y="4266142"/>
              <a:ext cx="5065183" cy="2272241"/>
            </a:xfrm>
            <a:prstGeom prst="cloud">
              <a:avLst/>
            </a:prstGeom>
            <a:noFill/>
            <a:ln>
              <a:solidFill>
                <a:srgbClr val="DF99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>
                <a:latin typeface="Segoe UI"/>
                <a:cs typeface="Segoe UI"/>
              </a:endParaRP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847F5AED-0CB0-784B-ECC6-8ADBF9CF290A}"/>
                </a:ext>
              </a:extLst>
            </p:cNvPr>
            <p:cNvCxnSpPr/>
            <p:nvPr/>
          </p:nvCxnSpPr>
          <p:spPr>
            <a:xfrm flipV="1">
              <a:off x="5148791" y="3810000"/>
              <a:ext cx="146051" cy="439209"/>
            </a:xfrm>
            <a:prstGeom prst="straightConnector1">
              <a:avLst/>
            </a:prstGeom>
            <a:noFill/>
            <a:ln w="28575">
              <a:solidFill>
                <a:srgbClr val="DF99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4A7E6996-A78A-655D-8785-4DC10EA053E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09725" y="3819524"/>
              <a:ext cx="430742" cy="647700"/>
            </a:xfrm>
            <a:prstGeom prst="straightConnector1">
              <a:avLst/>
            </a:prstGeom>
            <a:noFill/>
            <a:ln w="28575">
              <a:solidFill>
                <a:srgbClr val="DF99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C8E56A6F-2402-CE03-3841-8D3278C080E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00425" y="3800474"/>
              <a:ext cx="114300" cy="581025"/>
            </a:xfrm>
            <a:prstGeom prst="straightConnector1">
              <a:avLst/>
            </a:prstGeom>
            <a:noFill/>
            <a:ln w="28575">
              <a:solidFill>
                <a:srgbClr val="DF99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C1AADEF5-F389-8FBE-FEAF-6B745D907E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95975" y="4206874"/>
              <a:ext cx="1456267" cy="570441"/>
            </a:xfrm>
            <a:prstGeom prst="straightConnector1">
              <a:avLst/>
            </a:prstGeom>
            <a:noFill/>
            <a:ln w="28575">
              <a:solidFill>
                <a:srgbClr val="DF99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Cylinder 19">
            <a:extLst>
              <a:ext uri="{FF2B5EF4-FFF2-40B4-BE49-F238E27FC236}">
                <a16:creationId xmlns:a16="http://schemas.microsoft.com/office/drawing/2014/main" id="{FB157979-0FC8-D434-5848-801BC0894C54}"/>
              </a:ext>
            </a:extLst>
          </p:cNvPr>
          <p:cNvSpPr/>
          <p:nvPr/>
        </p:nvSpPr>
        <p:spPr>
          <a:xfrm>
            <a:off x="3297726" y="2934947"/>
            <a:ext cx="695325" cy="457200"/>
          </a:xfrm>
          <a:prstGeom prst="can">
            <a:avLst/>
          </a:prstGeom>
          <a:solidFill>
            <a:srgbClr val="DF99A6"/>
          </a:solidFill>
          <a:ln>
            <a:solidFill>
              <a:srgbClr val="A236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latin typeface="Segoe UI"/>
              <a:cs typeface="Segoe UI"/>
            </a:endParaRPr>
          </a:p>
        </p:txBody>
      </p:sp>
      <p:sp>
        <p:nvSpPr>
          <p:cNvPr id="21" name="Cylinder 20">
            <a:extLst>
              <a:ext uri="{FF2B5EF4-FFF2-40B4-BE49-F238E27FC236}">
                <a16:creationId xmlns:a16="http://schemas.microsoft.com/office/drawing/2014/main" id="{4D7C85CE-6877-1E9D-5D01-95A930FAD030}"/>
              </a:ext>
            </a:extLst>
          </p:cNvPr>
          <p:cNvSpPr/>
          <p:nvPr/>
        </p:nvSpPr>
        <p:spPr>
          <a:xfrm>
            <a:off x="5421801" y="2934947"/>
            <a:ext cx="695325" cy="457200"/>
          </a:xfrm>
          <a:prstGeom prst="can">
            <a:avLst/>
          </a:prstGeom>
          <a:solidFill>
            <a:srgbClr val="DF99A6"/>
          </a:solidFill>
          <a:ln>
            <a:solidFill>
              <a:srgbClr val="A236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latin typeface="Segoe UI"/>
              <a:cs typeface="Segoe UI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D4B8DCF-DFB3-6243-A114-DD03A848E3AE}"/>
              </a:ext>
            </a:extLst>
          </p:cNvPr>
          <p:cNvGrpSpPr/>
          <p:nvPr/>
        </p:nvGrpSpPr>
        <p:grpSpPr>
          <a:xfrm>
            <a:off x="1678476" y="3409672"/>
            <a:ext cx="5933018" cy="2356908"/>
            <a:chOff x="1419224" y="3800474"/>
            <a:chExt cx="5933018" cy="2356908"/>
          </a:xfrm>
        </p:grpSpPr>
        <p:sp>
          <p:nvSpPr>
            <p:cNvPr id="25" name="Cloud 24">
              <a:extLst>
                <a:ext uri="{FF2B5EF4-FFF2-40B4-BE49-F238E27FC236}">
                  <a16:creationId xmlns:a16="http://schemas.microsoft.com/office/drawing/2014/main" id="{2C74136B-E612-04B6-6F68-3BED48A192A9}"/>
                </a:ext>
              </a:extLst>
            </p:cNvPr>
            <p:cNvSpPr/>
            <p:nvPr/>
          </p:nvSpPr>
          <p:spPr>
            <a:xfrm>
              <a:off x="4918075" y="5083175"/>
              <a:ext cx="942975" cy="657225"/>
            </a:xfrm>
            <a:prstGeom prst="cloud">
              <a:avLst/>
            </a:prstGeom>
            <a:noFill/>
            <a:ln>
              <a:solidFill>
                <a:srgbClr val="9A1D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>
                <a:latin typeface="Segoe UI"/>
                <a:cs typeface="Segoe UI"/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BF9C71C6-9B26-8D81-B7EE-8223686FFE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64225" y="4389966"/>
              <a:ext cx="1488017" cy="813858"/>
            </a:xfrm>
            <a:prstGeom prst="straightConnector1">
              <a:avLst/>
            </a:prstGeom>
            <a:ln w="28575">
              <a:solidFill>
                <a:srgbClr val="9A1D2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Cloud 26">
              <a:extLst>
                <a:ext uri="{FF2B5EF4-FFF2-40B4-BE49-F238E27FC236}">
                  <a16:creationId xmlns:a16="http://schemas.microsoft.com/office/drawing/2014/main" id="{DE1DCC72-5DA4-F19C-B490-024789405CA4}"/>
                </a:ext>
              </a:extLst>
            </p:cNvPr>
            <p:cNvSpPr/>
            <p:nvPr/>
          </p:nvSpPr>
          <p:spPr>
            <a:xfrm>
              <a:off x="3354917" y="4441824"/>
              <a:ext cx="942975" cy="657225"/>
            </a:xfrm>
            <a:prstGeom prst="cloud">
              <a:avLst/>
            </a:prstGeom>
            <a:noFill/>
            <a:ln>
              <a:solidFill>
                <a:srgbClr val="9A1D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>
                <a:latin typeface="Segoe UI"/>
                <a:cs typeface="Segoe UI"/>
              </a:endParaRPr>
            </a:p>
          </p:txBody>
        </p:sp>
        <p:sp>
          <p:nvSpPr>
            <p:cNvPr id="28" name="Cloud 27">
              <a:extLst>
                <a:ext uri="{FF2B5EF4-FFF2-40B4-BE49-F238E27FC236}">
                  <a16:creationId xmlns:a16="http://schemas.microsoft.com/office/drawing/2014/main" id="{2B032057-D4F7-E6A1-7923-6F6FE0B389C7}"/>
                </a:ext>
              </a:extLst>
            </p:cNvPr>
            <p:cNvSpPr/>
            <p:nvPr/>
          </p:nvSpPr>
          <p:spPr>
            <a:xfrm>
              <a:off x="4483100" y="4446057"/>
              <a:ext cx="942975" cy="657225"/>
            </a:xfrm>
            <a:prstGeom prst="cloud">
              <a:avLst/>
            </a:prstGeom>
            <a:noFill/>
            <a:ln>
              <a:solidFill>
                <a:srgbClr val="9A1D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>
                <a:latin typeface="Segoe UI"/>
                <a:cs typeface="Segoe UI"/>
              </a:endParaRPr>
            </a:p>
          </p:txBody>
        </p:sp>
        <p:sp>
          <p:nvSpPr>
            <p:cNvPr id="30" name="Cloud 29">
              <a:extLst>
                <a:ext uri="{FF2B5EF4-FFF2-40B4-BE49-F238E27FC236}">
                  <a16:creationId xmlns:a16="http://schemas.microsoft.com/office/drawing/2014/main" id="{A34C11E5-54F3-5B0E-715F-C5C6E39AB75C}"/>
                </a:ext>
              </a:extLst>
            </p:cNvPr>
            <p:cNvSpPr/>
            <p:nvPr/>
          </p:nvSpPr>
          <p:spPr>
            <a:xfrm>
              <a:off x="1559983" y="4557182"/>
              <a:ext cx="1666875" cy="1600200"/>
            </a:xfrm>
            <a:prstGeom prst="cloud">
              <a:avLst/>
            </a:prstGeom>
            <a:noFill/>
            <a:ln>
              <a:solidFill>
                <a:srgbClr val="9A1D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>
                <a:latin typeface="Segoe UI"/>
                <a:cs typeface="Segoe UI"/>
              </a:endParaRP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29856984-C4CB-2689-2E29-5A0E4CD573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04366" y="3857624"/>
              <a:ext cx="167218" cy="566208"/>
            </a:xfrm>
            <a:prstGeom prst="straightConnector1">
              <a:avLst/>
            </a:prstGeom>
            <a:ln w="28575">
              <a:solidFill>
                <a:srgbClr val="9A1D2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07C32507-A12F-5F96-C686-97F82069286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62350" y="3800474"/>
              <a:ext cx="114300" cy="581025"/>
            </a:xfrm>
            <a:prstGeom prst="straightConnector1">
              <a:avLst/>
            </a:prstGeom>
            <a:ln w="28575">
              <a:solidFill>
                <a:srgbClr val="9A1D2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31563EB9-0555-EFFB-B6DC-29B29D0262C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19224" y="3847041"/>
              <a:ext cx="473075" cy="774699"/>
            </a:xfrm>
            <a:prstGeom prst="straightConnector1">
              <a:avLst/>
            </a:prstGeom>
            <a:ln w="28575">
              <a:solidFill>
                <a:srgbClr val="9A1D2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Cylinder 22">
            <a:extLst>
              <a:ext uri="{FF2B5EF4-FFF2-40B4-BE49-F238E27FC236}">
                <a16:creationId xmlns:a16="http://schemas.microsoft.com/office/drawing/2014/main" id="{F17D2D87-C645-3F43-8D96-AB94FA6DA302}"/>
              </a:ext>
            </a:extLst>
          </p:cNvPr>
          <p:cNvSpPr/>
          <p:nvPr/>
        </p:nvSpPr>
        <p:spPr>
          <a:xfrm>
            <a:off x="7631601" y="2934947"/>
            <a:ext cx="695325" cy="2495550"/>
          </a:xfrm>
          <a:prstGeom prst="can">
            <a:avLst/>
          </a:prstGeom>
          <a:solidFill>
            <a:srgbClr val="DF99A6"/>
          </a:solidFill>
          <a:ln>
            <a:solidFill>
              <a:srgbClr val="A236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latin typeface="Segoe UI"/>
              <a:cs typeface="Segoe UI"/>
            </a:endParaRPr>
          </a:p>
        </p:txBody>
      </p:sp>
      <p:pic>
        <p:nvPicPr>
          <p:cNvPr id="24" name="Graphic 29" descr="Briefcase with solid fill">
            <a:extLst>
              <a:ext uri="{FF2B5EF4-FFF2-40B4-BE49-F238E27FC236}">
                <a16:creationId xmlns:a16="http://schemas.microsoft.com/office/drawing/2014/main" id="{B2DEFFB3-8ECF-F1E1-830D-DB79CA4A26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185668" y="4403448"/>
            <a:ext cx="196850" cy="187325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B528D4C0-FDBB-D9CB-CE6B-4B2266EB423C}"/>
              </a:ext>
            </a:extLst>
          </p:cNvPr>
          <p:cNvGrpSpPr/>
          <p:nvPr/>
        </p:nvGrpSpPr>
        <p:grpSpPr>
          <a:xfrm>
            <a:off x="9105512" y="2373527"/>
            <a:ext cx="2690483" cy="2974638"/>
            <a:chOff x="9105512" y="2373527"/>
            <a:chExt cx="2690483" cy="2974638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493DE659-5F47-719E-5AA6-6E82451B2EFF}"/>
                </a:ext>
              </a:extLst>
            </p:cNvPr>
            <p:cNvGrpSpPr/>
            <p:nvPr/>
          </p:nvGrpSpPr>
          <p:grpSpPr>
            <a:xfrm>
              <a:off x="9105512" y="2373527"/>
              <a:ext cx="2690483" cy="2974638"/>
              <a:chOff x="9414431" y="2352932"/>
              <a:chExt cx="2690483" cy="2974638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E3699360-CEF3-B66A-0439-9E38A99D992A}"/>
                  </a:ext>
                </a:extLst>
              </p:cNvPr>
              <p:cNvSpPr/>
              <p:nvPr/>
            </p:nvSpPr>
            <p:spPr>
              <a:xfrm rot="5400000">
                <a:off x="8559498" y="3945449"/>
                <a:ext cx="2285998" cy="362857"/>
              </a:xfrm>
              <a:prstGeom prst="rect">
                <a:avLst/>
              </a:prstGeom>
              <a:solidFill>
                <a:srgbClr val="A2364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US" sz="1400">
                    <a:cs typeface="Calibri"/>
                  </a:rPr>
                  <a:t>Training</a:t>
                </a:r>
                <a:endParaRPr lang="en-US" sz="1400"/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887A5CE-49EF-0835-19DC-C05F67E0A405}"/>
                  </a:ext>
                </a:extLst>
              </p:cNvPr>
              <p:cNvSpPr/>
              <p:nvPr/>
            </p:nvSpPr>
            <p:spPr>
              <a:xfrm rot="5400000">
                <a:off x="9082012" y="4051413"/>
                <a:ext cx="2074805" cy="359176"/>
              </a:xfrm>
              <a:prstGeom prst="rect">
                <a:avLst/>
              </a:prstGeom>
              <a:solidFill>
                <a:srgbClr val="A2364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r"/>
                <a:r>
                  <a:rPr lang="en-US" sz="1400">
                    <a:cs typeface="Calibri"/>
                  </a:rPr>
                  <a:t>Validation</a:t>
                </a:r>
                <a:endParaRPr lang="en-US" sz="1400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0239885-8FB7-FE2E-F369-588A68D17727}"/>
                  </a:ext>
                </a:extLst>
              </p:cNvPr>
              <p:cNvSpPr/>
              <p:nvPr/>
            </p:nvSpPr>
            <p:spPr>
              <a:xfrm rot="5400000">
                <a:off x="9616035" y="4159208"/>
                <a:ext cx="1850255" cy="381262"/>
              </a:xfrm>
              <a:prstGeom prst="rect">
                <a:avLst/>
              </a:prstGeom>
              <a:solidFill>
                <a:srgbClr val="A2364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r"/>
                <a:r>
                  <a:rPr lang="en-US" sz="1400">
                    <a:cs typeface="Calibri"/>
                  </a:rPr>
                  <a:t>Test</a:t>
                </a:r>
                <a:endParaRPr lang="en-US" sz="1400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8E88F352-19AB-8E3F-3EE0-C74273EA9C04}"/>
                  </a:ext>
                </a:extLst>
              </p:cNvPr>
              <p:cNvSpPr/>
              <p:nvPr/>
            </p:nvSpPr>
            <p:spPr>
              <a:xfrm rot="5400000">
                <a:off x="10153233" y="4282557"/>
                <a:ext cx="1618342" cy="362857"/>
              </a:xfrm>
              <a:prstGeom prst="rect">
                <a:avLst/>
              </a:prstGeom>
              <a:solidFill>
                <a:srgbClr val="A2364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r"/>
                <a:r>
                  <a:rPr lang="en-US" sz="1400">
                    <a:cs typeface="Calibri"/>
                  </a:rPr>
                  <a:t>Deployment t=1</a:t>
                </a: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9CB50BC4-55E7-532C-B209-FC98194CE592}"/>
                  </a:ext>
                </a:extLst>
              </p:cNvPr>
              <p:cNvSpPr/>
              <p:nvPr/>
            </p:nvSpPr>
            <p:spPr>
              <a:xfrm rot="5400000">
                <a:off x="11085635" y="4381626"/>
                <a:ext cx="1415879" cy="362857"/>
              </a:xfrm>
              <a:prstGeom prst="rect">
                <a:avLst/>
              </a:prstGeom>
              <a:solidFill>
                <a:srgbClr val="A2364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r"/>
                <a:r>
                  <a:rPr lang="en-US" sz="1400">
                    <a:cs typeface="Calibri"/>
                  </a:rPr>
                  <a:t>Deployment t=N</a:t>
                </a:r>
              </a:p>
            </p:txBody>
          </p: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90976FD1-7699-FE85-DBB9-EC9677DA488B}"/>
                  </a:ext>
                </a:extLst>
              </p:cNvPr>
              <p:cNvCxnSpPr/>
              <p:nvPr/>
            </p:nvCxnSpPr>
            <p:spPr>
              <a:xfrm>
                <a:off x="9426867" y="5314835"/>
                <a:ext cx="2678047" cy="12735"/>
              </a:xfrm>
              <a:prstGeom prst="straightConnector1">
                <a:avLst/>
              </a:prstGeom>
              <a:ln w="28575">
                <a:solidFill>
                  <a:srgbClr val="41131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BB135C49-CBAF-0007-334A-E859BB75F0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14431" y="2776552"/>
                <a:ext cx="18334" cy="2535087"/>
              </a:xfrm>
              <a:prstGeom prst="straightConnector1">
                <a:avLst/>
              </a:prstGeom>
              <a:ln w="28575">
                <a:solidFill>
                  <a:srgbClr val="41131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26EEDF4-AB02-DECB-71AB-8CA34AE03001}"/>
                  </a:ext>
                </a:extLst>
              </p:cNvPr>
              <p:cNvSpPr txBox="1"/>
              <p:nvPr/>
            </p:nvSpPr>
            <p:spPr>
              <a:xfrm>
                <a:off x="10024419" y="2352932"/>
                <a:ext cx="1404550" cy="36933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en-US">
                    <a:solidFill>
                      <a:srgbClr val="41131C"/>
                    </a:solidFill>
                    <a:cs typeface="Calibri"/>
                  </a:rPr>
                  <a:t>Performance</a:t>
                </a: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F27D6DE-6682-4EE7-0D63-3D5D93130AD3}"/>
                </a:ext>
              </a:extLst>
            </p:cNvPr>
            <p:cNvSpPr txBox="1"/>
            <p:nvPr/>
          </p:nvSpPr>
          <p:spPr>
            <a:xfrm>
              <a:off x="10760676" y="4571999"/>
              <a:ext cx="601361" cy="52322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800">
                  <a:cs typeface="Calibri"/>
                </a:rPr>
                <a:t>...</a:t>
              </a:r>
              <a:endParaRPr lang="en-US" sz="2000">
                <a:ea typeface="Calibri" panose="020F0502020204030204"/>
                <a:cs typeface="Calibri" panose="020F0502020204030204"/>
              </a:endParaRPr>
            </a:p>
          </p:txBody>
        </p:sp>
      </p:grpSp>
      <p:pic>
        <p:nvPicPr>
          <p:cNvPr id="49" name="Graphic 48" descr="Fox with solid fill">
            <a:extLst>
              <a:ext uri="{FF2B5EF4-FFF2-40B4-BE49-F238E27FC236}">
                <a16:creationId xmlns:a16="http://schemas.microsoft.com/office/drawing/2014/main" id="{A8DA1826-0CB9-841A-B04A-5F223693219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371338" y="5873635"/>
            <a:ext cx="914400" cy="914400"/>
          </a:xfrm>
          <a:prstGeom prst="rect">
            <a:avLst/>
          </a:prstGeom>
        </p:spPr>
      </p:pic>
      <p:pic>
        <p:nvPicPr>
          <p:cNvPr id="50" name="Graphic 49" descr="Cat with solid fill">
            <a:extLst>
              <a:ext uri="{FF2B5EF4-FFF2-40B4-BE49-F238E27FC236}">
                <a16:creationId xmlns:a16="http://schemas.microsoft.com/office/drawing/2014/main" id="{81C56492-21CB-48CE-2659-CA2BAF0A782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596323" y="5706161"/>
            <a:ext cx="646671" cy="615779"/>
          </a:xfrm>
          <a:prstGeom prst="rect">
            <a:avLst/>
          </a:prstGeom>
        </p:spPr>
      </p:pic>
      <p:pic>
        <p:nvPicPr>
          <p:cNvPr id="51" name="Graphic 50" descr="Dog with solid fill">
            <a:extLst>
              <a:ext uri="{FF2B5EF4-FFF2-40B4-BE49-F238E27FC236}">
                <a16:creationId xmlns:a16="http://schemas.microsoft.com/office/drawing/2014/main" id="{82A2F65A-F759-7D95-3C8B-0B5F95EB58A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102787" y="4959751"/>
            <a:ext cx="914400" cy="91440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D9DAE57-2A0C-30BA-7695-79839BE1267A}"/>
              </a:ext>
            </a:extLst>
          </p:cNvPr>
          <p:cNvSpPr txBox="1"/>
          <p:nvPr/>
        </p:nvSpPr>
        <p:spPr>
          <a:xfrm>
            <a:off x="10537657" y="5414208"/>
            <a:ext cx="1259306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41131C"/>
                </a:solidFill>
                <a:ea typeface="Calibri"/>
                <a:cs typeface="Calibri"/>
              </a:rPr>
              <a:t>Requires constant monitoring</a:t>
            </a:r>
            <a:endParaRPr lang="en-US">
              <a:solidFill>
                <a:srgbClr val="41131C"/>
              </a:solidFill>
            </a:endParaRPr>
          </a:p>
        </p:txBody>
      </p:sp>
      <p:pic>
        <p:nvPicPr>
          <p:cNvPr id="54" name="Graphic 53" descr="Artificial Intelligence outline">
            <a:extLst>
              <a:ext uri="{FF2B5EF4-FFF2-40B4-BE49-F238E27FC236}">
                <a16:creationId xmlns:a16="http://schemas.microsoft.com/office/drawing/2014/main" id="{FBC8CDB6-A56B-DB66-96F3-0B1DF50DACB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929305" y="1332899"/>
            <a:ext cx="1039011" cy="1032069"/>
          </a:xfrm>
          <a:prstGeom prst="rect">
            <a:avLst/>
          </a:prstGeom>
        </p:spPr>
      </p:pic>
      <p:pic>
        <p:nvPicPr>
          <p:cNvPr id="53" name="Picture 52" descr="X-ray of a hand&#10;&#10;Description automatically generated">
            <a:extLst>
              <a:ext uri="{FF2B5EF4-FFF2-40B4-BE49-F238E27FC236}">
                <a16:creationId xmlns:a16="http://schemas.microsoft.com/office/drawing/2014/main" id="{9A24BAB4-C7A3-B2AC-DB6D-5D4D1B2C23A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345508" y="5690306"/>
            <a:ext cx="2257778" cy="64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1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EA4B9-B7AB-3E4C-C1DC-0DDFED1E9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>
                <a:solidFill>
                  <a:srgbClr val="9A003B"/>
                </a:solidFill>
                <a:latin typeface="Segoe UI"/>
                <a:cs typeface="Segoe UI"/>
              </a:rPr>
              <a:t>Transparency and explainability</a:t>
            </a:r>
            <a:endParaRPr lang="en-US" sz="3200">
              <a:solidFill>
                <a:srgbClr val="000000"/>
              </a:solidFill>
              <a:latin typeface="Segoe UI"/>
              <a:cs typeface="Segoe UI"/>
            </a:endParaRPr>
          </a:p>
        </p:txBody>
      </p:sp>
      <p:pic>
        <p:nvPicPr>
          <p:cNvPr id="8" name="Content Placeholder 7" descr="Decision chart with solid fill">
            <a:extLst>
              <a:ext uri="{FF2B5EF4-FFF2-40B4-BE49-F238E27FC236}">
                <a16:creationId xmlns:a16="http://schemas.microsoft.com/office/drawing/2014/main" id="{62419E04-2E13-A898-0CB6-7C69994C77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23946" y="2227647"/>
            <a:ext cx="934193" cy="973777"/>
          </a:xfrm>
        </p:spPr>
      </p:pic>
      <p:pic>
        <p:nvPicPr>
          <p:cNvPr id="7" name="Picture 6" descr="A chest x-ray of a person&#10;&#10;Description automatically generated">
            <a:extLst>
              <a:ext uri="{FF2B5EF4-FFF2-40B4-BE49-F238E27FC236}">
                <a16:creationId xmlns:a16="http://schemas.microsoft.com/office/drawing/2014/main" id="{373260DD-8528-809D-8AF7-FCAC65EA8E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5766" y="2499432"/>
            <a:ext cx="1629739" cy="2061584"/>
          </a:xfrm>
          <a:prstGeom prst="rect">
            <a:avLst/>
          </a:prstGeom>
        </p:spPr>
      </p:pic>
      <p:sp>
        <p:nvSpPr>
          <p:cNvPr id="10" name="Cube 9">
            <a:extLst>
              <a:ext uri="{FF2B5EF4-FFF2-40B4-BE49-F238E27FC236}">
                <a16:creationId xmlns:a16="http://schemas.microsoft.com/office/drawing/2014/main" id="{C286BA14-E170-67A0-732C-390BCD69C55F}"/>
              </a:ext>
            </a:extLst>
          </p:cNvPr>
          <p:cNvSpPr/>
          <p:nvPr/>
        </p:nvSpPr>
        <p:spPr>
          <a:xfrm>
            <a:off x="3431376" y="3627979"/>
            <a:ext cx="1632857" cy="1494311"/>
          </a:xfrm>
          <a:prstGeom prst="cube">
            <a:avLst/>
          </a:prstGeom>
          <a:solidFill>
            <a:srgbClr val="41131C"/>
          </a:solidFill>
          <a:ln w="28575">
            <a:solidFill>
              <a:srgbClr val="A2364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Calibri"/>
              </a:rPr>
              <a:t>Black box</a:t>
            </a:r>
            <a:endParaRPr lang="en-US"/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BDEC5F66-8B34-8245-CA0F-627451807C40}"/>
              </a:ext>
            </a:extLst>
          </p:cNvPr>
          <p:cNvSpPr/>
          <p:nvPr/>
        </p:nvSpPr>
        <p:spPr>
          <a:xfrm>
            <a:off x="3431992" y="1787384"/>
            <a:ext cx="1632857" cy="1494311"/>
          </a:xfrm>
          <a:prstGeom prst="cube">
            <a:avLst/>
          </a:prstGeom>
          <a:noFill/>
          <a:ln w="28575">
            <a:solidFill>
              <a:srgbClr val="A2364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hest x-ray of a person&#10;&#10;Description automatically generated">
            <a:extLst>
              <a:ext uri="{FF2B5EF4-FFF2-40B4-BE49-F238E27FC236}">
                <a16:creationId xmlns:a16="http://schemas.microsoft.com/office/drawing/2014/main" id="{E890F366-E855-7D3F-AE73-DF79DDAF6D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0650" y="2113991"/>
            <a:ext cx="1629739" cy="206158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D16F5BE-771D-6D3B-3183-DFDCBFB60CBE}"/>
              </a:ext>
            </a:extLst>
          </p:cNvPr>
          <p:cNvSpPr/>
          <p:nvPr/>
        </p:nvSpPr>
        <p:spPr>
          <a:xfrm>
            <a:off x="8831912" y="2061841"/>
            <a:ext cx="244215" cy="243882"/>
          </a:xfrm>
          <a:prstGeom prst="ellipse">
            <a:avLst/>
          </a:prstGeom>
          <a:noFill/>
          <a:ln w="28575">
            <a:solidFill>
              <a:srgbClr val="A2364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745E080-12EE-B03F-0322-7797FE71DD4E}"/>
              </a:ext>
            </a:extLst>
          </p:cNvPr>
          <p:cNvSpPr/>
          <p:nvPr/>
        </p:nvSpPr>
        <p:spPr>
          <a:xfrm>
            <a:off x="9913808" y="2813057"/>
            <a:ext cx="244215" cy="243882"/>
          </a:xfrm>
          <a:prstGeom prst="ellipse">
            <a:avLst/>
          </a:prstGeom>
          <a:noFill/>
          <a:ln w="28575">
            <a:solidFill>
              <a:srgbClr val="A2364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05C59D1-ABBF-3BC1-78A8-F7EA59957792}"/>
              </a:ext>
            </a:extLst>
          </p:cNvPr>
          <p:cNvSpPr/>
          <p:nvPr/>
        </p:nvSpPr>
        <p:spPr>
          <a:xfrm>
            <a:off x="10036015" y="3021529"/>
            <a:ext cx="244215" cy="243882"/>
          </a:xfrm>
          <a:prstGeom prst="ellipse">
            <a:avLst/>
          </a:prstGeom>
          <a:noFill/>
          <a:ln w="28575">
            <a:solidFill>
              <a:srgbClr val="A2364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58D0975F-C0CE-1F15-92C7-C9F0306A46AF}"/>
              </a:ext>
            </a:extLst>
          </p:cNvPr>
          <p:cNvSpPr/>
          <p:nvPr/>
        </p:nvSpPr>
        <p:spPr>
          <a:xfrm>
            <a:off x="2899650" y="2645676"/>
            <a:ext cx="463826" cy="289891"/>
          </a:xfrm>
          <a:prstGeom prst="rightArrow">
            <a:avLst/>
          </a:prstGeom>
          <a:solidFill>
            <a:srgbClr val="DF99A6"/>
          </a:solidFill>
          <a:ln>
            <a:solidFill>
              <a:srgbClr val="A2364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2364F"/>
              </a:solidFill>
              <a:cs typeface="Calibri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C94330AD-8741-D88E-A4AD-BBB1F9E67F16}"/>
              </a:ext>
            </a:extLst>
          </p:cNvPr>
          <p:cNvSpPr/>
          <p:nvPr/>
        </p:nvSpPr>
        <p:spPr>
          <a:xfrm>
            <a:off x="2918388" y="3886709"/>
            <a:ext cx="463826" cy="289891"/>
          </a:xfrm>
          <a:prstGeom prst="rightArrow">
            <a:avLst/>
          </a:prstGeom>
          <a:solidFill>
            <a:srgbClr val="DF99A6"/>
          </a:solidFill>
          <a:ln>
            <a:solidFill>
              <a:srgbClr val="A2364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2364F"/>
              </a:solidFill>
              <a:cs typeface="Calibri"/>
            </a:endParaRPr>
          </a:p>
        </p:txBody>
      </p:sp>
      <p:sp>
        <p:nvSpPr>
          <p:cNvPr id="16" name="Callout: Line with Accent Bar 15">
            <a:extLst>
              <a:ext uri="{FF2B5EF4-FFF2-40B4-BE49-F238E27FC236}">
                <a16:creationId xmlns:a16="http://schemas.microsoft.com/office/drawing/2014/main" id="{035DF3C8-8830-488B-49FC-5F4A0F8E85DF}"/>
              </a:ext>
            </a:extLst>
          </p:cNvPr>
          <p:cNvSpPr/>
          <p:nvPr/>
        </p:nvSpPr>
        <p:spPr>
          <a:xfrm>
            <a:off x="5616344" y="1850545"/>
            <a:ext cx="1275521" cy="646043"/>
          </a:xfrm>
          <a:prstGeom prst="accentCallout1">
            <a:avLst/>
          </a:prstGeom>
          <a:solidFill>
            <a:srgbClr val="CC586E"/>
          </a:solidFill>
          <a:ln>
            <a:solidFill>
              <a:srgbClr val="A2364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Calibri"/>
              </a:rPr>
              <a:t>Pneumonia</a:t>
            </a:r>
            <a:endParaRPr lang="en-US"/>
          </a:p>
        </p:txBody>
      </p:sp>
      <p:sp>
        <p:nvSpPr>
          <p:cNvPr id="5" name="Callout: Line with Accent Bar 4">
            <a:extLst>
              <a:ext uri="{FF2B5EF4-FFF2-40B4-BE49-F238E27FC236}">
                <a16:creationId xmlns:a16="http://schemas.microsoft.com/office/drawing/2014/main" id="{9CF0C5AC-9519-41C0-84F4-4855428FB9B8}"/>
              </a:ext>
            </a:extLst>
          </p:cNvPr>
          <p:cNvSpPr/>
          <p:nvPr/>
        </p:nvSpPr>
        <p:spPr>
          <a:xfrm>
            <a:off x="5616344" y="3319453"/>
            <a:ext cx="1275521" cy="646043"/>
          </a:xfrm>
          <a:prstGeom prst="accentCallout1">
            <a:avLst/>
          </a:prstGeom>
          <a:solidFill>
            <a:srgbClr val="CC586E"/>
          </a:solidFill>
          <a:ln>
            <a:solidFill>
              <a:srgbClr val="A2364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Calibri"/>
              </a:rPr>
              <a:t>Pneumonia</a:t>
            </a:r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F49A0DB-CCA7-7B6F-9137-6E5E722B53D0}"/>
              </a:ext>
            </a:extLst>
          </p:cNvPr>
          <p:cNvCxnSpPr/>
          <p:nvPr/>
        </p:nvCxnSpPr>
        <p:spPr>
          <a:xfrm flipV="1">
            <a:off x="4490182" y="2221897"/>
            <a:ext cx="4337957" cy="838198"/>
          </a:xfrm>
          <a:prstGeom prst="straightConnector1">
            <a:avLst/>
          </a:prstGeom>
          <a:ln w="28575">
            <a:solidFill>
              <a:srgbClr val="CC586E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D4C5B52-69FE-83AA-7114-FAD80C4A293A}"/>
              </a:ext>
            </a:extLst>
          </p:cNvPr>
          <p:cNvSpPr txBox="1"/>
          <p:nvPr/>
        </p:nvSpPr>
        <p:spPr>
          <a:xfrm>
            <a:off x="3623429" y="1834561"/>
            <a:ext cx="133162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>
                <a:solidFill>
                  <a:srgbClr val="A2364F"/>
                </a:solidFill>
                <a:cs typeface="Calibri"/>
              </a:rPr>
              <a:t>Transparent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A93C59-F906-BA13-D50F-3941208D5042}"/>
              </a:ext>
            </a:extLst>
          </p:cNvPr>
          <p:cNvSpPr txBox="1"/>
          <p:nvPr/>
        </p:nvSpPr>
        <p:spPr>
          <a:xfrm>
            <a:off x="6686151" y="4826924"/>
            <a:ext cx="227388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41131C"/>
                </a:solidFill>
                <a:cs typeface="Calibri"/>
              </a:rPr>
              <a:t>Post-hoc explainability</a:t>
            </a:r>
            <a:endParaRPr lang="en-US"/>
          </a:p>
          <a:p>
            <a:pPr algn="ctr"/>
            <a:r>
              <a:rPr lang="en-US">
                <a:solidFill>
                  <a:srgbClr val="41131C"/>
                </a:solidFill>
                <a:cs typeface="Calibri"/>
              </a:rPr>
              <a:t>method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8FE6281-0BD5-2F9D-3D63-64F63882C30B}"/>
              </a:ext>
            </a:extLst>
          </p:cNvPr>
          <p:cNvGrpSpPr/>
          <p:nvPr/>
        </p:nvGrpSpPr>
        <p:grpSpPr>
          <a:xfrm>
            <a:off x="7040606" y="3315013"/>
            <a:ext cx="1632857" cy="1494311"/>
            <a:chOff x="6708767" y="3429917"/>
            <a:chExt cx="1632857" cy="1494311"/>
          </a:xfrm>
        </p:grpSpPr>
        <p:sp>
          <p:nvSpPr>
            <p:cNvPr id="18" name="Cube 17">
              <a:extLst>
                <a:ext uri="{FF2B5EF4-FFF2-40B4-BE49-F238E27FC236}">
                  <a16:creationId xmlns:a16="http://schemas.microsoft.com/office/drawing/2014/main" id="{D86731E6-7093-D9D0-BCDA-CDA1A3CAA9EC}"/>
                </a:ext>
              </a:extLst>
            </p:cNvPr>
            <p:cNvSpPr/>
            <p:nvPr/>
          </p:nvSpPr>
          <p:spPr>
            <a:xfrm>
              <a:off x="6708767" y="3429917"/>
              <a:ext cx="1632857" cy="1494311"/>
            </a:xfrm>
            <a:prstGeom prst="cube">
              <a:avLst/>
            </a:prstGeom>
            <a:noFill/>
            <a:ln w="28575">
              <a:solidFill>
                <a:srgbClr val="A2364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5003987-7F4E-273A-5489-0FD8B1DA0FF7}"/>
                </a:ext>
              </a:extLst>
            </p:cNvPr>
            <p:cNvSpPr txBox="1"/>
            <p:nvPr/>
          </p:nvSpPr>
          <p:spPr>
            <a:xfrm>
              <a:off x="6945442" y="3478967"/>
              <a:ext cx="1331627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600">
                  <a:solidFill>
                    <a:srgbClr val="A2364F"/>
                  </a:solidFill>
                  <a:cs typeface="Calibri"/>
                </a:rPr>
                <a:t>Transparent</a:t>
              </a:r>
            </a:p>
          </p:txBody>
        </p:sp>
        <p:pic>
          <p:nvPicPr>
            <p:cNvPr id="22" name="Graphic 21" descr="Decision chart outline">
              <a:extLst>
                <a:ext uri="{FF2B5EF4-FFF2-40B4-BE49-F238E27FC236}">
                  <a16:creationId xmlns:a16="http://schemas.microsoft.com/office/drawing/2014/main" id="{68C155E4-3894-7CCF-356F-5AFC7714E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887980" y="3902439"/>
              <a:ext cx="914400" cy="914400"/>
            </a:xfrm>
            <a:prstGeom prst="rect">
              <a:avLst/>
            </a:prstGeom>
          </p:spPr>
        </p:pic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9E458F1-4FBD-C6C2-BD2B-F9FAE695237A}"/>
              </a:ext>
            </a:extLst>
          </p:cNvPr>
          <p:cNvCxnSpPr/>
          <p:nvPr/>
        </p:nvCxnSpPr>
        <p:spPr>
          <a:xfrm>
            <a:off x="5156330" y="4314458"/>
            <a:ext cx="1732613" cy="2498"/>
          </a:xfrm>
          <a:prstGeom prst="straightConnector1">
            <a:avLst/>
          </a:prstGeom>
          <a:ln w="57150">
            <a:solidFill>
              <a:srgbClr val="CC586E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4FB969C2-A73E-5CCD-C236-F8C59DBF4353}"/>
              </a:ext>
            </a:extLst>
          </p:cNvPr>
          <p:cNvCxnSpPr/>
          <p:nvPr/>
        </p:nvCxnSpPr>
        <p:spPr>
          <a:xfrm flipV="1">
            <a:off x="3623512" y="4559083"/>
            <a:ext cx="3263869" cy="723043"/>
          </a:xfrm>
          <a:prstGeom prst="bentConnector3">
            <a:avLst/>
          </a:prstGeom>
          <a:ln w="57150">
            <a:solidFill>
              <a:srgbClr val="CC586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D04DE7B5-1046-2412-819F-23C82BF5BAF4}"/>
              </a:ext>
            </a:extLst>
          </p:cNvPr>
          <p:cNvCxnSpPr/>
          <p:nvPr/>
        </p:nvCxnSpPr>
        <p:spPr>
          <a:xfrm flipH="1" flipV="1">
            <a:off x="2897806" y="4439112"/>
            <a:ext cx="802654" cy="843782"/>
          </a:xfrm>
          <a:prstGeom prst="bentConnector3">
            <a:avLst/>
          </a:prstGeom>
          <a:ln w="57150">
            <a:solidFill>
              <a:srgbClr val="CC586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36279E6-3C85-C78E-1F28-DA08B51CB1A4}"/>
              </a:ext>
            </a:extLst>
          </p:cNvPr>
          <p:cNvCxnSpPr>
            <a:cxnSpLocks/>
          </p:cNvCxnSpPr>
          <p:nvPr/>
        </p:nvCxnSpPr>
        <p:spPr>
          <a:xfrm flipV="1">
            <a:off x="8052376" y="3082884"/>
            <a:ext cx="1950883" cy="1378453"/>
          </a:xfrm>
          <a:prstGeom prst="straightConnector1">
            <a:avLst/>
          </a:prstGeom>
          <a:ln w="28575">
            <a:solidFill>
              <a:srgbClr val="CC586E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CEE0A4A5-7561-2913-3E80-E963E003AC35}"/>
              </a:ext>
            </a:extLst>
          </p:cNvPr>
          <p:cNvSpPr txBox="1">
            <a:spLocks/>
          </p:cNvSpPr>
          <p:nvPr/>
        </p:nvSpPr>
        <p:spPr>
          <a:xfrm>
            <a:off x="1212865" y="5523798"/>
            <a:ext cx="9644512" cy="13281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rgbClr val="41131C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rgbClr val="41131C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rgbClr val="41131C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rgbClr val="41131C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 dirty="0" smtClean="0">
                <a:solidFill>
                  <a:srgbClr val="41131C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7965" indent="-227965"/>
            <a:r>
              <a:rPr lang="en-US" sz="2400">
                <a:latin typeface="Calibri"/>
                <a:cs typeface="Calibri"/>
              </a:rPr>
              <a:t>Identify dataset biases, or model problems</a:t>
            </a:r>
            <a:endParaRPr lang="en-US" sz="2400"/>
          </a:p>
          <a:p>
            <a:pPr marL="227965" indent="-227965"/>
            <a:r>
              <a:rPr lang="en-US" sz="2400">
                <a:latin typeface="Calibri"/>
                <a:cs typeface="Calibri"/>
              </a:rPr>
              <a:t>Model complexity vs transparency vs performance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00383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 animBg="1"/>
      <p:bldP spid="21" grpId="0"/>
      <p:bldP spid="3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E5DCE-3C90-F801-D120-F409CE7DF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>
                <a:solidFill>
                  <a:srgbClr val="9A003B"/>
                </a:solidFill>
                <a:latin typeface="Segoe UI"/>
                <a:cs typeface="Segoe UI"/>
              </a:rPr>
              <a:t>Safety and security</a:t>
            </a:r>
            <a:endParaRPr lang="en-US" sz="3200">
              <a:solidFill>
                <a:srgbClr val="000000"/>
              </a:solidFill>
              <a:latin typeface="Segoe UI"/>
              <a:cs typeface="Segoe UI"/>
            </a:endParaRPr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8C88E8F8-A553-B521-F673-8383FBE21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5935" y="1825625"/>
            <a:ext cx="3620194" cy="21332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7965" indent="-227965"/>
            <a:r>
              <a:rPr lang="en-US">
                <a:latin typeface="Segoe UI"/>
                <a:cs typeface="Segoe UI"/>
              </a:rPr>
              <a:t>Federated learning</a:t>
            </a:r>
          </a:p>
          <a:p>
            <a:pPr marL="227965" indent="-227965"/>
            <a:r>
              <a:rPr lang="en-US">
                <a:latin typeface="Segoe UI"/>
                <a:cs typeface="Segoe UI"/>
              </a:rPr>
              <a:t>Synthetic data</a:t>
            </a:r>
          </a:p>
          <a:p>
            <a:pPr marL="227965" indent="-227965"/>
            <a:r>
              <a:rPr lang="en-US">
                <a:latin typeface="Segoe UI"/>
                <a:cs typeface="Segoe UI"/>
              </a:rPr>
              <a:t>Foundation models</a:t>
            </a:r>
          </a:p>
          <a:p>
            <a:pPr marL="227965" indent="-227965"/>
            <a:r>
              <a:rPr lang="en-US">
                <a:latin typeface="Segoe UI"/>
                <a:cs typeface="Segoe UI"/>
              </a:rPr>
              <a:t>Differential privacy</a:t>
            </a:r>
          </a:p>
        </p:txBody>
      </p:sp>
      <p:pic>
        <p:nvPicPr>
          <p:cNvPr id="4" name="Graphic 3" descr="Hospital outline">
            <a:extLst>
              <a:ext uri="{FF2B5EF4-FFF2-40B4-BE49-F238E27FC236}">
                <a16:creationId xmlns:a16="http://schemas.microsoft.com/office/drawing/2014/main" id="{F911C3C9-C177-C2DA-9005-887DDE2B19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7242" y="2073353"/>
            <a:ext cx="753979" cy="753979"/>
          </a:xfrm>
          <a:prstGeom prst="rect">
            <a:avLst/>
          </a:prstGeom>
        </p:spPr>
      </p:pic>
      <p:pic>
        <p:nvPicPr>
          <p:cNvPr id="8" name="Graphic 7" descr="Building outline">
            <a:extLst>
              <a:ext uri="{FF2B5EF4-FFF2-40B4-BE49-F238E27FC236}">
                <a16:creationId xmlns:a16="http://schemas.microsoft.com/office/drawing/2014/main" id="{C2934A1C-7EB8-4EFB-6546-D939A74E63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36138" y="4465053"/>
            <a:ext cx="750426" cy="760071"/>
          </a:xfrm>
          <a:prstGeom prst="rect">
            <a:avLst/>
          </a:prstGeom>
        </p:spPr>
      </p:pic>
      <p:pic>
        <p:nvPicPr>
          <p:cNvPr id="10" name="Graphic 9" descr="Home1 outline">
            <a:extLst>
              <a:ext uri="{FF2B5EF4-FFF2-40B4-BE49-F238E27FC236}">
                <a16:creationId xmlns:a16="http://schemas.microsoft.com/office/drawing/2014/main" id="{A7C8E1A1-93A5-028A-F934-14AB900B80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92431" y="4540411"/>
            <a:ext cx="750426" cy="760071"/>
          </a:xfrm>
          <a:prstGeom prst="rect">
            <a:avLst/>
          </a:prstGeom>
        </p:spPr>
      </p:pic>
      <p:pic>
        <p:nvPicPr>
          <p:cNvPr id="12" name="Graphic 11" descr="Business Growth outline">
            <a:extLst>
              <a:ext uri="{FF2B5EF4-FFF2-40B4-BE49-F238E27FC236}">
                <a16:creationId xmlns:a16="http://schemas.microsoft.com/office/drawing/2014/main" id="{076D4962-21CA-9770-B7DA-ABAFBB0860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73341" y="2952742"/>
            <a:ext cx="914400" cy="914400"/>
          </a:xfrm>
          <a:prstGeom prst="rect">
            <a:avLst/>
          </a:prstGeom>
        </p:spPr>
      </p:pic>
      <p:pic>
        <p:nvPicPr>
          <p:cNvPr id="13" name="Graphic 12" descr="Business Growth outline">
            <a:extLst>
              <a:ext uri="{FF2B5EF4-FFF2-40B4-BE49-F238E27FC236}">
                <a16:creationId xmlns:a16="http://schemas.microsoft.com/office/drawing/2014/main" id="{30BFF8AF-2225-4AAD-FE34-B3EBEE0EFB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46962" y="5393071"/>
            <a:ext cx="914400" cy="914400"/>
          </a:xfrm>
          <a:prstGeom prst="rect">
            <a:avLst/>
          </a:prstGeom>
        </p:spPr>
      </p:pic>
      <p:pic>
        <p:nvPicPr>
          <p:cNvPr id="14" name="Graphic 13" descr="Business Growth outline">
            <a:extLst>
              <a:ext uri="{FF2B5EF4-FFF2-40B4-BE49-F238E27FC236}">
                <a16:creationId xmlns:a16="http://schemas.microsoft.com/office/drawing/2014/main" id="{F1AEF0E3-A644-6AA6-4730-6AD2F12E46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04606" y="5344842"/>
            <a:ext cx="914400" cy="9144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5CDA34E-F28D-0069-2A12-21DFD00BB443}"/>
              </a:ext>
            </a:extLst>
          </p:cNvPr>
          <p:cNvSpPr/>
          <p:nvPr/>
        </p:nvSpPr>
        <p:spPr>
          <a:xfrm>
            <a:off x="897347" y="1938758"/>
            <a:ext cx="2845443" cy="2382455"/>
          </a:xfrm>
          <a:prstGeom prst="roundRect">
            <a:avLst/>
          </a:prstGeom>
          <a:noFill/>
          <a:ln w="57150">
            <a:solidFill>
              <a:srgbClr val="A2364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/>
              <a:cs typeface="Segoe UI"/>
            </a:endParaRPr>
          </a:p>
        </p:txBody>
      </p:sp>
      <p:pic>
        <p:nvPicPr>
          <p:cNvPr id="17" name="Graphic 16" descr="Lock with solid fill">
            <a:extLst>
              <a:ext uri="{FF2B5EF4-FFF2-40B4-BE49-F238E27FC236}">
                <a16:creationId xmlns:a16="http://schemas.microsoft.com/office/drawing/2014/main" id="{17149C9E-6090-E793-CD64-BA331623BB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832250" y="1910787"/>
            <a:ext cx="914400" cy="9144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F2A257B-6114-EEDF-276B-3A68D768D7DE}"/>
              </a:ext>
            </a:extLst>
          </p:cNvPr>
          <p:cNvSpPr/>
          <p:nvPr/>
        </p:nvSpPr>
        <p:spPr>
          <a:xfrm>
            <a:off x="878057" y="4417670"/>
            <a:ext cx="2845443" cy="2382455"/>
          </a:xfrm>
          <a:prstGeom prst="roundRect">
            <a:avLst/>
          </a:prstGeom>
          <a:noFill/>
          <a:ln w="57150">
            <a:solidFill>
              <a:srgbClr val="A2364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/>
              <a:cs typeface="Segoe UI"/>
            </a:endParaRPr>
          </a:p>
        </p:txBody>
      </p:sp>
      <p:pic>
        <p:nvPicPr>
          <p:cNvPr id="20" name="Graphic 19" descr="Lock with solid fill">
            <a:extLst>
              <a:ext uri="{FF2B5EF4-FFF2-40B4-BE49-F238E27FC236}">
                <a16:creationId xmlns:a16="http://schemas.microsoft.com/office/drawing/2014/main" id="{F50BA0A8-6163-3110-24DD-76FE14110F6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812960" y="4389699"/>
            <a:ext cx="914400" cy="9144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202EB62-7991-ED4F-C6E1-A04DC8C60748}"/>
              </a:ext>
            </a:extLst>
          </p:cNvPr>
          <p:cNvSpPr/>
          <p:nvPr/>
        </p:nvSpPr>
        <p:spPr>
          <a:xfrm>
            <a:off x="3935701" y="4408023"/>
            <a:ext cx="2845443" cy="2382455"/>
          </a:xfrm>
          <a:prstGeom prst="roundRect">
            <a:avLst/>
          </a:prstGeom>
          <a:noFill/>
          <a:ln w="57150">
            <a:solidFill>
              <a:srgbClr val="A2364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/>
              <a:cs typeface="Segoe UI"/>
            </a:endParaRPr>
          </a:p>
        </p:txBody>
      </p:sp>
      <p:pic>
        <p:nvPicPr>
          <p:cNvPr id="22" name="Graphic 21" descr="Lock with solid fill">
            <a:extLst>
              <a:ext uri="{FF2B5EF4-FFF2-40B4-BE49-F238E27FC236}">
                <a16:creationId xmlns:a16="http://schemas.microsoft.com/office/drawing/2014/main" id="{6035B70C-CC9C-6461-A3E4-68CB5090243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870604" y="4380052"/>
            <a:ext cx="914400" cy="914400"/>
          </a:xfrm>
          <a:prstGeom prst="rect">
            <a:avLst/>
          </a:prstGeom>
        </p:spPr>
      </p:pic>
      <p:pic>
        <p:nvPicPr>
          <p:cNvPr id="24" name="Graphic 23" descr="Artificial Intelligence outline">
            <a:extLst>
              <a:ext uri="{FF2B5EF4-FFF2-40B4-BE49-F238E27FC236}">
                <a16:creationId xmlns:a16="http://schemas.microsoft.com/office/drawing/2014/main" id="{D1071A33-EB1F-9442-F308-1B3283A0A38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786908" y="2660222"/>
            <a:ext cx="917615" cy="936906"/>
          </a:xfrm>
          <a:prstGeom prst="rect">
            <a:avLst/>
          </a:prstGeom>
        </p:spPr>
      </p:pic>
      <p:pic>
        <p:nvPicPr>
          <p:cNvPr id="26" name="Graphic 25" descr="Artificial Intelligence outline">
            <a:extLst>
              <a:ext uri="{FF2B5EF4-FFF2-40B4-BE49-F238E27FC236}">
                <a16:creationId xmlns:a16="http://schemas.microsoft.com/office/drawing/2014/main" id="{62F7E764-BCB3-5F25-3236-3F2262D0CC0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751693" y="2833842"/>
            <a:ext cx="917615" cy="936906"/>
          </a:xfrm>
          <a:prstGeom prst="rect">
            <a:avLst/>
          </a:prstGeom>
        </p:spPr>
      </p:pic>
      <p:pic>
        <p:nvPicPr>
          <p:cNvPr id="27" name="Graphic 26" descr="Artificial Intelligence outline">
            <a:extLst>
              <a:ext uri="{FF2B5EF4-FFF2-40B4-BE49-F238E27FC236}">
                <a16:creationId xmlns:a16="http://schemas.microsoft.com/office/drawing/2014/main" id="{4D170351-20C7-FCA6-4428-2DB6923BFF4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664883" y="5766095"/>
            <a:ext cx="917615" cy="936906"/>
          </a:xfrm>
          <a:prstGeom prst="rect">
            <a:avLst/>
          </a:prstGeom>
        </p:spPr>
      </p:pic>
      <p:pic>
        <p:nvPicPr>
          <p:cNvPr id="28" name="Graphic 27" descr="Artificial Intelligence outline">
            <a:extLst>
              <a:ext uri="{FF2B5EF4-FFF2-40B4-BE49-F238E27FC236}">
                <a16:creationId xmlns:a16="http://schemas.microsoft.com/office/drawing/2014/main" id="{567F1682-63D5-295C-ABD0-99183EC7DA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790046" y="5611765"/>
            <a:ext cx="917615" cy="93690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AA991920-15D7-62C5-DB8F-6138BB75354E}"/>
              </a:ext>
            </a:extLst>
          </p:cNvPr>
          <p:cNvGrpSpPr/>
          <p:nvPr/>
        </p:nvGrpSpPr>
        <p:grpSpPr>
          <a:xfrm>
            <a:off x="3935702" y="1909820"/>
            <a:ext cx="2849303" cy="2382455"/>
            <a:chOff x="6838707" y="1765136"/>
            <a:chExt cx="2849303" cy="238245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0506DF4B-DE83-CCF6-9FFC-59A14099B8E8}"/>
                </a:ext>
              </a:extLst>
            </p:cNvPr>
            <p:cNvSpPr/>
            <p:nvPr/>
          </p:nvSpPr>
          <p:spPr>
            <a:xfrm>
              <a:off x="6838707" y="1765136"/>
              <a:ext cx="2845443" cy="2382455"/>
            </a:xfrm>
            <a:prstGeom prst="roundRect">
              <a:avLst/>
            </a:prstGeom>
            <a:noFill/>
            <a:ln w="57150">
              <a:solidFill>
                <a:srgbClr val="A2364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egoe UI"/>
                <a:cs typeface="Segoe UI"/>
              </a:endParaRPr>
            </a:p>
          </p:txBody>
        </p:sp>
        <p:pic>
          <p:nvPicPr>
            <p:cNvPr id="30" name="Graphic 29" descr="Heart lock outline">
              <a:extLst>
                <a:ext uri="{FF2B5EF4-FFF2-40B4-BE49-F238E27FC236}">
                  <a16:creationId xmlns:a16="http://schemas.microsoft.com/office/drawing/2014/main" id="{A5DB853D-6A5E-3809-D399-579140043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8773610" y="1987952"/>
              <a:ext cx="914400" cy="914400"/>
            </a:xfrm>
            <a:prstGeom prst="rect">
              <a:avLst/>
            </a:prstGeom>
          </p:spPr>
        </p:pic>
        <p:pic>
          <p:nvPicPr>
            <p:cNvPr id="31" name="Graphic 30" descr="Pandemic flattening curve bar graph outline">
              <a:extLst>
                <a:ext uri="{FF2B5EF4-FFF2-40B4-BE49-F238E27FC236}">
                  <a16:creationId xmlns:a16="http://schemas.microsoft.com/office/drawing/2014/main" id="{69F8809A-F65B-2DF8-208E-A63146A1A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7211028" y="3126129"/>
              <a:ext cx="914400" cy="91440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495893A-ED1F-EE44-3E73-074CD6FB21BD}"/>
                </a:ext>
              </a:extLst>
            </p:cNvPr>
            <p:cNvSpPr txBox="1"/>
            <p:nvPr/>
          </p:nvSpPr>
          <p:spPr>
            <a:xfrm>
              <a:off x="7041265" y="2006278"/>
              <a:ext cx="1738206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rgbClr val="A2364F"/>
                  </a:solidFill>
                  <a:latin typeface="Segoe UI"/>
                  <a:cs typeface="Segoe UI"/>
                </a:rPr>
                <a:t>Synthetic data</a:t>
              </a:r>
            </a:p>
          </p:txBody>
        </p:sp>
      </p:grpSp>
      <p:sp>
        <p:nvSpPr>
          <p:cNvPr id="5" name="Content Placeholder 33">
            <a:extLst>
              <a:ext uri="{FF2B5EF4-FFF2-40B4-BE49-F238E27FC236}">
                <a16:creationId xmlns:a16="http://schemas.microsoft.com/office/drawing/2014/main" id="{CB5E3B44-526D-9946-7FBA-A17A10438E5F}"/>
              </a:ext>
            </a:extLst>
          </p:cNvPr>
          <p:cNvSpPr txBox="1">
            <a:spLocks/>
          </p:cNvSpPr>
          <p:nvPr/>
        </p:nvSpPr>
        <p:spPr>
          <a:xfrm>
            <a:off x="7147940" y="4524709"/>
            <a:ext cx="3620194" cy="21332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rgbClr val="41131C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rgbClr val="41131C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rgbClr val="41131C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rgbClr val="41131C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kern="1200" dirty="0" smtClean="0">
                <a:solidFill>
                  <a:srgbClr val="41131C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latin typeface="Segoe UI"/>
                <a:cs typeface="Segoe UI"/>
              </a:rPr>
              <a:t>Requirements:</a:t>
            </a:r>
          </a:p>
          <a:p>
            <a:pPr marL="227965" indent="-227965"/>
            <a:r>
              <a:rPr lang="en-US">
                <a:latin typeface="Segoe UI"/>
                <a:cs typeface="Segoe UI"/>
              </a:rPr>
              <a:t>Standardisation</a:t>
            </a:r>
          </a:p>
          <a:p>
            <a:pPr marL="227965" indent="-227965"/>
            <a:r>
              <a:rPr lang="en-US">
                <a:latin typeface="Segoe UI"/>
                <a:cs typeface="Segoe UI"/>
              </a:rPr>
              <a:t>Infrastructure</a:t>
            </a:r>
          </a:p>
        </p:txBody>
      </p:sp>
    </p:spTree>
    <p:extLst>
      <p:ext uri="{BB962C8B-B14F-4D97-AF65-F5344CB8AC3E}">
        <p14:creationId xmlns:p14="http://schemas.microsoft.com/office/powerpoint/2010/main" val="164928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uild="p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 descr="Group of adults sitting in circle">
            <a:extLst>
              <a:ext uri="{FF2B5EF4-FFF2-40B4-BE49-F238E27FC236}">
                <a16:creationId xmlns:a16="http://schemas.microsoft.com/office/drawing/2014/main" id="{C6AB6190-F09C-CADE-743A-5A8AA0A9AC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15984" r="15984"/>
          <a:stretch/>
        </p:blipFill>
        <p:spPr>
          <a:xfrm>
            <a:off x="5183188" y="0"/>
            <a:ext cx="7015288" cy="6874482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281D93-CF58-8731-5A5B-74E1470CAA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47103"/>
            <a:ext cx="3932237" cy="38115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3200" b="1">
                <a:solidFill>
                  <a:srgbClr val="9A003B"/>
                </a:solidFill>
                <a:latin typeface="Segoe UI"/>
                <a:cs typeface="Segoe UI"/>
              </a:rPr>
              <a:t>1.a.</a:t>
            </a:r>
            <a:r>
              <a:rPr lang="en-GB" sz="3200" b="1">
                <a:solidFill>
                  <a:srgbClr val="F0DADE"/>
                </a:solidFill>
                <a:latin typeface="Segoe UI"/>
                <a:cs typeface="Segoe UI"/>
              </a:rPr>
              <a:t>, 1.b., 1.c.</a:t>
            </a:r>
            <a:endParaRPr lang="en-US">
              <a:solidFill>
                <a:srgbClr val="F0DADE"/>
              </a:solidFill>
            </a:endParaRPr>
          </a:p>
          <a:p>
            <a:pPr algn="ctr"/>
            <a:r>
              <a:rPr lang="en-GB" sz="3200" b="1">
                <a:solidFill>
                  <a:srgbClr val="9A003B"/>
                </a:solidFill>
                <a:latin typeface="Segoe UI"/>
                <a:cs typeface="Segoe UI"/>
              </a:rPr>
              <a:t>Introduction</a:t>
            </a:r>
            <a:endParaRPr lang="en-US"/>
          </a:p>
          <a:p>
            <a:pPr algn="ctr"/>
            <a:r>
              <a:rPr lang="en-GB" sz="3200" b="1">
                <a:solidFill>
                  <a:srgbClr val="DF99A6"/>
                </a:solidFill>
                <a:latin typeface="Segoe UI"/>
                <a:cs typeface="Segoe UI"/>
              </a:rPr>
              <a:t>(10 min)</a:t>
            </a:r>
          </a:p>
        </p:txBody>
      </p:sp>
    </p:spTree>
    <p:extLst>
      <p:ext uri="{BB962C8B-B14F-4D97-AF65-F5344CB8AC3E}">
        <p14:creationId xmlns:p14="http://schemas.microsoft.com/office/powerpoint/2010/main" val="403959304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ales of justice on blue background">
            <a:extLst>
              <a:ext uri="{FF2B5EF4-FFF2-40B4-BE49-F238E27FC236}">
                <a16:creationId xmlns:a16="http://schemas.microsoft.com/office/drawing/2014/main" id="{71D6D10D-40E9-69EC-426B-21D466F206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971" r="15971"/>
          <a:stretch/>
        </p:blipFill>
        <p:spPr>
          <a:xfrm>
            <a:off x="5183188" y="0"/>
            <a:ext cx="7008820" cy="686544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281D93-CF58-8731-5A5B-74E1470CAAD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3200" b="1" dirty="0">
                <a:solidFill>
                  <a:srgbClr val="A2364F"/>
                </a:solidFill>
                <a:latin typeface="Poppins"/>
                <a:cs typeface="Poppins"/>
              </a:rPr>
              <a:t>Group discussion:</a:t>
            </a:r>
            <a:endParaRPr lang="en-GB" sz="3200" dirty="0">
              <a:solidFill>
                <a:srgbClr val="000000"/>
              </a:solidFill>
              <a:latin typeface="Poppins"/>
              <a:cs typeface="Poppins"/>
            </a:endParaRPr>
          </a:p>
          <a:p>
            <a:pPr algn="ctr"/>
            <a:endParaRPr lang="en-GB" sz="3200">
              <a:solidFill>
                <a:srgbClr val="000000"/>
              </a:solidFill>
            </a:endParaRPr>
          </a:p>
          <a:p>
            <a:pPr algn="ctr"/>
            <a:r>
              <a:rPr lang="en-GB" sz="3200" b="1" dirty="0">
                <a:solidFill>
                  <a:srgbClr val="A2364F"/>
                </a:solidFill>
                <a:latin typeface="Poppins"/>
                <a:cs typeface="Poppins"/>
              </a:rPr>
              <a:t>What are your concerns about AI in the context of healthcare?</a:t>
            </a:r>
            <a:endParaRPr lang="en-GB" dirty="0"/>
          </a:p>
          <a:p>
            <a:pPr algn="ctr"/>
            <a:r>
              <a:rPr lang="en-GB" sz="3200" b="1">
                <a:solidFill>
                  <a:srgbClr val="DF99A6"/>
                </a:solidFill>
                <a:latin typeface="Poppins"/>
                <a:cs typeface="Poppins"/>
              </a:rPr>
              <a:t>(8 min)</a:t>
            </a:r>
            <a:endParaRPr lang="en-GB">
              <a:solidFill>
                <a:srgbClr val="DF99A6"/>
              </a:solidFill>
              <a:latin typeface="Poppins"/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50808000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ild with glasses reading">
            <a:extLst>
              <a:ext uri="{FF2B5EF4-FFF2-40B4-BE49-F238E27FC236}">
                <a16:creationId xmlns:a16="http://schemas.microsoft.com/office/drawing/2014/main" id="{71D6D10D-40E9-69EC-426B-21D466F206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71" r="15971"/>
          <a:stretch/>
        </p:blipFill>
        <p:spPr>
          <a:xfrm>
            <a:off x="5183188" y="0"/>
            <a:ext cx="7008820" cy="686544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281D93-CF58-8731-5A5B-74E1470CAAD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3200" b="1">
                <a:solidFill>
                  <a:srgbClr val="F0DADE"/>
                </a:solidFill>
                <a:latin typeface="Poppins"/>
                <a:cs typeface="Poppins"/>
              </a:rPr>
              <a:t>2.a., 2.b., </a:t>
            </a:r>
            <a:r>
              <a:rPr lang="en-GB" sz="3200" b="1">
                <a:solidFill>
                  <a:srgbClr val="A2364F"/>
                </a:solidFill>
                <a:latin typeface="Poppins"/>
                <a:cs typeface="Poppins"/>
              </a:rPr>
              <a:t>2.c.</a:t>
            </a:r>
            <a:endParaRPr lang="en-US">
              <a:solidFill>
                <a:srgbClr val="A2364F"/>
              </a:solidFill>
              <a:latin typeface="Poppins"/>
              <a:cs typeface="Poppins"/>
            </a:endParaRPr>
          </a:p>
          <a:p>
            <a:pPr algn="ctr"/>
            <a:r>
              <a:rPr lang="en-GB" sz="3200" b="1">
                <a:solidFill>
                  <a:srgbClr val="9A003B"/>
                </a:solidFill>
                <a:latin typeface="Segoe UI"/>
                <a:cs typeface="Segoe UI"/>
              </a:rPr>
              <a:t>Possible content for a course</a:t>
            </a:r>
            <a:endParaRPr lang="en-GB"/>
          </a:p>
          <a:p>
            <a:pPr algn="ctr"/>
            <a:r>
              <a:rPr lang="en-GB" sz="3200" b="1">
                <a:solidFill>
                  <a:srgbClr val="9A003B"/>
                </a:solidFill>
                <a:latin typeface="Segoe UI"/>
                <a:cs typeface="Segoe UI"/>
              </a:rPr>
              <a:t>(20 min)</a:t>
            </a:r>
          </a:p>
        </p:txBody>
      </p:sp>
    </p:spTree>
    <p:extLst>
      <p:ext uri="{BB962C8B-B14F-4D97-AF65-F5344CB8AC3E}">
        <p14:creationId xmlns:p14="http://schemas.microsoft.com/office/powerpoint/2010/main" val="8739075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F13BC-3E59-1496-EF01-910A99B7C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>
                <a:solidFill>
                  <a:srgbClr val="9A003B"/>
                </a:solidFill>
                <a:latin typeface="Segoe UI"/>
                <a:cs typeface="Segoe UI"/>
              </a:rPr>
              <a:t>The NHS AI Lab (now NHS England)</a:t>
            </a:r>
            <a:endParaRPr lang="en-US" sz="3200">
              <a:solidFill>
                <a:srgbClr val="000000"/>
              </a:solidFill>
              <a:latin typeface="Segoe UI"/>
              <a:cs typeface="Segoe UI"/>
            </a:endParaRPr>
          </a:p>
        </p:txBody>
      </p:sp>
      <p:pic>
        <p:nvPicPr>
          <p:cNvPr id="5" name="Picture 4" descr="A blue and black sign with white letters&#10;&#10;Description automatically generated">
            <a:extLst>
              <a:ext uri="{FF2B5EF4-FFF2-40B4-BE49-F238E27FC236}">
                <a16:creationId xmlns:a16="http://schemas.microsoft.com/office/drawing/2014/main" id="{2103993A-6AAD-87B9-0F1D-E709715DC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3548" y="189985"/>
            <a:ext cx="1168744" cy="92778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6CF4F91-6869-746F-E54E-226FD5EE0FA1}"/>
              </a:ext>
            </a:extLst>
          </p:cNvPr>
          <p:cNvSpPr/>
          <p:nvPr/>
        </p:nvSpPr>
        <p:spPr>
          <a:xfrm>
            <a:off x="519756" y="1828758"/>
            <a:ext cx="3518930" cy="4360949"/>
          </a:xfrm>
          <a:prstGeom prst="roundRect">
            <a:avLst/>
          </a:prstGeom>
          <a:solidFill>
            <a:srgbClr val="1E5BB5"/>
          </a:solidFill>
          <a:ln w="57150">
            <a:solidFill>
              <a:srgbClr val="B6D6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Aft>
                <a:spcPts val="1200"/>
              </a:spcAft>
              <a:defRPr/>
            </a:pPr>
            <a:r>
              <a:rPr lang="en-GB" sz="3600" b="1" dirty="0">
                <a:solidFill>
                  <a:srgbClr val="D9E2F3"/>
                </a:solidFill>
                <a:latin typeface="Segoe UI"/>
                <a:ea typeface="+mn-lt"/>
                <a:cs typeface="+mn-lt"/>
              </a:rPr>
              <a:t>Understand AI</a:t>
            </a:r>
          </a:p>
          <a:p>
            <a:pPr>
              <a:lnSpc>
                <a:spcPct val="90000"/>
              </a:lnSpc>
              <a:spcAft>
                <a:spcPts val="1200"/>
              </a:spcAft>
              <a:defRPr/>
            </a:pPr>
            <a:endParaRPr lang="en-GB" sz="2400">
              <a:solidFill>
                <a:srgbClr val="D9E2F3"/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  <a:spcAft>
                <a:spcPts val="1200"/>
              </a:spcAft>
              <a:defRPr/>
            </a:pPr>
            <a:r>
              <a:rPr lang="en-GB" sz="2000" dirty="0">
                <a:solidFill>
                  <a:srgbClr val="D9E2F3"/>
                </a:solidFill>
                <a:ea typeface="+mn-lt"/>
                <a:cs typeface="+mn-lt"/>
              </a:rPr>
              <a:t>Learn about AI and its potential to transform health and care.</a:t>
            </a:r>
            <a:endParaRPr lang="en-GB" sz="2000" dirty="0">
              <a:solidFill>
                <a:srgbClr val="D9E2F3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D86F3C2-A87F-5BE1-FF58-E44F5E855682}"/>
              </a:ext>
            </a:extLst>
          </p:cNvPr>
          <p:cNvSpPr/>
          <p:nvPr/>
        </p:nvSpPr>
        <p:spPr>
          <a:xfrm>
            <a:off x="4298864" y="1828758"/>
            <a:ext cx="3518930" cy="4360949"/>
          </a:xfrm>
          <a:prstGeom prst="roundRect">
            <a:avLst/>
          </a:prstGeom>
          <a:solidFill>
            <a:srgbClr val="1E5BB5"/>
          </a:solidFill>
          <a:ln w="57150">
            <a:solidFill>
              <a:srgbClr val="B6D6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Aft>
                <a:spcPts val="1200"/>
              </a:spcAft>
              <a:defRPr/>
            </a:pPr>
            <a:r>
              <a:rPr lang="en-GB" sz="3600" b="1" dirty="0">
                <a:solidFill>
                  <a:srgbClr val="D9E2F3"/>
                </a:solidFill>
                <a:latin typeface="Segoe UI"/>
                <a:ea typeface="+mn-lt"/>
                <a:cs typeface="+mn-lt"/>
              </a:rPr>
              <a:t>Develop AI</a:t>
            </a:r>
          </a:p>
          <a:p>
            <a:pPr>
              <a:lnSpc>
                <a:spcPct val="90000"/>
              </a:lnSpc>
              <a:spcAft>
                <a:spcPts val="1200"/>
              </a:spcAft>
              <a:defRPr/>
            </a:pPr>
            <a:endParaRPr lang="en-GB" sz="2400">
              <a:solidFill>
                <a:srgbClr val="D9E2F3"/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  <a:spcAft>
                <a:spcPts val="1200"/>
              </a:spcAft>
              <a:defRPr/>
            </a:pPr>
            <a:r>
              <a:rPr lang="en-GB" sz="2000" dirty="0">
                <a:solidFill>
                  <a:srgbClr val="D9E2F3"/>
                </a:solidFill>
                <a:ea typeface="+mn-lt"/>
                <a:cs typeface="+mn-lt"/>
              </a:rPr>
              <a:t>Find resources to help you design and build AI solutions that meet the requirements of the NHS and social care.</a:t>
            </a:r>
            <a:endParaRPr lang="en-GB" sz="2000" dirty="0">
              <a:solidFill>
                <a:srgbClr val="D9E2F3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E946A7A-C32D-485A-D5A1-B90744118D83}"/>
              </a:ext>
            </a:extLst>
          </p:cNvPr>
          <p:cNvSpPr/>
          <p:nvPr/>
        </p:nvSpPr>
        <p:spPr>
          <a:xfrm>
            <a:off x="8108864" y="1828758"/>
            <a:ext cx="3518930" cy="4360949"/>
          </a:xfrm>
          <a:prstGeom prst="roundRect">
            <a:avLst/>
          </a:prstGeom>
          <a:solidFill>
            <a:srgbClr val="1E5BB5"/>
          </a:solidFill>
          <a:ln w="57150">
            <a:solidFill>
              <a:srgbClr val="B6D6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Aft>
                <a:spcPts val="1200"/>
              </a:spcAft>
              <a:defRPr/>
            </a:pPr>
            <a:r>
              <a:rPr lang="en-GB" sz="3600" b="1" dirty="0">
                <a:solidFill>
                  <a:srgbClr val="D9E2F3"/>
                </a:solidFill>
                <a:latin typeface="Segoe UI"/>
                <a:ea typeface="+mn-lt"/>
                <a:cs typeface="+mn-lt"/>
              </a:rPr>
              <a:t>Adopt AI</a:t>
            </a:r>
          </a:p>
          <a:p>
            <a:pPr>
              <a:lnSpc>
                <a:spcPct val="90000"/>
              </a:lnSpc>
              <a:spcAft>
                <a:spcPts val="1200"/>
              </a:spcAft>
              <a:defRPr/>
            </a:pPr>
            <a:endParaRPr lang="en-GB" sz="2400">
              <a:solidFill>
                <a:srgbClr val="D9E2F3"/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  <a:spcAft>
                <a:spcPts val="1200"/>
              </a:spcAft>
              <a:defRPr/>
            </a:pPr>
            <a:r>
              <a:rPr lang="en-GB" sz="2000" dirty="0">
                <a:solidFill>
                  <a:srgbClr val="D9E2F3"/>
                </a:solidFill>
                <a:ea typeface="+mn-lt"/>
                <a:cs typeface="+mn-lt"/>
              </a:rPr>
              <a:t>Understand best practice in commissioning AI and get inspired by learning how organisations overcome challenges they faced adopting AI.</a:t>
            </a:r>
            <a:endParaRPr lang="en-GB" sz="2000" dirty="0">
              <a:solidFill>
                <a:srgbClr val="D9E2F3"/>
              </a:solidFill>
              <a:ea typeface="Calibri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8F9832-3641-5172-1147-00A14FF524F8}"/>
              </a:ext>
            </a:extLst>
          </p:cNvPr>
          <p:cNvSpPr txBox="1"/>
          <p:nvPr/>
        </p:nvSpPr>
        <p:spPr>
          <a:xfrm>
            <a:off x="5733535" y="6485238"/>
            <a:ext cx="646052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https://transform.england.nhs.uk/ai-lab/explore-all-resources/</a:t>
            </a:r>
          </a:p>
        </p:txBody>
      </p:sp>
      <p:pic>
        <p:nvPicPr>
          <p:cNvPr id="3" name="Graphic 2" descr="Brain with solid fill">
            <a:extLst>
              <a:ext uri="{FF2B5EF4-FFF2-40B4-BE49-F238E27FC236}">
                <a16:creationId xmlns:a16="http://schemas.microsoft.com/office/drawing/2014/main" id="{AEF8473E-23CF-7052-3149-52EDA3715A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64815" y="4899712"/>
            <a:ext cx="1243913" cy="1243913"/>
          </a:xfrm>
          <a:prstGeom prst="rect">
            <a:avLst/>
          </a:prstGeom>
        </p:spPr>
      </p:pic>
      <p:pic>
        <p:nvPicPr>
          <p:cNvPr id="4" name="Graphic 3" descr="Puzzle with solid fill">
            <a:extLst>
              <a:ext uri="{FF2B5EF4-FFF2-40B4-BE49-F238E27FC236}">
                <a16:creationId xmlns:a16="http://schemas.microsoft.com/office/drawing/2014/main" id="{3E264DE6-4402-477A-4827-120025C95C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43151" y="4897395"/>
            <a:ext cx="1243913" cy="1243913"/>
          </a:xfrm>
          <a:prstGeom prst="rect">
            <a:avLst/>
          </a:prstGeom>
        </p:spPr>
      </p:pic>
      <p:pic>
        <p:nvPicPr>
          <p:cNvPr id="6" name="Graphic 5" descr="Clipboard with solid fill">
            <a:extLst>
              <a:ext uri="{FF2B5EF4-FFF2-40B4-BE49-F238E27FC236}">
                <a16:creationId xmlns:a16="http://schemas.microsoft.com/office/drawing/2014/main" id="{A766208C-7278-B640-03D5-D99C642C77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53151" y="4897395"/>
            <a:ext cx="1243913" cy="124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1962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F13BC-3E59-1496-EF01-910A99B7C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>
                <a:solidFill>
                  <a:srgbClr val="9A003B"/>
                </a:solidFill>
                <a:latin typeface="Segoe UI"/>
                <a:cs typeface="Segoe UI"/>
              </a:rPr>
              <a:t>The NHS AI Lab programmes</a:t>
            </a:r>
            <a:endParaRPr lang="en-US" sz="3200">
              <a:solidFill>
                <a:srgbClr val="000000"/>
              </a:solidFill>
              <a:latin typeface="Segoe UI"/>
              <a:cs typeface="Segoe UI"/>
            </a:endParaRPr>
          </a:p>
        </p:txBody>
      </p:sp>
      <p:pic>
        <p:nvPicPr>
          <p:cNvPr id="5" name="Picture 4" descr="A blue and black sign with white letters&#10;&#10;Description automatically generated">
            <a:extLst>
              <a:ext uri="{FF2B5EF4-FFF2-40B4-BE49-F238E27FC236}">
                <a16:creationId xmlns:a16="http://schemas.microsoft.com/office/drawing/2014/main" id="{2103993A-6AAD-87B9-0F1D-E709715DC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3548" y="189985"/>
            <a:ext cx="1168744" cy="9277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1DA0F1-4F4F-C44E-FBD6-9255432C9A1F}"/>
              </a:ext>
            </a:extLst>
          </p:cNvPr>
          <p:cNvSpPr txBox="1"/>
          <p:nvPr/>
        </p:nvSpPr>
        <p:spPr>
          <a:xfrm>
            <a:off x="7442887" y="6485238"/>
            <a:ext cx="406125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https://transform.england.nhs.uk/ai-lab/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EB610FA-EF85-E0B0-EA46-4E7496BC1BF0}"/>
              </a:ext>
            </a:extLst>
          </p:cNvPr>
          <p:cNvSpPr/>
          <p:nvPr/>
        </p:nvSpPr>
        <p:spPr>
          <a:xfrm>
            <a:off x="838972" y="1694894"/>
            <a:ext cx="5259172" cy="1590978"/>
          </a:xfrm>
          <a:prstGeom prst="roundRect">
            <a:avLst/>
          </a:prstGeom>
          <a:solidFill>
            <a:srgbClr val="1E5BB5"/>
          </a:solidFill>
          <a:ln w="57150">
            <a:solidFill>
              <a:srgbClr val="B6D6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1200"/>
              </a:spcAft>
              <a:defRPr/>
            </a:pPr>
            <a:r>
              <a:rPr lang="en-GB" sz="2400" b="1">
                <a:solidFill>
                  <a:srgbClr val="D9E2F3"/>
                </a:solidFill>
                <a:latin typeface="Poppins"/>
                <a:ea typeface="+mn-lt"/>
                <a:cs typeface="+mn-lt"/>
              </a:rPr>
              <a:t>The AI in Health and Care Award</a:t>
            </a:r>
            <a:endParaRPr lang="en-US" sz="2400" b="1">
              <a:solidFill>
                <a:srgbClr val="D9E2F3"/>
              </a:solidFill>
              <a:latin typeface="Poppins"/>
              <a:cs typeface="Poppins"/>
            </a:endParaRPr>
          </a:p>
          <a:p>
            <a:pPr>
              <a:defRPr/>
            </a:pPr>
            <a:r>
              <a:rPr lang="en-US" sz="2000">
                <a:solidFill>
                  <a:srgbClr val="D9E2F3"/>
                </a:solidFill>
                <a:latin typeface="Poppins"/>
                <a:ea typeface="+mn-lt"/>
                <a:cs typeface="Poppins"/>
              </a:rPr>
              <a:t>Using AI to improve back office efficiency, smartphone self-testing, AI detection for breast cancer...</a:t>
            </a:r>
            <a:endParaRPr lang="en-GB" sz="2000">
              <a:solidFill>
                <a:srgbClr val="D9E2F3"/>
              </a:solidFill>
              <a:latin typeface="Poppins"/>
              <a:ea typeface="+mn-lt"/>
              <a:cs typeface="Poppin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67A85EB-AC8E-F2F1-6610-5AB26C36FDF2}"/>
              </a:ext>
            </a:extLst>
          </p:cNvPr>
          <p:cNvSpPr/>
          <p:nvPr/>
        </p:nvSpPr>
        <p:spPr>
          <a:xfrm>
            <a:off x="838973" y="3424839"/>
            <a:ext cx="5259172" cy="1549790"/>
          </a:xfrm>
          <a:prstGeom prst="roundRect">
            <a:avLst/>
          </a:prstGeom>
          <a:solidFill>
            <a:srgbClr val="1E5BB5"/>
          </a:solidFill>
          <a:ln w="57150">
            <a:solidFill>
              <a:srgbClr val="B6D6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1200"/>
              </a:spcAft>
              <a:defRPr/>
            </a:pPr>
            <a:r>
              <a:rPr lang="en-GB" sz="2400" b="1">
                <a:solidFill>
                  <a:srgbClr val="D9E2F3"/>
                </a:solidFill>
                <a:latin typeface="Poppins"/>
                <a:ea typeface="Calibri"/>
                <a:cs typeface="Calibri"/>
              </a:rPr>
              <a:t>AI imaging</a:t>
            </a:r>
          </a:p>
          <a:p>
            <a:pPr>
              <a:defRPr/>
            </a:pPr>
            <a:r>
              <a:rPr lang="en-US" sz="2000">
                <a:solidFill>
                  <a:srgbClr val="D9E2F3"/>
                </a:solidFill>
                <a:latin typeface="Poppins"/>
                <a:ea typeface="+mn-lt"/>
                <a:cs typeface="Poppins"/>
              </a:rPr>
              <a:t>AI Diagnostic Fund, AI Deployment Platform, National COVID-19 Chest Imaging Database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FAB1A4-8B80-026C-DEE7-50327E9D27CC}"/>
              </a:ext>
            </a:extLst>
          </p:cNvPr>
          <p:cNvSpPr/>
          <p:nvPr/>
        </p:nvSpPr>
        <p:spPr>
          <a:xfrm>
            <a:off x="838973" y="5144489"/>
            <a:ext cx="5259172" cy="1199682"/>
          </a:xfrm>
          <a:prstGeom prst="roundRect">
            <a:avLst/>
          </a:prstGeom>
          <a:solidFill>
            <a:srgbClr val="1E5BB5"/>
          </a:solidFill>
          <a:ln w="57150">
            <a:solidFill>
              <a:srgbClr val="B6D6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1200"/>
              </a:spcAft>
              <a:defRPr/>
            </a:pPr>
            <a:r>
              <a:rPr lang="en-US" sz="2400" b="1">
                <a:solidFill>
                  <a:srgbClr val="D9E2F3"/>
                </a:solidFill>
                <a:latin typeface="Poppins"/>
                <a:ea typeface="Calibri"/>
                <a:cs typeface="Poppins"/>
              </a:rPr>
              <a:t>The NHS AI Lab roadmap</a:t>
            </a:r>
            <a:endParaRPr lang="en-US" b="1">
              <a:solidFill>
                <a:srgbClr val="D9E2F3"/>
              </a:solidFill>
              <a:latin typeface="Poppins"/>
              <a:ea typeface="Calibri"/>
              <a:cs typeface="Poppins"/>
            </a:endParaRPr>
          </a:p>
          <a:p>
            <a:pPr>
              <a:defRPr/>
            </a:pPr>
            <a:r>
              <a:rPr lang="en-US" sz="2000">
                <a:solidFill>
                  <a:srgbClr val="D9E2F3"/>
                </a:solidFill>
                <a:latin typeface="Poppins"/>
                <a:ea typeface="+mn-lt"/>
                <a:cs typeface="Poppins"/>
              </a:rPr>
              <a:t>Current opportunities, coming soon and on the horizon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9B75E2B-5710-6A32-E5D4-F62B1CC291BA}"/>
              </a:ext>
            </a:extLst>
          </p:cNvPr>
          <p:cNvSpPr/>
          <p:nvPr/>
        </p:nvSpPr>
        <p:spPr>
          <a:xfrm>
            <a:off x="6296540" y="1694894"/>
            <a:ext cx="5259172" cy="1590978"/>
          </a:xfrm>
          <a:prstGeom prst="roundRect">
            <a:avLst/>
          </a:prstGeom>
          <a:solidFill>
            <a:srgbClr val="1E5BB5"/>
          </a:solidFill>
          <a:ln w="57150">
            <a:solidFill>
              <a:srgbClr val="B6D6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1200"/>
              </a:spcAft>
              <a:defRPr/>
            </a:pPr>
            <a:r>
              <a:rPr lang="en-GB" sz="2400" b="1">
                <a:solidFill>
                  <a:srgbClr val="D9E2F3"/>
                </a:solidFill>
                <a:latin typeface="Poppins"/>
                <a:ea typeface="+mn-lt"/>
                <a:cs typeface="Poppins"/>
              </a:rPr>
              <a:t>AI regulation and AI ethics</a:t>
            </a:r>
            <a:endParaRPr lang="en-US" b="1">
              <a:solidFill>
                <a:srgbClr val="D9E2F3"/>
              </a:solidFill>
              <a:latin typeface="Poppins"/>
              <a:cs typeface="Poppins"/>
            </a:endParaRPr>
          </a:p>
          <a:p>
            <a:pPr>
              <a:defRPr/>
            </a:pPr>
            <a:r>
              <a:rPr lang="en-US" sz="2000">
                <a:solidFill>
                  <a:srgbClr val="D9E2F3"/>
                </a:solidFill>
                <a:latin typeface="Poppins"/>
                <a:ea typeface="+mn-lt"/>
                <a:cs typeface="Poppins"/>
              </a:rPr>
              <a:t>Governing the use of data for AI, Striving for health equity, Building confidence in clinical use of AI </a:t>
            </a:r>
            <a:endParaRPr lang="en-GB">
              <a:solidFill>
                <a:srgbClr val="D9E2F3"/>
              </a:solidFill>
              <a:latin typeface="Poppins"/>
              <a:ea typeface="+mn-lt"/>
              <a:cs typeface="Poppin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0F8BD58-BC09-6C97-793B-DD1C5E2F3EA5}"/>
              </a:ext>
            </a:extLst>
          </p:cNvPr>
          <p:cNvSpPr/>
          <p:nvPr/>
        </p:nvSpPr>
        <p:spPr>
          <a:xfrm>
            <a:off x="6296540" y="3424838"/>
            <a:ext cx="5197389" cy="1199683"/>
          </a:xfrm>
          <a:prstGeom prst="roundRect">
            <a:avLst/>
          </a:prstGeom>
          <a:solidFill>
            <a:srgbClr val="1E5BB5"/>
          </a:solidFill>
          <a:ln w="57150">
            <a:solidFill>
              <a:srgbClr val="B6D6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1200"/>
              </a:spcAft>
              <a:defRPr/>
            </a:pPr>
            <a:r>
              <a:rPr lang="en-GB" sz="2400" b="1">
                <a:solidFill>
                  <a:srgbClr val="D9E2F3"/>
                </a:solidFill>
                <a:latin typeface="Poppins"/>
                <a:ea typeface="+mn-lt"/>
                <a:cs typeface="Poppins"/>
              </a:rPr>
              <a:t>AI funding streams </a:t>
            </a:r>
            <a:endParaRPr lang="en-US" b="1">
              <a:solidFill>
                <a:srgbClr val="D9E2F3"/>
              </a:solidFill>
              <a:latin typeface="Poppins"/>
              <a:cs typeface="Poppins"/>
            </a:endParaRPr>
          </a:p>
          <a:p>
            <a:pPr>
              <a:defRPr/>
            </a:pPr>
            <a:r>
              <a:rPr lang="en-US" sz="2000">
                <a:solidFill>
                  <a:srgbClr val="D9E2F3"/>
                </a:solidFill>
                <a:latin typeface="Poppins"/>
                <a:ea typeface="+mn-lt"/>
                <a:cs typeface="Poppins"/>
              </a:rPr>
              <a:t>UKRI, Cancer Research UK, European Research Council, Horizon Europe...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9CF5CB7-F3BF-0BDD-787D-AAD1C75F9372}"/>
              </a:ext>
            </a:extLst>
          </p:cNvPr>
          <p:cNvSpPr/>
          <p:nvPr/>
        </p:nvSpPr>
        <p:spPr>
          <a:xfrm>
            <a:off x="6358324" y="4794381"/>
            <a:ext cx="5197389" cy="1549789"/>
          </a:xfrm>
          <a:prstGeom prst="roundRect">
            <a:avLst/>
          </a:prstGeom>
          <a:solidFill>
            <a:srgbClr val="1E5BB5"/>
          </a:solidFill>
          <a:ln w="57150">
            <a:solidFill>
              <a:srgbClr val="B6D6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1200"/>
              </a:spcAft>
              <a:defRPr/>
            </a:pPr>
            <a:r>
              <a:rPr lang="en-US" sz="2400" b="1">
                <a:solidFill>
                  <a:srgbClr val="D9E2F3"/>
                </a:solidFill>
                <a:latin typeface="Poppins"/>
                <a:ea typeface="Calibri"/>
                <a:cs typeface="Poppins"/>
              </a:rPr>
              <a:t>AI Skunkworks projects</a:t>
            </a:r>
            <a:endParaRPr lang="en-US" b="1">
              <a:solidFill>
                <a:srgbClr val="D9E2F3"/>
              </a:solidFill>
              <a:latin typeface="Poppins"/>
              <a:cs typeface="Poppins"/>
            </a:endParaRPr>
          </a:p>
          <a:p>
            <a:pPr>
              <a:defRPr/>
            </a:pPr>
            <a:r>
              <a:rPr lang="en-US" sz="2000">
                <a:solidFill>
                  <a:srgbClr val="D9E2F3"/>
                </a:solidFill>
                <a:latin typeface="Poppins"/>
                <a:ea typeface="+mn-lt"/>
                <a:cs typeface="Poppins"/>
              </a:rPr>
              <a:t>Short-term projects to investigate the use of AI for improving efficiency and accuracy in health and care</a:t>
            </a:r>
          </a:p>
          <a:p>
            <a:pPr>
              <a:defRPr/>
            </a:pPr>
            <a:endParaRPr lang="en-US" sz="2000">
              <a:solidFill>
                <a:srgbClr val="D9E2F3"/>
              </a:solidFill>
              <a:latin typeface="Poppins"/>
              <a:ea typeface="+mn-lt"/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2510434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F13BC-3E59-1496-EF01-910A99B7C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>
                <a:solidFill>
                  <a:srgbClr val="9A003B"/>
                </a:solidFill>
                <a:latin typeface="Segoe UI"/>
                <a:cs typeface="Segoe UI"/>
              </a:rPr>
              <a:t>Possible </a:t>
            </a:r>
            <a:r>
              <a:rPr lang="en-GB" sz="3200" b="1">
                <a:solidFill>
                  <a:srgbClr val="9A003B"/>
                </a:solidFill>
                <a:latin typeface="Segoe UI"/>
                <a:cs typeface="Segoe UI"/>
              </a:rPr>
              <a:t>topics about</a:t>
            </a:r>
            <a:r>
              <a:rPr lang="en-GB" sz="3200" b="1" dirty="0">
                <a:solidFill>
                  <a:srgbClr val="9A003B"/>
                </a:solidFill>
                <a:latin typeface="Segoe UI"/>
                <a:cs typeface="Segoe UI"/>
              </a:rPr>
              <a:t> AI</a:t>
            </a:r>
            <a:endParaRPr lang="en-US" sz="3200" dirty="0">
              <a:solidFill>
                <a:srgbClr val="000000"/>
              </a:solidFill>
              <a:latin typeface="Segoe UI"/>
              <a:cs typeface="Segoe UI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C5D1738-F185-FD99-E7FB-CA1750CC1148}"/>
              </a:ext>
            </a:extLst>
          </p:cNvPr>
          <p:cNvSpPr/>
          <p:nvPr/>
        </p:nvSpPr>
        <p:spPr>
          <a:xfrm>
            <a:off x="4545999" y="1828757"/>
            <a:ext cx="3107037" cy="4577192"/>
          </a:xfrm>
          <a:prstGeom prst="roundRect">
            <a:avLst/>
          </a:prstGeom>
          <a:solidFill>
            <a:srgbClr val="CC586E"/>
          </a:solidFill>
          <a:ln w="57150">
            <a:solidFill>
              <a:srgbClr val="DF99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Aft>
                <a:spcPts val="1200"/>
              </a:spcAft>
              <a:defRPr/>
            </a:pPr>
            <a:r>
              <a:rPr lang="en-GB" sz="3600" b="1" dirty="0">
                <a:solidFill>
                  <a:prstClr val="white"/>
                </a:solidFill>
                <a:latin typeface="Segoe UI"/>
                <a:ea typeface="+mn-lt"/>
                <a:cs typeface="+mn-lt"/>
              </a:rPr>
              <a:t>Practice</a:t>
            </a:r>
          </a:p>
          <a:p>
            <a:pPr algn="ctr">
              <a:lnSpc>
                <a:spcPct val="90000"/>
              </a:lnSpc>
              <a:spcAft>
                <a:spcPts val="1200"/>
              </a:spcAft>
              <a:defRPr/>
            </a:pPr>
            <a:r>
              <a:rPr lang="en-GB" dirty="0">
                <a:solidFill>
                  <a:prstClr val="white"/>
                </a:solidFill>
                <a:latin typeface="Segoe UI"/>
                <a:ea typeface="Calibri"/>
                <a:cs typeface="Calibri"/>
              </a:rPr>
              <a:t>Real world applications</a:t>
            </a:r>
          </a:p>
          <a:p>
            <a:pPr algn="ctr">
              <a:lnSpc>
                <a:spcPct val="90000"/>
              </a:lnSpc>
              <a:spcAft>
                <a:spcPts val="1200"/>
              </a:spcAft>
              <a:defRPr/>
            </a:pPr>
            <a:r>
              <a:rPr lang="en-GB" dirty="0">
                <a:solidFill>
                  <a:prstClr val="white"/>
                </a:solidFill>
                <a:latin typeface="Segoe UI"/>
                <a:ea typeface="Calibri"/>
                <a:cs typeface="Calibri"/>
              </a:rPr>
              <a:t>Existing AI tools</a:t>
            </a:r>
            <a:endParaRPr lang="en-GB" dirty="0">
              <a:solidFill>
                <a:prstClr val="white"/>
              </a:solidFill>
            </a:endParaRPr>
          </a:p>
          <a:p>
            <a:pPr algn="ctr">
              <a:lnSpc>
                <a:spcPct val="90000"/>
              </a:lnSpc>
              <a:spcAft>
                <a:spcPts val="1200"/>
              </a:spcAft>
              <a:defRPr/>
            </a:pPr>
            <a:r>
              <a:rPr lang="en-GB" dirty="0">
                <a:solidFill>
                  <a:prstClr val="white"/>
                </a:solidFill>
                <a:latin typeface="Segoe UI"/>
                <a:ea typeface="Calibri"/>
                <a:cs typeface="Calibri"/>
              </a:rPr>
              <a:t>Identification of opportunities</a:t>
            </a:r>
          </a:p>
          <a:p>
            <a:pPr algn="ctr">
              <a:lnSpc>
                <a:spcPct val="90000"/>
              </a:lnSpc>
              <a:spcAft>
                <a:spcPts val="1200"/>
              </a:spcAft>
              <a:defRPr/>
            </a:pPr>
            <a:r>
              <a:rPr lang="en-GB" dirty="0">
                <a:solidFill>
                  <a:prstClr val="white"/>
                </a:solidFill>
                <a:latin typeface="Segoe UI"/>
                <a:ea typeface="Calibri"/>
                <a:cs typeface="Calibri"/>
              </a:rPr>
              <a:t>Malpractices using AI</a:t>
            </a:r>
          </a:p>
          <a:p>
            <a:pPr algn="ctr">
              <a:lnSpc>
                <a:spcPct val="90000"/>
              </a:lnSpc>
              <a:spcAft>
                <a:spcPts val="1200"/>
              </a:spcAft>
              <a:defRPr/>
            </a:pPr>
            <a:r>
              <a:rPr lang="en-GB" dirty="0">
                <a:solidFill>
                  <a:prstClr val="white"/>
                </a:solidFill>
                <a:latin typeface="Segoe UI"/>
                <a:ea typeface="Calibri"/>
                <a:cs typeface="Calibri"/>
              </a:rPr>
              <a:t>Building your own AI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9D79722-AC49-E39F-9BC4-DF279692F182}"/>
              </a:ext>
            </a:extLst>
          </p:cNvPr>
          <p:cNvSpPr/>
          <p:nvPr/>
        </p:nvSpPr>
        <p:spPr>
          <a:xfrm>
            <a:off x="838972" y="1828757"/>
            <a:ext cx="3107037" cy="4577192"/>
          </a:xfrm>
          <a:prstGeom prst="roundRect">
            <a:avLst/>
          </a:prstGeom>
          <a:solidFill>
            <a:srgbClr val="CC586E"/>
          </a:solidFill>
          <a:ln w="57150">
            <a:solidFill>
              <a:srgbClr val="DF99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Aft>
                <a:spcPts val="1200"/>
              </a:spcAft>
              <a:defRPr/>
            </a:pPr>
            <a:r>
              <a:rPr lang="en-GB" sz="3600" b="1" dirty="0">
                <a:solidFill>
                  <a:prstClr val="white"/>
                </a:solidFill>
                <a:latin typeface="Segoe UI"/>
                <a:ea typeface="+mn-lt"/>
                <a:cs typeface="+mn-lt"/>
              </a:rPr>
              <a:t>Theory</a:t>
            </a:r>
            <a:endParaRPr lang="en-US" dirty="0">
              <a:solidFill>
                <a:prstClr val="white"/>
              </a:solidFill>
            </a:endParaRPr>
          </a:p>
          <a:p>
            <a:pPr algn="ctr">
              <a:lnSpc>
                <a:spcPct val="90000"/>
              </a:lnSpc>
              <a:spcAft>
                <a:spcPts val="1200"/>
              </a:spcAft>
              <a:defRPr/>
            </a:pPr>
            <a:r>
              <a:rPr lang="en-GB" dirty="0">
                <a:solidFill>
                  <a:prstClr val="white"/>
                </a:solidFill>
                <a:latin typeface="Segoe UI"/>
                <a:ea typeface="Calibri"/>
                <a:cs typeface="Calibri"/>
              </a:rPr>
              <a:t>History</a:t>
            </a:r>
          </a:p>
          <a:p>
            <a:pPr algn="ctr">
              <a:lnSpc>
                <a:spcPct val="90000"/>
              </a:lnSpc>
              <a:spcAft>
                <a:spcPts val="1200"/>
              </a:spcAft>
              <a:defRPr/>
            </a:pPr>
            <a:r>
              <a:rPr lang="en-GB" dirty="0">
                <a:solidFill>
                  <a:prstClr val="white"/>
                </a:solidFill>
                <a:latin typeface="Segoe UI"/>
                <a:ea typeface="Calibri"/>
                <a:cs typeface="Calibri"/>
              </a:rPr>
              <a:t>Methods</a:t>
            </a:r>
            <a:endParaRPr lang="en-GB" dirty="0">
              <a:solidFill>
                <a:prstClr val="white"/>
              </a:solidFill>
            </a:endParaRPr>
          </a:p>
          <a:p>
            <a:pPr algn="ctr">
              <a:lnSpc>
                <a:spcPct val="90000"/>
              </a:lnSpc>
              <a:spcAft>
                <a:spcPts val="1200"/>
              </a:spcAft>
              <a:defRPr/>
            </a:pPr>
            <a:r>
              <a:rPr lang="en-GB" dirty="0">
                <a:solidFill>
                  <a:prstClr val="white"/>
                </a:solidFill>
                <a:latin typeface="Segoe UI"/>
                <a:ea typeface="Calibri"/>
                <a:cs typeface="Calibri"/>
              </a:rPr>
              <a:t>Problems/tasks</a:t>
            </a:r>
          </a:p>
          <a:p>
            <a:pPr algn="ctr">
              <a:lnSpc>
                <a:spcPct val="90000"/>
              </a:lnSpc>
              <a:spcAft>
                <a:spcPts val="1200"/>
              </a:spcAft>
              <a:defRPr/>
            </a:pPr>
            <a:r>
              <a:rPr lang="en-GB" dirty="0">
                <a:solidFill>
                  <a:prstClr val="white"/>
                </a:solidFill>
                <a:latin typeface="Segoe UI"/>
                <a:ea typeface="Calibri"/>
                <a:cs typeface="Calibri"/>
              </a:rPr>
              <a:t>Demystification</a:t>
            </a:r>
          </a:p>
          <a:p>
            <a:pPr algn="ctr">
              <a:lnSpc>
                <a:spcPct val="90000"/>
              </a:lnSpc>
              <a:spcAft>
                <a:spcPts val="1200"/>
              </a:spcAft>
              <a:defRPr/>
            </a:pPr>
            <a:r>
              <a:rPr lang="en-GB" dirty="0">
                <a:solidFill>
                  <a:prstClr val="white"/>
                </a:solidFill>
                <a:latin typeface="Segoe UI"/>
                <a:ea typeface="Calibri"/>
                <a:cs typeface="Calibri"/>
              </a:rPr>
              <a:t>Assessing capabilities</a:t>
            </a:r>
          </a:p>
          <a:p>
            <a:pPr algn="ctr">
              <a:lnSpc>
                <a:spcPct val="90000"/>
              </a:lnSpc>
              <a:spcAft>
                <a:spcPts val="1200"/>
              </a:spcAft>
              <a:defRPr/>
            </a:pPr>
            <a:r>
              <a:rPr lang="en-GB" dirty="0">
                <a:solidFill>
                  <a:prstClr val="white"/>
                </a:solidFill>
                <a:latin typeface="Segoe UI"/>
                <a:ea typeface="Calibri"/>
                <a:cs typeface="Calibri"/>
              </a:rPr>
              <a:t>Regulations</a:t>
            </a:r>
          </a:p>
          <a:p>
            <a:pPr algn="ctr">
              <a:lnSpc>
                <a:spcPct val="90000"/>
              </a:lnSpc>
              <a:spcAft>
                <a:spcPts val="1200"/>
              </a:spcAft>
              <a:defRPr/>
            </a:pPr>
            <a:r>
              <a:rPr lang="en-GB" dirty="0">
                <a:solidFill>
                  <a:prstClr val="white"/>
                </a:solidFill>
                <a:latin typeface="Segoe UI"/>
                <a:ea typeface="Calibri"/>
                <a:cs typeface="Calibri"/>
              </a:rPr>
              <a:t>Ethical implications</a:t>
            </a:r>
          </a:p>
          <a:p>
            <a:pPr algn="ctr">
              <a:lnSpc>
                <a:spcPct val="90000"/>
              </a:lnSpc>
              <a:spcAft>
                <a:spcPts val="1200"/>
              </a:spcAft>
              <a:defRPr/>
            </a:pPr>
            <a:r>
              <a:rPr lang="en-GB" dirty="0">
                <a:solidFill>
                  <a:prstClr val="white"/>
                </a:solidFill>
                <a:latin typeface="Segoe UI"/>
                <a:ea typeface="Calibri"/>
                <a:cs typeface="Calibri"/>
              </a:rPr>
              <a:t>Explainability</a:t>
            </a:r>
          </a:p>
          <a:p>
            <a:pPr algn="ctr">
              <a:lnSpc>
                <a:spcPct val="90000"/>
              </a:lnSpc>
              <a:spcAft>
                <a:spcPts val="1200"/>
              </a:spcAft>
              <a:defRPr/>
            </a:pPr>
            <a:r>
              <a:rPr lang="en-GB" dirty="0">
                <a:solidFill>
                  <a:prstClr val="white"/>
                </a:solidFill>
                <a:latin typeface="Segoe UI"/>
                <a:ea typeface="Calibri"/>
                <a:cs typeface="Calibri"/>
              </a:rPr>
              <a:t>Fairness and biases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E606B77-B38B-213B-C548-8EDC3FE6E7B3}"/>
              </a:ext>
            </a:extLst>
          </p:cNvPr>
          <p:cNvSpPr/>
          <p:nvPr/>
        </p:nvSpPr>
        <p:spPr>
          <a:xfrm>
            <a:off x="8253026" y="1828757"/>
            <a:ext cx="3107037" cy="4577192"/>
          </a:xfrm>
          <a:prstGeom prst="roundRect">
            <a:avLst/>
          </a:prstGeom>
          <a:solidFill>
            <a:srgbClr val="CC586E"/>
          </a:solidFill>
          <a:ln w="57150">
            <a:solidFill>
              <a:srgbClr val="DF99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Aft>
                <a:spcPts val="1200"/>
              </a:spcAft>
              <a:defRPr/>
            </a:pPr>
            <a:r>
              <a:rPr lang="en-GB" sz="3600" b="1" dirty="0">
                <a:solidFill>
                  <a:prstClr val="white"/>
                </a:solidFill>
                <a:latin typeface="Segoe UI"/>
                <a:ea typeface="+mn-lt"/>
                <a:cs typeface="+mn-lt"/>
              </a:rPr>
              <a:t>Health</a:t>
            </a:r>
            <a:endParaRPr lang="en-US" dirty="0">
              <a:solidFill>
                <a:prstClr val="white"/>
              </a:solidFill>
            </a:endParaRPr>
          </a:p>
          <a:p>
            <a:pPr algn="ctr">
              <a:lnSpc>
                <a:spcPct val="90000"/>
              </a:lnSpc>
              <a:spcAft>
                <a:spcPts val="1200"/>
              </a:spcAft>
              <a:defRPr/>
            </a:pPr>
            <a:r>
              <a:rPr lang="en-GB" dirty="0">
                <a:solidFill>
                  <a:prstClr val="white"/>
                </a:solidFill>
                <a:latin typeface="Segoe UI"/>
                <a:ea typeface="Calibri"/>
                <a:cs typeface="Calibri"/>
              </a:rPr>
              <a:t>Existing AI tools for healthcare professionals</a:t>
            </a:r>
          </a:p>
          <a:p>
            <a:pPr algn="ctr">
              <a:lnSpc>
                <a:spcPct val="90000"/>
              </a:lnSpc>
              <a:spcAft>
                <a:spcPts val="1200"/>
              </a:spcAft>
              <a:defRPr/>
            </a:pPr>
            <a:r>
              <a:rPr lang="en-GB" dirty="0">
                <a:solidFill>
                  <a:prstClr val="white"/>
                </a:solidFill>
                <a:latin typeface="Segoe UI"/>
                <a:ea typeface="Calibri"/>
                <a:cs typeface="Calibri"/>
              </a:rPr>
              <a:t>Implications of adopting AI in healthcare</a:t>
            </a:r>
          </a:p>
          <a:p>
            <a:pPr algn="ctr">
              <a:lnSpc>
                <a:spcPct val="90000"/>
              </a:lnSpc>
              <a:spcAft>
                <a:spcPts val="1200"/>
              </a:spcAft>
              <a:defRPr/>
            </a:pPr>
            <a:r>
              <a:rPr lang="en-GB" dirty="0">
                <a:solidFill>
                  <a:prstClr val="white"/>
                </a:solidFill>
                <a:latin typeface="Segoe UI"/>
                <a:ea typeface="Calibri"/>
                <a:cs typeface="Calibri"/>
              </a:rPr>
              <a:t>Communication with different stakeholders</a:t>
            </a:r>
          </a:p>
          <a:p>
            <a:pPr algn="ctr">
              <a:lnSpc>
                <a:spcPct val="90000"/>
              </a:lnSpc>
              <a:spcAft>
                <a:spcPts val="1200"/>
              </a:spcAft>
              <a:defRPr/>
            </a:pPr>
            <a:r>
              <a:rPr lang="en-GB" dirty="0">
                <a:solidFill>
                  <a:prstClr val="white"/>
                </a:solidFill>
                <a:latin typeface="Segoe UI"/>
                <a:ea typeface="Calibri"/>
                <a:cs typeface="Calibri"/>
              </a:rPr>
              <a:t>Possible areas for AI in healthcare</a:t>
            </a:r>
          </a:p>
          <a:p>
            <a:pPr algn="ctr">
              <a:lnSpc>
                <a:spcPct val="90000"/>
              </a:lnSpc>
              <a:spcAft>
                <a:spcPts val="1200"/>
              </a:spcAft>
              <a:defRPr/>
            </a:pPr>
            <a:endParaRPr lang="en-GB">
              <a:solidFill>
                <a:prstClr val="white"/>
              </a:solidFill>
              <a:latin typeface="Segoe U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185661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ople and speech bubbles">
            <a:extLst>
              <a:ext uri="{FF2B5EF4-FFF2-40B4-BE49-F238E27FC236}">
                <a16:creationId xmlns:a16="http://schemas.microsoft.com/office/drawing/2014/main" id="{71D6D10D-40E9-69EC-426B-21D466F206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23" b="1023"/>
          <a:stretch/>
        </p:blipFill>
        <p:spPr>
          <a:xfrm>
            <a:off x="5183188" y="0"/>
            <a:ext cx="7008820" cy="686544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281D93-CF58-8731-5A5B-74E1470CAAD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3200" b="1">
                <a:solidFill>
                  <a:srgbClr val="A2364F"/>
                </a:solidFill>
                <a:latin typeface="Poppins"/>
                <a:cs typeface="Poppins"/>
              </a:rPr>
              <a:t>3.a.</a:t>
            </a:r>
            <a:r>
              <a:rPr lang="en-GB" sz="3200" b="1">
                <a:solidFill>
                  <a:srgbClr val="F0DADE"/>
                </a:solidFill>
                <a:latin typeface="Poppins"/>
                <a:cs typeface="Poppins"/>
              </a:rPr>
              <a:t>, 3.b., 3.c.</a:t>
            </a:r>
            <a:endParaRPr lang="en-GB" sz="3200">
              <a:solidFill>
                <a:srgbClr val="F0DADE"/>
              </a:solidFill>
              <a:latin typeface="Poppins"/>
              <a:cs typeface="Poppins"/>
            </a:endParaRPr>
          </a:p>
          <a:p>
            <a:pPr algn="ctr"/>
            <a:r>
              <a:rPr lang="en-GB" sz="3200" b="1">
                <a:solidFill>
                  <a:srgbClr val="9A003B"/>
                </a:solidFill>
                <a:latin typeface="Segoe UI"/>
                <a:cs typeface="Segoe UI"/>
              </a:rPr>
              <a:t>What did</a:t>
            </a:r>
            <a:endParaRPr lang="en-US"/>
          </a:p>
          <a:p>
            <a:pPr algn="ctr"/>
            <a:r>
              <a:rPr lang="en-GB" sz="3200" b="1">
                <a:solidFill>
                  <a:srgbClr val="9A003B"/>
                </a:solidFill>
                <a:latin typeface="Segoe UI"/>
                <a:cs typeface="Segoe UI"/>
              </a:rPr>
              <a:t>you learn?</a:t>
            </a:r>
            <a:endParaRPr lang="en-US"/>
          </a:p>
          <a:p>
            <a:pPr algn="ctr"/>
            <a:r>
              <a:rPr lang="en-GB" sz="3200" b="1">
                <a:solidFill>
                  <a:srgbClr val="DF99A6"/>
                </a:solidFill>
                <a:latin typeface="Segoe UI"/>
                <a:cs typeface="Segoe UI"/>
              </a:rPr>
              <a:t>(10 min)</a:t>
            </a:r>
          </a:p>
        </p:txBody>
      </p:sp>
    </p:spTree>
    <p:extLst>
      <p:ext uri="{BB962C8B-B14F-4D97-AF65-F5344CB8AC3E}">
        <p14:creationId xmlns:p14="http://schemas.microsoft.com/office/powerpoint/2010/main" val="24092181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eart-shaped puzzle missing one piece at the centre">
            <a:extLst>
              <a:ext uri="{FF2B5EF4-FFF2-40B4-BE49-F238E27FC236}">
                <a16:creationId xmlns:a16="http://schemas.microsoft.com/office/drawing/2014/main" id="{71D6D10D-40E9-69EC-426B-21D466F206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71" r="15971"/>
          <a:stretch/>
        </p:blipFill>
        <p:spPr>
          <a:xfrm>
            <a:off x="5183188" y="0"/>
            <a:ext cx="7008820" cy="686544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281D93-CF58-8731-5A5B-74E1470CAAD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3200" b="1">
                <a:solidFill>
                  <a:srgbClr val="F0DADE"/>
                </a:solidFill>
                <a:latin typeface="Poppins"/>
                <a:cs typeface="Poppins"/>
              </a:rPr>
              <a:t>3.a., </a:t>
            </a:r>
            <a:r>
              <a:rPr lang="en-GB" sz="3200" b="1">
                <a:solidFill>
                  <a:srgbClr val="A2364F"/>
                </a:solidFill>
                <a:latin typeface="Poppins"/>
                <a:cs typeface="Poppins"/>
              </a:rPr>
              <a:t>3.b.</a:t>
            </a:r>
            <a:r>
              <a:rPr lang="en-GB" sz="3200" b="1">
                <a:solidFill>
                  <a:srgbClr val="F0DADE"/>
                </a:solidFill>
                <a:latin typeface="Poppins"/>
                <a:cs typeface="Poppins"/>
              </a:rPr>
              <a:t>, 3.c.</a:t>
            </a:r>
            <a:endParaRPr lang="en-GB" sz="3200">
              <a:solidFill>
                <a:srgbClr val="F0DADE"/>
              </a:solidFill>
              <a:latin typeface="Poppins"/>
              <a:cs typeface="Poppins"/>
            </a:endParaRPr>
          </a:p>
          <a:p>
            <a:pPr algn="ctr"/>
            <a:r>
              <a:rPr lang="en-GB" sz="3200" b="1">
                <a:solidFill>
                  <a:srgbClr val="9A003B"/>
                </a:solidFill>
                <a:latin typeface="Segoe UI"/>
                <a:cs typeface="Segoe UI"/>
              </a:rPr>
              <a:t>What did</a:t>
            </a:r>
            <a:endParaRPr lang="en-US"/>
          </a:p>
          <a:p>
            <a:pPr algn="ctr"/>
            <a:r>
              <a:rPr lang="en-GB" sz="3200" b="1">
                <a:solidFill>
                  <a:srgbClr val="9A003B"/>
                </a:solidFill>
                <a:latin typeface="Segoe UI"/>
                <a:cs typeface="Segoe UI"/>
              </a:rPr>
              <a:t>you miss?</a:t>
            </a:r>
            <a:endParaRPr lang="en-US"/>
          </a:p>
          <a:p>
            <a:pPr algn="ctr"/>
            <a:r>
              <a:rPr lang="en-GB" sz="3200" b="1">
                <a:solidFill>
                  <a:srgbClr val="DF99A6"/>
                </a:solidFill>
                <a:latin typeface="Segoe UI"/>
                <a:cs typeface="Segoe UI"/>
              </a:rPr>
              <a:t>(10 min)</a:t>
            </a:r>
          </a:p>
        </p:txBody>
      </p:sp>
    </p:spTree>
    <p:extLst>
      <p:ext uri="{BB962C8B-B14F-4D97-AF65-F5344CB8AC3E}">
        <p14:creationId xmlns:p14="http://schemas.microsoft.com/office/powerpoint/2010/main" val="12073321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and placing stars">
            <a:extLst>
              <a:ext uri="{FF2B5EF4-FFF2-40B4-BE49-F238E27FC236}">
                <a16:creationId xmlns:a16="http://schemas.microsoft.com/office/drawing/2014/main" id="{71D6D10D-40E9-69EC-426B-21D466F206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937" r="15937"/>
          <a:stretch/>
        </p:blipFill>
        <p:spPr>
          <a:xfrm>
            <a:off x="5183188" y="0"/>
            <a:ext cx="7008820" cy="686544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281D93-CF58-8731-5A5B-74E1470CAAD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3200" b="1">
                <a:solidFill>
                  <a:srgbClr val="F0DADE"/>
                </a:solidFill>
                <a:latin typeface="Poppins"/>
                <a:cs typeface="Poppins"/>
              </a:rPr>
              <a:t>3.a., 3.b., </a:t>
            </a:r>
            <a:r>
              <a:rPr lang="en-GB" sz="3200" b="1">
                <a:solidFill>
                  <a:srgbClr val="A2364F"/>
                </a:solidFill>
                <a:latin typeface="Poppins"/>
                <a:cs typeface="Poppins"/>
              </a:rPr>
              <a:t>3.c.</a:t>
            </a:r>
            <a:endParaRPr lang="en-GB" sz="3200">
              <a:solidFill>
                <a:srgbClr val="A2364F"/>
              </a:solidFill>
              <a:latin typeface="Poppins"/>
              <a:cs typeface="Poppins"/>
            </a:endParaRPr>
          </a:p>
          <a:p>
            <a:pPr algn="ctr"/>
            <a:r>
              <a:rPr lang="en-GB" sz="3200" b="1">
                <a:solidFill>
                  <a:srgbClr val="9A003B"/>
                </a:solidFill>
                <a:latin typeface="Segoe UI"/>
                <a:cs typeface="Segoe UI"/>
              </a:rPr>
              <a:t>Feedback</a:t>
            </a:r>
            <a:endParaRPr lang="en-GB"/>
          </a:p>
          <a:p>
            <a:pPr algn="ctr"/>
            <a:r>
              <a:rPr lang="en-GB" sz="3200" b="1">
                <a:solidFill>
                  <a:srgbClr val="DF99A6"/>
                </a:solidFill>
                <a:latin typeface="Segoe UI"/>
                <a:cs typeface="Segoe UI"/>
              </a:rPr>
              <a:t>(10 min)</a:t>
            </a:r>
          </a:p>
        </p:txBody>
      </p:sp>
    </p:spTree>
    <p:extLst>
      <p:ext uri="{BB962C8B-B14F-4D97-AF65-F5344CB8AC3E}">
        <p14:creationId xmlns:p14="http://schemas.microsoft.com/office/powerpoint/2010/main" val="136570986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>
            <a:extLst>
              <a:ext uri="{FF2B5EF4-FFF2-40B4-BE49-F238E27FC236}">
                <a16:creationId xmlns:a16="http://schemas.microsoft.com/office/drawing/2014/main" id="{C2DCFDD4-BDF4-8336-5A07-51DA90FB904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5154" y="6110479"/>
            <a:ext cx="12207154" cy="772241"/>
          </a:xfrm>
          <a:prstGeom prst="rect">
            <a:avLst/>
          </a:prstGeom>
          <a:solidFill>
            <a:srgbClr val="CB5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A507552A-0FFA-7C06-F0C2-804475F6E29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49362" y="6282359"/>
            <a:ext cx="8345460" cy="447042"/>
            <a:chOff x="328018" y="6282359"/>
            <a:chExt cx="8345460" cy="447042"/>
          </a:xfrm>
        </p:grpSpPr>
        <p:pic>
          <p:nvPicPr>
            <p:cNvPr id="101" name="Picture 100" descr="A black and white logo&#10;&#10;Description automatically generated">
              <a:extLst>
                <a:ext uri="{FF2B5EF4-FFF2-40B4-BE49-F238E27FC236}">
                  <a16:creationId xmlns:a16="http://schemas.microsoft.com/office/drawing/2014/main" id="{192D565B-983D-936D-4458-8057F37A022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6638" y="6282680"/>
              <a:ext cx="1314876" cy="446400"/>
            </a:xfrm>
            <a:prstGeom prst="rect">
              <a:avLst/>
            </a:prstGeom>
          </p:spPr>
        </p:pic>
        <p:pic>
          <p:nvPicPr>
            <p:cNvPr id="104" name="Picture 103" descr="A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206A4C91-E47B-1AF5-5C23-C0E4BB3D04A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8257" y="6282680"/>
              <a:ext cx="1245221" cy="446400"/>
            </a:xfrm>
            <a:prstGeom prst="rect">
              <a:avLst/>
            </a:prstGeom>
          </p:spPr>
        </p:pic>
        <p:pic>
          <p:nvPicPr>
            <p:cNvPr id="107" name="Picture 106" descr="A close up of a logo&#10;&#10;Description automatically generated">
              <a:extLst>
                <a:ext uri="{FF2B5EF4-FFF2-40B4-BE49-F238E27FC236}">
                  <a16:creationId xmlns:a16="http://schemas.microsoft.com/office/drawing/2014/main" id="{A7CEE2D4-95D2-9908-856C-96DBD38A24C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5538" y="6282680"/>
              <a:ext cx="464359" cy="446400"/>
            </a:xfrm>
            <a:prstGeom prst="rect">
              <a:avLst/>
            </a:prstGeom>
          </p:spPr>
        </p:pic>
        <p:pic>
          <p:nvPicPr>
            <p:cNvPr id="109" name="Picture 108" descr="A black and white logo&#10;&#10;Description automatically generated">
              <a:extLst>
                <a:ext uri="{FF2B5EF4-FFF2-40B4-BE49-F238E27FC236}">
                  <a16:creationId xmlns:a16="http://schemas.microsoft.com/office/drawing/2014/main" id="{33C4D3F3-E964-736A-1EEE-7DA7CB730ED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7409" y="6282680"/>
              <a:ext cx="1331388" cy="446400"/>
            </a:xfrm>
            <a:prstGeom prst="rect">
              <a:avLst/>
            </a:prstGeom>
          </p:spPr>
        </p:pic>
        <p:pic>
          <p:nvPicPr>
            <p:cNvPr id="111" name="Picture 110" descr="A logo with black text&#10;&#10;Description automatically generated">
              <a:extLst>
                <a:ext uri="{FF2B5EF4-FFF2-40B4-BE49-F238E27FC236}">
                  <a16:creationId xmlns:a16="http://schemas.microsoft.com/office/drawing/2014/main" id="{AAF9588C-D258-DE34-822B-F8617F26912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8630" y="6282680"/>
              <a:ext cx="912038" cy="446400"/>
            </a:xfrm>
            <a:prstGeom prst="rect">
              <a:avLst/>
            </a:prstGeom>
          </p:spPr>
        </p:pic>
        <p:pic>
          <p:nvPicPr>
            <p:cNvPr id="113" name="Picture 112" descr="A close-up of a logo&#10;&#10;Description automatically generated">
              <a:extLst>
                <a:ext uri="{FF2B5EF4-FFF2-40B4-BE49-F238E27FC236}">
                  <a16:creationId xmlns:a16="http://schemas.microsoft.com/office/drawing/2014/main" id="{2B71EB25-7C63-08BB-4450-158D0C3DC0C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018" y="6282359"/>
              <a:ext cx="1543871" cy="447042"/>
            </a:xfrm>
            <a:prstGeom prst="rect">
              <a:avLst/>
            </a:prstGeom>
          </p:spPr>
        </p:pic>
      </p:grpSp>
      <p:pic>
        <p:nvPicPr>
          <p:cNvPr id="115" name="Picture 114" descr="A black and white logo&#10;&#10;Description automatically generated">
            <a:extLst>
              <a:ext uri="{FF2B5EF4-FFF2-40B4-BE49-F238E27FC236}">
                <a16:creationId xmlns:a16="http://schemas.microsoft.com/office/drawing/2014/main" id="{A9BA8C5D-DD32-8C05-E3EE-68EBF3FD1EB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770" y="6242505"/>
            <a:ext cx="1922868" cy="481469"/>
          </a:xfrm>
          <a:prstGeom prst="rect">
            <a:avLst/>
          </a:prstGeom>
        </p:spPr>
      </p:pic>
      <p:pic>
        <p:nvPicPr>
          <p:cNvPr id="5" name="Picture 4" descr="A person with blonde hair and pink lipstick&#10;&#10;Description automatically generated">
            <a:extLst>
              <a:ext uri="{FF2B5EF4-FFF2-40B4-BE49-F238E27FC236}">
                <a16:creationId xmlns:a16="http://schemas.microsoft.com/office/drawing/2014/main" id="{610F90A3-D68F-5396-7D2F-1E360CDE55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54768" y="1522413"/>
            <a:ext cx="2201863" cy="2854325"/>
          </a:xfrm>
          <a:prstGeom prst="rect">
            <a:avLst/>
          </a:prstGeom>
        </p:spPr>
      </p:pic>
      <p:pic>
        <p:nvPicPr>
          <p:cNvPr id="6" name="Picture 5" descr="A person with a beard and mustache&#10;&#10;Description automatically generated">
            <a:extLst>
              <a:ext uri="{FF2B5EF4-FFF2-40B4-BE49-F238E27FC236}">
                <a16:creationId xmlns:a16="http://schemas.microsoft.com/office/drawing/2014/main" id="{700ABE8B-AA8C-9A45-3EEB-77D739E867F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2201" t="126" r="5177" b="6738"/>
          <a:stretch/>
        </p:blipFill>
        <p:spPr>
          <a:xfrm>
            <a:off x="1606233" y="1522413"/>
            <a:ext cx="2074863" cy="28543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6F5E7E-1D6F-70C8-A04F-0C310FEF8644}"/>
              </a:ext>
            </a:extLst>
          </p:cNvPr>
          <p:cNvSpPr txBox="1"/>
          <p:nvPr/>
        </p:nvSpPr>
        <p:spPr>
          <a:xfrm>
            <a:off x="3858478" y="4403145"/>
            <a:ext cx="2200660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dirty="0">
                <a:solidFill>
                  <a:srgbClr val="9A003B"/>
                </a:solidFill>
                <a:latin typeface="Segoe UI"/>
                <a:ea typeface="Calibri"/>
                <a:cs typeface="Segoe UI"/>
              </a:rPr>
              <a:t>Dr Hanna </a:t>
            </a:r>
            <a:r>
              <a:rPr lang="en-GB" b="1" dirty="0" err="1">
                <a:solidFill>
                  <a:srgbClr val="9A003B"/>
                </a:solidFill>
                <a:latin typeface="Segoe UI"/>
                <a:ea typeface="Calibri"/>
                <a:cs typeface="Segoe UI"/>
              </a:rPr>
              <a:t>Isotalus</a:t>
            </a:r>
            <a:endParaRPr lang="en-GB" b="1" dirty="0">
              <a:solidFill>
                <a:srgbClr val="9A003B"/>
              </a:solidFill>
              <a:latin typeface="Segoe UI"/>
              <a:ea typeface="Calibri"/>
              <a:cs typeface="Segoe UI"/>
            </a:endParaRPr>
          </a:p>
          <a:p>
            <a:endParaRPr lang="en-GB" sz="1600" dirty="0">
              <a:solidFill>
                <a:srgbClr val="9A003B"/>
              </a:solidFill>
              <a:latin typeface="Segoe UI"/>
              <a:ea typeface="Calibri"/>
              <a:cs typeface="Segoe UI"/>
            </a:endParaRPr>
          </a:p>
          <a:p>
            <a:r>
              <a:rPr lang="en-GB" sz="1600" dirty="0">
                <a:solidFill>
                  <a:srgbClr val="9A003B"/>
                </a:solidFill>
                <a:latin typeface="Segoe UI"/>
                <a:ea typeface="Calibri"/>
                <a:cs typeface="Segoe UI"/>
              </a:rPr>
              <a:t>Deputy Director, Co-Investigator and Skills and Knowledge Programme Director</a:t>
            </a:r>
            <a:endParaRPr lang="en-GB" dirty="0">
              <a:ea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573614-454C-A2B2-7DBC-435A5BF57A01}"/>
              </a:ext>
            </a:extLst>
          </p:cNvPr>
          <p:cNvSpPr txBox="1"/>
          <p:nvPr/>
        </p:nvSpPr>
        <p:spPr>
          <a:xfrm>
            <a:off x="1607412" y="4402181"/>
            <a:ext cx="2087390" cy="11387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dirty="0">
                <a:solidFill>
                  <a:srgbClr val="9A003B"/>
                </a:solidFill>
                <a:latin typeface="Segoe UI"/>
                <a:ea typeface="Calibri"/>
                <a:cs typeface="Segoe UI"/>
              </a:rPr>
              <a:t>Dr Miquel </a:t>
            </a:r>
            <a:r>
              <a:rPr lang="en-GB" b="1" err="1">
                <a:solidFill>
                  <a:srgbClr val="9A003B"/>
                </a:solidFill>
                <a:latin typeface="Segoe UI"/>
                <a:ea typeface="Calibri"/>
                <a:cs typeface="Segoe UI"/>
              </a:rPr>
              <a:t>Perelló</a:t>
            </a:r>
            <a:endParaRPr lang="en-US" err="1">
              <a:solidFill>
                <a:srgbClr val="000000"/>
              </a:solidFill>
              <a:latin typeface="Calibri" panose="020F0502020204030204"/>
              <a:ea typeface="Calibri"/>
              <a:cs typeface="Calibri" panose="020F0502020204030204"/>
            </a:endParaRPr>
          </a:p>
          <a:p>
            <a:r>
              <a:rPr lang="en-GB" b="1" dirty="0">
                <a:solidFill>
                  <a:srgbClr val="9A003B"/>
                </a:solidFill>
                <a:latin typeface="Segoe UI"/>
                <a:ea typeface="Calibri"/>
                <a:cs typeface="Segoe UI"/>
              </a:rPr>
              <a:t>Nieto</a:t>
            </a:r>
            <a:endParaRPr lang="en-US" dirty="0">
              <a:ea typeface="Calibri"/>
              <a:cs typeface="Calibri"/>
            </a:endParaRPr>
          </a:p>
          <a:p>
            <a:r>
              <a:rPr lang="en-GB" sz="1600" dirty="0">
                <a:solidFill>
                  <a:srgbClr val="9A003B"/>
                </a:solidFill>
                <a:latin typeface="Segoe UI"/>
                <a:ea typeface="Calibri"/>
                <a:cs typeface="Segoe UI"/>
              </a:rPr>
              <a:t>Senior Research Associate</a:t>
            </a:r>
          </a:p>
        </p:txBody>
      </p:sp>
      <p:pic>
        <p:nvPicPr>
          <p:cNvPr id="3" name="Picture 2" descr="A person in a graduation gown&#10;&#10;Description automatically generated">
            <a:extLst>
              <a:ext uri="{FF2B5EF4-FFF2-40B4-BE49-F238E27FC236}">
                <a16:creationId xmlns:a16="http://schemas.microsoft.com/office/drawing/2014/main" id="{0EB6C489-E601-3596-EEF1-CC23C7C4B398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4667" t="18647" r="18000" b="-597"/>
          <a:stretch/>
        </p:blipFill>
        <p:spPr>
          <a:xfrm>
            <a:off x="8490268" y="1522413"/>
            <a:ext cx="2100263" cy="2854325"/>
          </a:xfrm>
          <a:prstGeom prst="rect">
            <a:avLst/>
          </a:prstGeom>
        </p:spPr>
      </p:pic>
      <p:pic>
        <p:nvPicPr>
          <p:cNvPr id="10" name="Picture 9" descr="A person in a graduation gown&#10;&#10;Description automatically generated">
            <a:extLst>
              <a:ext uri="{FF2B5EF4-FFF2-40B4-BE49-F238E27FC236}">
                <a16:creationId xmlns:a16="http://schemas.microsoft.com/office/drawing/2014/main" id="{CD48F604-6C1E-61C8-F0DB-5A9A6D157B79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11888" t="6254" r="17133" b="22278"/>
          <a:stretch/>
        </p:blipFill>
        <p:spPr>
          <a:xfrm>
            <a:off x="6215380" y="1522413"/>
            <a:ext cx="2117725" cy="28543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D347009-310D-1ACC-FC1A-960FE48C69BD}"/>
              </a:ext>
            </a:extLst>
          </p:cNvPr>
          <p:cNvSpPr txBox="1"/>
          <p:nvPr/>
        </p:nvSpPr>
        <p:spPr>
          <a:xfrm>
            <a:off x="6216559" y="4403145"/>
            <a:ext cx="2180066" cy="13542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dirty="0" err="1">
                <a:solidFill>
                  <a:srgbClr val="9A003B"/>
                </a:solidFill>
                <a:latin typeface="Segoe UI"/>
                <a:ea typeface="Calibri"/>
                <a:cs typeface="Segoe UI"/>
              </a:rPr>
              <a:t>Tefkros</a:t>
            </a:r>
            <a:r>
              <a:rPr lang="en-GB" b="1" dirty="0">
                <a:solidFill>
                  <a:srgbClr val="9A003B"/>
                </a:solidFill>
                <a:latin typeface="Segoe UI"/>
                <a:ea typeface="Calibri"/>
                <a:cs typeface="Segoe UI"/>
              </a:rPr>
              <a:t> </a:t>
            </a:r>
            <a:r>
              <a:rPr lang="en-GB" b="1" dirty="0" err="1">
                <a:solidFill>
                  <a:srgbClr val="9A003B"/>
                </a:solidFill>
                <a:latin typeface="Segoe UI"/>
                <a:ea typeface="Calibri"/>
                <a:cs typeface="Segoe UI"/>
              </a:rPr>
              <a:t>Chimonas</a:t>
            </a:r>
            <a:endParaRPr lang="en-US" dirty="0" err="1"/>
          </a:p>
          <a:p>
            <a:endParaRPr lang="en-GB" sz="1600" dirty="0">
              <a:solidFill>
                <a:srgbClr val="9A003B"/>
              </a:solidFill>
              <a:latin typeface="Segoe UI"/>
              <a:ea typeface="Calibri"/>
              <a:cs typeface="Segoe UI"/>
            </a:endParaRPr>
          </a:p>
          <a:p>
            <a:r>
              <a:rPr lang="en-GB" sz="1600" dirty="0">
                <a:solidFill>
                  <a:srgbClr val="9A003B"/>
                </a:solidFill>
                <a:latin typeface="Segoe UI"/>
                <a:ea typeface="Calibri"/>
                <a:cs typeface="Segoe UI"/>
              </a:rPr>
              <a:t>PhD Student</a:t>
            </a:r>
          </a:p>
          <a:p>
            <a:r>
              <a:rPr lang="en-GB" sz="1600" dirty="0">
                <a:solidFill>
                  <a:srgbClr val="9A003B"/>
                </a:solidFill>
                <a:latin typeface="Segoe UI"/>
                <a:ea typeface="Calibri"/>
                <a:cs typeface="Segoe UI"/>
              </a:rPr>
              <a:t>EPSRC CDT in Digital Health and Care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0EB4F5-85BB-4C96-E0EA-A269CECBEA7E}"/>
              </a:ext>
            </a:extLst>
          </p:cNvPr>
          <p:cNvSpPr txBox="1"/>
          <p:nvPr/>
        </p:nvSpPr>
        <p:spPr>
          <a:xfrm>
            <a:off x="8492262" y="4403145"/>
            <a:ext cx="2180066" cy="13542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dirty="0">
                <a:solidFill>
                  <a:srgbClr val="9A003B"/>
                </a:solidFill>
                <a:latin typeface="Segoe UI"/>
                <a:ea typeface="Calibri"/>
                <a:cs typeface="Segoe UI"/>
              </a:rPr>
              <a:t>Dr Hans Johnson</a:t>
            </a:r>
          </a:p>
          <a:p>
            <a:endParaRPr lang="en-GB" sz="1600" dirty="0">
              <a:solidFill>
                <a:srgbClr val="9A003B"/>
              </a:solidFill>
              <a:latin typeface="Segoe UI"/>
              <a:ea typeface="Calibri"/>
              <a:cs typeface="Segoe UI"/>
            </a:endParaRPr>
          </a:p>
          <a:p>
            <a:r>
              <a:rPr lang="en-GB" sz="1600" dirty="0">
                <a:solidFill>
                  <a:srgbClr val="9A003B"/>
                </a:solidFill>
                <a:latin typeface="Segoe UI"/>
                <a:ea typeface="Calibri"/>
                <a:cs typeface="Segoe UI"/>
              </a:rPr>
              <a:t>PhD Student</a:t>
            </a:r>
          </a:p>
          <a:p>
            <a:r>
              <a:rPr lang="en-GB" sz="1600" dirty="0">
                <a:solidFill>
                  <a:srgbClr val="9A003B"/>
                </a:solidFill>
                <a:latin typeface="Segoe UI"/>
                <a:ea typeface="Calibri"/>
                <a:cs typeface="Segoe UI"/>
              </a:rPr>
              <a:t>EPSRC CDT in Digital</a:t>
            </a:r>
          </a:p>
          <a:p>
            <a:r>
              <a:rPr lang="en-GB" sz="1600" dirty="0">
                <a:solidFill>
                  <a:srgbClr val="9A003B"/>
                </a:solidFill>
                <a:latin typeface="Segoe UI"/>
                <a:ea typeface="Calibri"/>
                <a:cs typeface="Segoe UI"/>
              </a:rPr>
              <a:t>Health and Care</a:t>
            </a:r>
          </a:p>
        </p:txBody>
      </p:sp>
    </p:spTree>
    <p:extLst>
      <p:ext uri="{BB962C8B-B14F-4D97-AF65-F5344CB8AC3E}">
        <p14:creationId xmlns:p14="http://schemas.microsoft.com/office/powerpoint/2010/main" val="1911286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 descr="Group of adults sitting in circle">
            <a:extLst>
              <a:ext uri="{FF2B5EF4-FFF2-40B4-BE49-F238E27FC236}">
                <a16:creationId xmlns:a16="http://schemas.microsoft.com/office/drawing/2014/main" id="{C6AB6190-F09C-CADE-743A-5A8AA0A9AC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15984" r="15984"/>
          <a:stretch/>
        </p:blipFill>
        <p:spPr>
          <a:xfrm>
            <a:off x="5183188" y="0"/>
            <a:ext cx="7015288" cy="6874482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281D93-CF58-8731-5A5B-74E1470CAA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47103"/>
            <a:ext cx="3932237" cy="38115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3200" b="1" dirty="0">
                <a:solidFill>
                  <a:srgbClr val="9A003B"/>
                </a:solidFill>
                <a:latin typeface="Segoe UI"/>
                <a:cs typeface="Segoe UI"/>
              </a:rPr>
              <a:t>Introduction from participants</a:t>
            </a:r>
          </a:p>
          <a:p>
            <a:pPr algn="ctr"/>
            <a:r>
              <a:rPr lang="en-GB" sz="2400" dirty="0">
                <a:solidFill>
                  <a:srgbClr val="9A003B"/>
                </a:solidFill>
                <a:latin typeface="Segoe UI"/>
                <a:cs typeface="Segoe UI"/>
              </a:rPr>
              <a:t>Name, company or department</a:t>
            </a:r>
          </a:p>
        </p:txBody>
      </p:sp>
    </p:spTree>
    <p:extLst>
      <p:ext uri="{BB962C8B-B14F-4D97-AF65-F5344CB8AC3E}">
        <p14:creationId xmlns:p14="http://schemas.microsoft.com/office/powerpoint/2010/main" val="59808176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258902E-5E74-69E5-A7A5-B1E792E439B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87241" y="0"/>
            <a:ext cx="7704759" cy="6129040"/>
          </a:xfrm>
          <a:prstGeom prst="rect">
            <a:avLst/>
          </a:prstGeom>
          <a:solidFill>
            <a:srgbClr val="DF99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noProof="0">
              <a:ln>
                <a:noFill/>
              </a:ln>
              <a:solidFill>
                <a:srgbClr val="DF99A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C2DCFDD4-BDF4-8336-5A07-51DA90FB904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5154" y="6110479"/>
            <a:ext cx="12207154" cy="772241"/>
          </a:xfrm>
          <a:prstGeom prst="rect">
            <a:avLst/>
          </a:prstGeom>
          <a:solidFill>
            <a:srgbClr val="CB5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391BF35B-FF2E-10E8-F2EB-EAF5FC7F99C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878292" y="381637"/>
            <a:ext cx="3264229" cy="1645083"/>
            <a:chOff x="4718589" y="585968"/>
            <a:chExt cx="3264229" cy="1645083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B4BBB14C-BF41-6986-9845-74D735C51CE6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4718589" y="585968"/>
              <a:ext cx="3264229" cy="769441"/>
              <a:chOff x="4885319" y="210001"/>
              <a:chExt cx="3264229" cy="769441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90A0DCD-106F-D038-2EE1-7275E389C3A3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7401" y="210001"/>
                <a:ext cx="286214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venir Next LT Pro Demi" panose="020B0704020202020204" pitchFamily="34" charset="0"/>
                    <a:ea typeface="+mn-ea"/>
                    <a:cs typeface="+mn-cs"/>
                    <a:hlinkClick r:id="rId3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leap-hub.ac.uk</a:t>
                </a: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 Demi" panose="020B07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27" name="Picture 26" descr="A red line art of a mail&#10;&#10;Description automatically generated">
                <a:extLst>
                  <a:ext uri="{FF2B5EF4-FFF2-40B4-BE49-F238E27FC236}">
                    <a16:creationId xmlns:a16="http://schemas.microsoft.com/office/drawing/2014/main" id="{1EAE9F4D-D591-F0A9-F4B4-D8CFB04FF0D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86406" y="615577"/>
                <a:ext cx="326821" cy="326821"/>
              </a:xfrm>
              <a:prstGeom prst="rect">
                <a:avLst/>
              </a:prstGeom>
            </p:spPr>
          </p:pic>
          <p:pic>
            <p:nvPicPr>
              <p:cNvPr id="33" name="Picture 32" descr="A red globe with black background&#10;&#10;Description automatically generated">
                <a:extLst>
                  <a:ext uri="{FF2B5EF4-FFF2-40B4-BE49-F238E27FC236}">
                    <a16:creationId xmlns:a16="http://schemas.microsoft.com/office/drawing/2014/main" id="{00DC5B6F-5843-3FEE-B37F-17689105810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85319" y="215418"/>
                <a:ext cx="329847" cy="326821"/>
              </a:xfrm>
              <a:prstGeom prst="rect">
                <a:avLst/>
              </a:prstGeom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34B6871-864E-E2BE-C9D4-BC4054984FD8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7401" y="640888"/>
                <a:ext cx="272828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venir Next LT Pro Demi" panose="020B0704020202020204" pitchFamily="34" charset="0"/>
                    <a:ea typeface="+mn-ea"/>
                    <a:cs typeface="+mn-cs"/>
                    <a:hlinkClick r:id="rId6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leap-dh-hub@bristol.ac.uk</a:t>
                </a: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 Demi" panose="020B07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240DCECB-E073-2E2C-FC57-55E9644C53B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4720614" y="1461610"/>
              <a:ext cx="2417312" cy="769441"/>
              <a:chOff x="8048494" y="210001"/>
              <a:chExt cx="2417312" cy="769441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2791E4B-B03C-B8D2-2D14-E8C39E34113F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430529" y="210001"/>
                <a:ext cx="203527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venir Next LT Pro Demi" panose="020B0704020202020204" pitchFamily="34" charset="0"/>
                    <a:ea typeface="+mn-ea"/>
                    <a:cs typeface="+mn-cs"/>
                  </a:rPr>
                  <a:t>@LEAP_hub</a:t>
                </a:r>
              </a:p>
            </p:txBody>
          </p:sp>
          <p:pic>
            <p:nvPicPr>
              <p:cNvPr id="29" name="Picture 28" descr="A red and black logo&#10;&#10;Description automatically generated">
                <a:extLst>
                  <a:ext uri="{FF2B5EF4-FFF2-40B4-BE49-F238E27FC236}">
                    <a16:creationId xmlns:a16="http://schemas.microsoft.com/office/drawing/2014/main" id="{8FF546C2-1A85-DE68-2938-31622627AEE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48494" y="613403"/>
                <a:ext cx="335899" cy="332873"/>
              </a:xfrm>
              <a:prstGeom prst="rect">
                <a:avLst/>
              </a:prstGeom>
            </p:spPr>
          </p:pic>
          <p:pic>
            <p:nvPicPr>
              <p:cNvPr id="31" name="Picture 30" descr="A red x in a circle&#10;&#10;Description automatically generated">
                <a:extLst>
                  <a:ext uri="{FF2B5EF4-FFF2-40B4-BE49-F238E27FC236}">
                    <a16:creationId xmlns:a16="http://schemas.microsoft.com/office/drawing/2014/main" id="{351E23CF-4DF7-558A-185B-6035E2BDCFD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48495" y="215418"/>
                <a:ext cx="332874" cy="332874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F1BB123-1543-0240-CA82-951C06BD004C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430529" y="640888"/>
                <a:ext cx="151588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venir Next LT Pro Demi" panose="020B0704020202020204" pitchFamily="34" charset="0"/>
                    <a:ea typeface="+mn-ea"/>
                    <a:cs typeface="+mn-cs"/>
                  </a:rPr>
                  <a:t>leap-dh-hub</a:t>
                </a: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 Demi" panose="020B0704020202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1D759C2-61F0-FB44-8AE9-5D2A6F63294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15357" y="2799658"/>
            <a:ext cx="3937361" cy="2590050"/>
            <a:chOff x="473977" y="3079562"/>
            <a:chExt cx="3937361" cy="259005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AC8D4E6-8514-B2DB-B660-CB4A5E7852C6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473977" y="3079562"/>
              <a:ext cx="3934736" cy="738664"/>
              <a:chOff x="546456" y="3391409"/>
              <a:chExt cx="3934736" cy="738664"/>
            </a:xfrm>
          </p:grpSpPr>
          <p:pic>
            <p:nvPicPr>
              <p:cNvPr id="8" name="Picture 7" descr="A red cross in a circle">
                <a:extLst>
                  <a:ext uri="{FF2B5EF4-FFF2-40B4-BE49-F238E27FC236}">
                    <a16:creationId xmlns:a16="http://schemas.microsoft.com/office/drawing/2014/main" id="{5C66CBDA-F9AC-D48F-6EDD-749B64385D9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46456" y="3478187"/>
                <a:ext cx="564295" cy="565108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0A6C71F-C2E7-406D-3D02-69B9DDABC719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234715" y="3391409"/>
                <a:ext cx="3246477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A2364F"/>
                    </a:solidFill>
                    <a:effectLst/>
                    <a:uLnTx/>
                    <a:uFillTx/>
                    <a:latin typeface="Avenir Next LT Pro Demi" panose="020B0704020202020204" pitchFamily="34" charset="0"/>
                    <a:ea typeface="+mn-ea"/>
                    <a:cs typeface="+mn-cs"/>
                  </a:rPr>
                  <a:t>Addressing unmet health and social care needs across South West England and Wales</a:t>
                </a: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A2364F"/>
                  </a:solidFill>
                  <a:effectLst/>
                  <a:uLnTx/>
                  <a:uFillTx/>
                  <a:latin typeface="Avenir Next LT Pro Demi" panose="020B07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93FF434-683F-3177-B374-968FCE2D8463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473977" y="4930948"/>
              <a:ext cx="3937361" cy="738664"/>
              <a:chOff x="546456" y="5429609"/>
              <a:chExt cx="3937361" cy="738664"/>
            </a:xfrm>
          </p:grpSpPr>
          <p:pic>
            <p:nvPicPr>
              <p:cNvPr id="6" name="Picture 5" descr="A graph with a arrow pointing up">
                <a:extLst>
                  <a:ext uri="{FF2B5EF4-FFF2-40B4-BE49-F238E27FC236}">
                    <a16:creationId xmlns:a16="http://schemas.microsoft.com/office/drawing/2014/main" id="{85B7EE6B-546E-971F-CB9A-EE7C924ADAA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6456" y="5514087"/>
                <a:ext cx="564294" cy="569708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0C47D86-88E8-1F5B-6448-A32BB0DF602E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234715" y="5429609"/>
                <a:ext cx="3249102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A2364F"/>
                    </a:solidFill>
                    <a:effectLst/>
                    <a:uLnTx/>
                    <a:uFillTx/>
                    <a:latin typeface="Avenir Next LT Pro Demi" panose="020B0704020202020204" pitchFamily="34" charset="0"/>
                    <a:ea typeface="+mn-ea"/>
                    <a:cs typeface="+mn-cs"/>
                  </a:rPr>
                  <a:t>Increasing regional digital health capability through opportunities for training, research, and innovation</a:t>
                </a: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A2364F"/>
                  </a:solidFill>
                  <a:effectLst/>
                  <a:uLnTx/>
                  <a:uFillTx/>
                  <a:latin typeface="Avenir Next LT Pro Demi" panose="020B07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C825C63-550F-B847-269B-3FE39F6CFA55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473977" y="4091898"/>
              <a:ext cx="3937361" cy="565379"/>
              <a:chOff x="546456" y="4479256"/>
              <a:chExt cx="3937361" cy="565379"/>
            </a:xfrm>
          </p:grpSpPr>
          <p:pic>
            <p:nvPicPr>
              <p:cNvPr id="21" name="Picture 20" descr="A group of people in circles">
                <a:extLst>
                  <a:ext uri="{FF2B5EF4-FFF2-40B4-BE49-F238E27FC236}">
                    <a16:creationId xmlns:a16="http://schemas.microsoft.com/office/drawing/2014/main" id="{47EBB640-72AF-A736-4A72-33507DA4D48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46456" y="4479256"/>
                <a:ext cx="564294" cy="565379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F5B3745-6DA4-7E09-D44A-FC4B2015729F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234715" y="4500335"/>
                <a:ext cx="324910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A2364F"/>
                    </a:solidFill>
                    <a:effectLst/>
                    <a:uLnTx/>
                    <a:uFillTx/>
                    <a:latin typeface="Avenir Next LT Pro Demi" panose="020B0704020202020204" pitchFamily="34" charset="0"/>
                    <a:ea typeface="+mn-ea"/>
                    <a:cs typeface="+mn-cs"/>
                  </a:rPr>
                  <a:t>Connecting industry, academics, and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A2364F"/>
                    </a:solidFill>
                    <a:effectLst/>
                    <a:uLnTx/>
                    <a:uFillTx/>
                    <a:latin typeface="Avenir Next LT Pro Demi" panose="020B0704020202020204" pitchFamily="34" charset="0"/>
                    <a:ea typeface="+mn-ea"/>
                    <a:cs typeface="+mn-cs"/>
                  </a:rPr>
                  <a:t>health and social care providers</a:t>
                </a:r>
                <a:endPara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A2364F"/>
                  </a:solidFill>
                  <a:effectLst/>
                  <a:uLnTx/>
                  <a:uFillTx/>
                  <a:latin typeface="Avenir Next LT Pro Demi" panose="020B0704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5757711-C110-3455-076B-FDC0E5D6B11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276163" y="3868992"/>
            <a:ext cx="2711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A2364F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Ways to get involved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A2364F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D591332-6B3F-576E-9DFE-B366D3C951D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908286" y="4928180"/>
            <a:ext cx="2843404" cy="954107"/>
            <a:chOff x="7543745" y="3166340"/>
            <a:chExt cx="2843404" cy="954107"/>
          </a:xfrm>
        </p:grpSpPr>
        <p:pic>
          <p:nvPicPr>
            <p:cNvPr id="5" name="Picture 4" descr="A group of people with a refresh sign&#10;&#10;Description automatically generated">
              <a:extLst>
                <a:ext uri="{FF2B5EF4-FFF2-40B4-BE49-F238E27FC236}">
                  <a16:creationId xmlns:a16="http://schemas.microsoft.com/office/drawing/2014/main" id="{03E53EF9-9801-DAEE-61C6-44527B7CDB4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3745" y="3346670"/>
              <a:ext cx="555017" cy="56520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0608919-2CD1-4634-420A-E1111BBAB97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192527" y="3166340"/>
              <a:ext cx="219462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 Demi" panose="020B0704020202020204" pitchFamily="34" charset="0"/>
                  <a:ea typeface="+mn-ea"/>
                  <a:cs typeface="+mn-cs"/>
                </a:rPr>
                <a:t>Funded fellowships, internships, networking and development opportunities</a:t>
              </a: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61D4DCE8-D2C5-6BFB-E79B-1040CDCC9FB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816952" y="2465846"/>
            <a:ext cx="4737684" cy="1169551"/>
            <a:chOff x="4816121" y="3502622"/>
            <a:chExt cx="4737684" cy="1169551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C037635-DA08-6F50-0DA6-D42637F8120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375148" y="3502622"/>
              <a:ext cx="4178657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 Demi" panose="020B0704020202020204" pitchFamily="34" charset="0"/>
                  <a:ea typeface="+mn-ea"/>
                  <a:cs typeface="+mn-cs"/>
                </a:rPr>
                <a:t>Collaborative research funding in 4 key themes: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 Demi" panose="020B0704020202020204" pitchFamily="34" charset="0"/>
                  <a:ea typeface="+mn-ea"/>
                  <a:cs typeface="+mn-cs"/>
                </a:rPr>
                <a:t>Care outside of the hospital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 Demi" panose="020B0704020202020204" pitchFamily="34" charset="0"/>
                  <a:ea typeface="+mn-ea"/>
                  <a:cs typeface="+mn-cs"/>
                </a:rPr>
                <a:t>Service and resource planning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 Demi" panose="020B0704020202020204" pitchFamily="34" charset="0"/>
                  <a:ea typeface="+mn-ea"/>
                  <a:cs typeface="+mn-cs"/>
                </a:rPr>
                <a:t>Frailty, fall prediction and fall prevention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 Demi" panose="020B0704020202020204" pitchFamily="34" charset="0"/>
                  <a:ea typeface="+mn-ea"/>
                  <a:cs typeface="+mn-cs"/>
                </a:rPr>
                <a:t>Smartphone and wearable technologies</a:t>
              </a: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21821679-0A89-4A75-9DFA-3980FB4FA47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816121" y="3804797"/>
              <a:ext cx="565200" cy="565200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F647BD1-0F1B-8DF7-D523-A01943117AC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9971136" y="3930837"/>
            <a:ext cx="1959873" cy="1815961"/>
            <a:chOff x="10103945" y="5030581"/>
            <a:chExt cx="1959873" cy="1815961"/>
          </a:xfrm>
        </p:grpSpPr>
        <p:pic>
          <p:nvPicPr>
            <p:cNvPr id="7" name="Picture 6" descr="A person standing in front of a blackboard">
              <a:extLst>
                <a:ext uri="{FF2B5EF4-FFF2-40B4-BE49-F238E27FC236}">
                  <a16:creationId xmlns:a16="http://schemas.microsoft.com/office/drawing/2014/main" id="{A08D5D1D-A95C-DEC8-A129-557C89ED14C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81851" y="5030581"/>
              <a:ext cx="604059" cy="56520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9244099-8ADA-A2B8-851E-41BC9A80E54A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103945" y="5676991"/>
              <a:ext cx="1959873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 Demi" panose="020B0704020202020204" pitchFamily="34" charset="0"/>
                  <a:ea typeface="+mn-ea"/>
                  <a:cs typeface="+mn-cs"/>
                </a:rPr>
                <a:t>Programme of short courses designed for professionals across the digital health community</a:t>
              </a: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59" name="Picture 58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5D50C78B-E573-E376-CE00-B963F8E9C69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547" y="1966368"/>
            <a:ext cx="1719784" cy="1693852"/>
          </a:xfrm>
          <a:prstGeom prst="rect">
            <a:avLst/>
          </a:prstGeom>
        </p:spPr>
      </p:pic>
      <p:pic>
        <p:nvPicPr>
          <p:cNvPr id="61" name="Picture 60" descr="A person talking to a person&#10;&#10;Description automatically generated">
            <a:extLst>
              <a:ext uri="{FF2B5EF4-FFF2-40B4-BE49-F238E27FC236}">
                <a16:creationId xmlns:a16="http://schemas.microsoft.com/office/drawing/2014/main" id="{57402741-5C7A-C43B-1E92-C319A5CA56A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402" y="3999432"/>
            <a:ext cx="1719784" cy="1693852"/>
          </a:xfrm>
          <a:prstGeom prst="rect">
            <a:avLst/>
          </a:prstGeom>
        </p:spPr>
      </p:pic>
      <p:grpSp>
        <p:nvGrpSpPr>
          <p:cNvPr id="116" name="Group 115">
            <a:extLst>
              <a:ext uri="{FF2B5EF4-FFF2-40B4-BE49-F238E27FC236}">
                <a16:creationId xmlns:a16="http://schemas.microsoft.com/office/drawing/2014/main" id="{A507552A-0FFA-7C06-F0C2-804475F6E29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49362" y="6282359"/>
            <a:ext cx="8345460" cy="447042"/>
            <a:chOff x="328018" y="6282359"/>
            <a:chExt cx="8345460" cy="447042"/>
          </a:xfrm>
        </p:grpSpPr>
        <p:pic>
          <p:nvPicPr>
            <p:cNvPr id="101" name="Picture 100" descr="A black and white logo&#10;&#10;Description automatically generated">
              <a:extLst>
                <a:ext uri="{FF2B5EF4-FFF2-40B4-BE49-F238E27FC236}">
                  <a16:creationId xmlns:a16="http://schemas.microsoft.com/office/drawing/2014/main" id="{192D565B-983D-936D-4458-8057F37A022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6638" y="6282680"/>
              <a:ext cx="1314876" cy="446400"/>
            </a:xfrm>
            <a:prstGeom prst="rect">
              <a:avLst/>
            </a:prstGeom>
          </p:spPr>
        </p:pic>
        <p:pic>
          <p:nvPicPr>
            <p:cNvPr id="104" name="Picture 103" descr="A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206A4C91-E47B-1AF5-5C23-C0E4BB3D04A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8257" y="6282680"/>
              <a:ext cx="1245221" cy="446400"/>
            </a:xfrm>
            <a:prstGeom prst="rect">
              <a:avLst/>
            </a:prstGeom>
          </p:spPr>
        </p:pic>
        <p:pic>
          <p:nvPicPr>
            <p:cNvPr id="107" name="Picture 106" descr="A close up of a logo&#10;&#10;Description automatically generated">
              <a:extLst>
                <a:ext uri="{FF2B5EF4-FFF2-40B4-BE49-F238E27FC236}">
                  <a16:creationId xmlns:a16="http://schemas.microsoft.com/office/drawing/2014/main" id="{A7CEE2D4-95D2-9908-856C-96DBD38A24C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5538" y="6282680"/>
              <a:ext cx="464359" cy="446400"/>
            </a:xfrm>
            <a:prstGeom prst="rect">
              <a:avLst/>
            </a:prstGeom>
          </p:spPr>
        </p:pic>
        <p:pic>
          <p:nvPicPr>
            <p:cNvPr id="109" name="Picture 108" descr="A black and white logo&#10;&#10;Description automatically generated">
              <a:extLst>
                <a:ext uri="{FF2B5EF4-FFF2-40B4-BE49-F238E27FC236}">
                  <a16:creationId xmlns:a16="http://schemas.microsoft.com/office/drawing/2014/main" id="{33C4D3F3-E964-736A-1EEE-7DA7CB730ED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7409" y="6282680"/>
              <a:ext cx="1331388" cy="446400"/>
            </a:xfrm>
            <a:prstGeom prst="rect">
              <a:avLst/>
            </a:prstGeom>
          </p:spPr>
        </p:pic>
        <p:pic>
          <p:nvPicPr>
            <p:cNvPr id="111" name="Picture 110" descr="A logo with black text&#10;&#10;Description automatically generated">
              <a:extLst>
                <a:ext uri="{FF2B5EF4-FFF2-40B4-BE49-F238E27FC236}">
                  <a16:creationId xmlns:a16="http://schemas.microsoft.com/office/drawing/2014/main" id="{AAF9588C-D258-DE34-822B-F8617F26912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8630" y="6282680"/>
              <a:ext cx="912038" cy="446400"/>
            </a:xfrm>
            <a:prstGeom prst="rect">
              <a:avLst/>
            </a:prstGeom>
          </p:spPr>
        </p:pic>
        <p:pic>
          <p:nvPicPr>
            <p:cNvPr id="113" name="Picture 112" descr="A close-up of a logo&#10;&#10;Description automatically generated">
              <a:extLst>
                <a:ext uri="{FF2B5EF4-FFF2-40B4-BE49-F238E27FC236}">
                  <a16:creationId xmlns:a16="http://schemas.microsoft.com/office/drawing/2014/main" id="{2B71EB25-7C63-08BB-4450-158D0C3DC0C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018" y="6282359"/>
              <a:ext cx="1543871" cy="447042"/>
            </a:xfrm>
            <a:prstGeom prst="rect">
              <a:avLst/>
            </a:prstGeom>
          </p:spPr>
        </p:pic>
      </p:grpSp>
      <p:pic>
        <p:nvPicPr>
          <p:cNvPr id="115" name="Picture 114" descr="A black and white logo&#10;&#10;Description automatically generated">
            <a:extLst>
              <a:ext uri="{FF2B5EF4-FFF2-40B4-BE49-F238E27FC236}">
                <a16:creationId xmlns:a16="http://schemas.microsoft.com/office/drawing/2014/main" id="{A9BA8C5D-DD32-8C05-E3EE-68EBF3FD1EB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770" y="6242505"/>
            <a:ext cx="1922868" cy="481469"/>
          </a:xfrm>
          <a:prstGeom prst="rect">
            <a:avLst/>
          </a:prstGeom>
        </p:spPr>
      </p:pic>
      <p:grpSp>
        <p:nvGrpSpPr>
          <p:cNvPr id="127" name="Group 126">
            <a:extLst>
              <a:ext uri="{FF2B5EF4-FFF2-40B4-BE49-F238E27FC236}">
                <a16:creationId xmlns:a16="http://schemas.microsoft.com/office/drawing/2014/main" id="{C0EF1948-9216-80DC-0055-56F1AC6EB83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775190" y="514652"/>
            <a:ext cx="2859742" cy="1474537"/>
            <a:chOff x="9111642" y="487600"/>
            <a:chExt cx="2859742" cy="147453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31BAA34-89D4-6D3A-CB93-F2F092DA182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96847" y="487600"/>
              <a:ext cx="1474537" cy="1474537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53E0791-B8F4-7279-FEA8-A44621DDEEA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111642" y="1297582"/>
              <a:ext cx="16355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venir Next LT Pro Demi" panose="020B0704020202020204" pitchFamily="34" charset="0"/>
                  <a:ea typeface="+mn-ea"/>
                  <a:cs typeface="+mn-cs"/>
                </a:rPr>
                <a:t>Sign up to the Hub’s mailing list</a:t>
              </a: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B96845C1-D27F-9834-863D-E1C37F25B68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433666" y="1902985"/>
            <a:ext cx="4127835" cy="3001866"/>
            <a:chOff x="6433666" y="1902985"/>
            <a:chExt cx="4127835" cy="3001866"/>
          </a:xfrm>
        </p:grpSpPr>
        <p:pic>
          <p:nvPicPr>
            <p:cNvPr id="123" name="Picture 122" descr="A pink curved line on a black background&#10;&#10;Description automatically generated">
              <a:extLst>
                <a:ext uri="{FF2B5EF4-FFF2-40B4-BE49-F238E27FC236}">
                  <a16:creationId xmlns:a16="http://schemas.microsoft.com/office/drawing/2014/main" id="{AD3E0CF2-ED38-C495-9778-261D3D288D91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951211">
              <a:off x="8426873" y="1919164"/>
              <a:ext cx="2145940" cy="2113582"/>
            </a:xfrm>
            <a:prstGeom prst="rect">
              <a:avLst/>
            </a:prstGeom>
          </p:spPr>
        </p:pic>
        <p:pic>
          <p:nvPicPr>
            <p:cNvPr id="124" name="Picture 123" descr="A pink curved line on a black background&#10;&#10;Description automatically generated">
              <a:extLst>
                <a:ext uri="{FF2B5EF4-FFF2-40B4-BE49-F238E27FC236}">
                  <a16:creationId xmlns:a16="http://schemas.microsoft.com/office/drawing/2014/main" id="{D39CA5E3-6F50-55CC-C55B-47420A523C7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479067">
              <a:off x="6433666" y="3293627"/>
              <a:ext cx="1248363" cy="1229539"/>
            </a:xfrm>
            <a:prstGeom prst="rect">
              <a:avLst/>
            </a:prstGeom>
          </p:spPr>
        </p:pic>
        <p:pic>
          <p:nvPicPr>
            <p:cNvPr id="125" name="Picture 124" descr="A pink curved line on a black background&#10;&#10;Description automatically generated">
              <a:extLst>
                <a:ext uri="{FF2B5EF4-FFF2-40B4-BE49-F238E27FC236}">
                  <a16:creationId xmlns:a16="http://schemas.microsoft.com/office/drawing/2014/main" id="{1F3FA443-25D1-097A-4BAB-70D0612D24B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507272">
              <a:off x="7203339" y="4185473"/>
              <a:ext cx="724843" cy="713913"/>
            </a:xfrm>
            <a:prstGeom prst="rect">
              <a:avLst/>
            </a:prstGeom>
          </p:spPr>
        </p:pic>
        <p:pic>
          <p:nvPicPr>
            <p:cNvPr id="126" name="Picture 125" descr="A pink curved line on a black background&#10;&#10;Description automatically generated">
              <a:extLst>
                <a:ext uri="{FF2B5EF4-FFF2-40B4-BE49-F238E27FC236}">
                  <a16:creationId xmlns:a16="http://schemas.microsoft.com/office/drawing/2014/main" id="{23FDE22F-2F39-B8D7-0478-D794EBD8AF5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94205">
              <a:off x="9510405" y="3665753"/>
              <a:ext cx="1051096" cy="1035247"/>
            </a:xfrm>
            <a:prstGeom prst="rect">
              <a:avLst/>
            </a:prstGeom>
          </p:spPr>
        </p:pic>
      </p:grpSp>
      <p:pic>
        <p:nvPicPr>
          <p:cNvPr id="11" name="Picture 10" descr="A red and black logo&#10;&#10;Description automatically generated">
            <a:extLst>
              <a:ext uri="{FF2B5EF4-FFF2-40B4-BE49-F238E27FC236}">
                <a16:creationId xmlns:a16="http://schemas.microsoft.com/office/drawing/2014/main" id="{F4449513-AD23-C4D5-2779-9E5229441A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916" y="1308698"/>
            <a:ext cx="565200" cy="565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DE282D-EC1F-825D-CFA7-F794B71D0392}"/>
              </a:ext>
            </a:extLst>
          </p:cNvPr>
          <p:cNvSpPr txBox="1"/>
          <p:nvPr/>
        </p:nvSpPr>
        <p:spPr>
          <a:xfrm>
            <a:off x="914400" y="1381125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A2364F"/>
                </a:solidFill>
              </a:rPr>
              <a:t>What is the LEAP Digital Health Hub?</a:t>
            </a:r>
            <a:r>
              <a:rPr lang="en-US" sz="2400">
                <a:ea typeface="Calibri"/>
                <a:cs typeface="Calibri"/>
              </a:rPr>
              <a:t>​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40547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 descr="Colorful icebergs">
            <a:extLst>
              <a:ext uri="{FF2B5EF4-FFF2-40B4-BE49-F238E27FC236}">
                <a16:creationId xmlns:a16="http://schemas.microsoft.com/office/drawing/2014/main" id="{C6AB6190-F09C-CADE-743A-5A8AA0A9AC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4148" t="189" r="27410" b="-189"/>
          <a:stretch/>
        </p:blipFill>
        <p:spPr>
          <a:xfrm>
            <a:off x="5183188" y="0"/>
            <a:ext cx="7015288" cy="6874482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281D93-CF58-8731-5A5B-74E1470CAA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47103"/>
            <a:ext cx="3932237" cy="38115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3200" b="1">
                <a:solidFill>
                  <a:srgbClr val="F0DADE"/>
                </a:solidFill>
                <a:latin typeface="Poppins"/>
                <a:cs typeface="Poppins"/>
              </a:rPr>
              <a:t>1.a., </a:t>
            </a:r>
            <a:r>
              <a:rPr lang="en-GB" sz="3200" b="1">
                <a:solidFill>
                  <a:srgbClr val="A2364F"/>
                </a:solidFill>
                <a:latin typeface="Poppins"/>
                <a:cs typeface="Poppins"/>
              </a:rPr>
              <a:t>1.b.</a:t>
            </a:r>
            <a:r>
              <a:rPr lang="en-GB" sz="3200" b="1">
                <a:solidFill>
                  <a:srgbClr val="F0DADE"/>
                </a:solidFill>
                <a:latin typeface="Poppins"/>
                <a:cs typeface="Poppins"/>
              </a:rPr>
              <a:t>, 1.c.</a:t>
            </a:r>
            <a:endParaRPr lang="en-GB" sz="3200">
              <a:solidFill>
                <a:srgbClr val="F0DADE"/>
              </a:solidFill>
              <a:latin typeface="Poppins"/>
              <a:cs typeface="Poppins"/>
            </a:endParaRPr>
          </a:p>
          <a:p>
            <a:pPr algn="ctr"/>
            <a:r>
              <a:rPr lang="en-GB" sz="3200" b="1">
                <a:solidFill>
                  <a:srgbClr val="9A003B"/>
                </a:solidFill>
                <a:latin typeface="Segoe UI"/>
                <a:cs typeface="Segoe UI"/>
              </a:rPr>
              <a:t>Icebreaker</a:t>
            </a:r>
          </a:p>
          <a:p>
            <a:pPr algn="ctr"/>
            <a:r>
              <a:rPr lang="en-GB" sz="3200" b="1">
                <a:solidFill>
                  <a:srgbClr val="DF99A6"/>
                </a:solidFill>
                <a:latin typeface="Segoe UI"/>
                <a:cs typeface="Segoe UI"/>
              </a:rPr>
              <a:t>(10 min)</a:t>
            </a:r>
          </a:p>
        </p:txBody>
      </p:sp>
    </p:spTree>
    <p:extLst>
      <p:ext uri="{BB962C8B-B14F-4D97-AF65-F5344CB8AC3E}">
        <p14:creationId xmlns:p14="http://schemas.microsoft.com/office/powerpoint/2010/main" val="274318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 descr="Desk with stethoscope and computer keyboard">
            <a:extLst>
              <a:ext uri="{FF2B5EF4-FFF2-40B4-BE49-F238E27FC236}">
                <a16:creationId xmlns:a16="http://schemas.microsoft.com/office/drawing/2014/main" id="{C6AB6190-F09C-CADE-743A-5A8AA0A9AC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1993" r="-108" b="-139"/>
          <a:stretch/>
        </p:blipFill>
        <p:spPr>
          <a:xfrm>
            <a:off x="5183188" y="0"/>
            <a:ext cx="7015154" cy="6884017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281D93-CF58-8731-5A5B-74E1470CAA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47103"/>
            <a:ext cx="3932237" cy="38115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3200" b="1">
                <a:solidFill>
                  <a:srgbClr val="F0DADE"/>
                </a:solidFill>
                <a:latin typeface="Poppins"/>
                <a:cs typeface="Poppins"/>
              </a:rPr>
              <a:t>1.a., 1.b., </a:t>
            </a:r>
            <a:r>
              <a:rPr lang="en-GB" sz="3200" b="1">
                <a:solidFill>
                  <a:srgbClr val="A2364F"/>
                </a:solidFill>
                <a:latin typeface="Poppins"/>
                <a:cs typeface="Poppins"/>
              </a:rPr>
              <a:t>1.c.</a:t>
            </a:r>
            <a:endParaRPr lang="en-GB" sz="3200">
              <a:solidFill>
                <a:srgbClr val="A2364F"/>
              </a:solidFill>
              <a:latin typeface="Poppins"/>
              <a:cs typeface="Poppins"/>
            </a:endParaRPr>
          </a:p>
          <a:p>
            <a:pPr algn="ctr"/>
            <a:r>
              <a:rPr lang="en-GB" sz="3200" b="1">
                <a:solidFill>
                  <a:srgbClr val="9A003B"/>
                </a:solidFill>
                <a:latin typeface="Segoe UI"/>
                <a:cs typeface="Segoe UI"/>
              </a:rPr>
              <a:t>Why are you interested in AI?</a:t>
            </a:r>
            <a:endParaRPr lang="en-GB" sz="3200">
              <a:solidFill>
                <a:srgbClr val="000000"/>
              </a:solidFill>
              <a:latin typeface="Segoe UI"/>
              <a:cs typeface="Segoe UI"/>
            </a:endParaRPr>
          </a:p>
          <a:p>
            <a:pPr algn="ctr"/>
            <a:r>
              <a:rPr lang="en-GB" sz="3200" b="1">
                <a:solidFill>
                  <a:srgbClr val="DF99A6"/>
                </a:solidFill>
                <a:latin typeface="Segoe UI"/>
                <a:cs typeface="Segoe UI"/>
              </a:rPr>
              <a:t>(10 min)</a:t>
            </a:r>
          </a:p>
        </p:txBody>
      </p:sp>
    </p:spTree>
    <p:extLst>
      <p:ext uri="{BB962C8B-B14F-4D97-AF65-F5344CB8AC3E}">
        <p14:creationId xmlns:p14="http://schemas.microsoft.com/office/powerpoint/2010/main" val="16439898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ute yellow robot">
            <a:extLst>
              <a:ext uri="{FF2B5EF4-FFF2-40B4-BE49-F238E27FC236}">
                <a16:creationId xmlns:a16="http://schemas.microsoft.com/office/drawing/2014/main" id="{71D6D10D-40E9-69EC-426B-21D466F206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662"/>
          <a:stretch/>
        </p:blipFill>
        <p:spPr>
          <a:xfrm>
            <a:off x="5183188" y="0"/>
            <a:ext cx="7008820" cy="686544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281D93-CF58-8731-5A5B-74E1470CAAD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3200" b="1" dirty="0">
                <a:solidFill>
                  <a:srgbClr val="A2364F"/>
                </a:solidFill>
                <a:latin typeface="Poppins"/>
                <a:cs typeface="Poppins"/>
              </a:rPr>
              <a:t>2.a.</a:t>
            </a:r>
            <a:r>
              <a:rPr lang="en-GB" sz="3200" b="1" dirty="0">
                <a:solidFill>
                  <a:srgbClr val="F0DADE"/>
                </a:solidFill>
                <a:latin typeface="Poppins"/>
                <a:cs typeface="Poppins"/>
              </a:rPr>
              <a:t>, 2.b., 2.c.</a:t>
            </a:r>
            <a:endParaRPr lang="en-US" dirty="0"/>
          </a:p>
          <a:p>
            <a:pPr algn="ctr"/>
            <a:r>
              <a:rPr lang="en-GB" sz="3200" b="1" dirty="0">
                <a:solidFill>
                  <a:srgbClr val="9A003B"/>
                </a:solidFill>
                <a:latin typeface="Segoe UI"/>
                <a:cs typeface="Segoe UI"/>
              </a:rPr>
              <a:t> Demystifying</a:t>
            </a:r>
            <a:endParaRPr lang="en-US" dirty="0"/>
          </a:p>
          <a:p>
            <a:pPr algn="ctr"/>
            <a:r>
              <a:rPr lang="en-GB" sz="3200" b="1" dirty="0">
                <a:solidFill>
                  <a:srgbClr val="9A003B"/>
                </a:solidFill>
                <a:latin typeface="Segoe UI"/>
                <a:cs typeface="Segoe UI"/>
              </a:rPr>
              <a:t>AI</a:t>
            </a:r>
            <a:endParaRPr lang="en-US" dirty="0"/>
          </a:p>
          <a:p>
            <a:pPr algn="ctr"/>
            <a:r>
              <a:rPr lang="en-GB" sz="3200" b="1" dirty="0">
                <a:solidFill>
                  <a:srgbClr val="F0DADE"/>
                </a:solidFill>
                <a:latin typeface="Segoe UI"/>
                <a:cs typeface="Segoe UI"/>
              </a:rPr>
              <a:t>(20 min)</a:t>
            </a:r>
          </a:p>
        </p:txBody>
      </p:sp>
    </p:spTree>
    <p:extLst>
      <p:ext uri="{BB962C8B-B14F-4D97-AF65-F5344CB8AC3E}">
        <p14:creationId xmlns:p14="http://schemas.microsoft.com/office/powerpoint/2010/main" val="326956674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WAN Template" id="{5F94E1F4-F3B9-499F-8BFA-5A35459B99BD}" vid="{3FC4FDF6-F425-4465-B1D4-EEE3477B553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4e0fa15-4413-4c85-a328-deebc8be9f9a" xsi:nil="true"/>
    <lcf76f155ced4ddcb4097134ff3c332f xmlns="6fe7eaad-2ccb-4b9c-9978-ad07f7f55fc3">
      <Terms xmlns="http://schemas.microsoft.com/office/infopath/2007/PartnerControls"/>
    </lcf76f155ced4ddcb4097134ff3c332f>
    <SharedWithUsers xmlns="f4e0fa15-4413-4c85-a328-deebc8be9f9a">
      <UserInfo>
        <DisplayName/>
        <AccountId xsi:nil="true"/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66EF9A7D75C04F92AF9760911A46CB" ma:contentTypeVersion="16" ma:contentTypeDescription="Create a new document." ma:contentTypeScope="" ma:versionID="f01daf02337697decd830a72a769e91d">
  <xsd:schema xmlns:xsd="http://www.w3.org/2001/XMLSchema" xmlns:xs="http://www.w3.org/2001/XMLSchema" xmlns:p="http://schemas.microsoft.com/office/2006/metadata/properties" xmlns:ns2="6fe7eaad-2ccb-4b9c-9978-ad07f7f55fc3" xmlns:ns3="f4e0fa15-4413-4c85-a328-deebc8be9f9a" targetNamespace="http://schemas.microsoft.com/office/2006/metadata/properties" ma:root="true" ma:fieldsID="425405aa6f7a6aaa12ddab78dc4f1e5e" ns2:_="" ns3:_="">
    <xsd:import namespace="6fe7eaad-2ccb-4b9c-9978-ad07f7f55fc3"/>
    <xsd:import namespace="f4e0fa15-4413-4c85-a328-deebc8be9f9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SearchPropertie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e7eaad-2ccb-4b9c-9978-ad07f7f55fc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dd084387-097e-4aef-8f33-0dee7b0eb5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e0fa15-4413-4c85-a328-deebc8be9f9a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5f329bbb-10f1-4984-abe0-a81f7790c908}" ma:internalName="TaxCatchAll" ma:showField="CatchAllData" ma:web="f4e0fa15-4413-4c85-a328-deebc8be9f9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3E59B18-53C2-4F34-9330-B2CF7D1BFB3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026FE87-4FD7-44CC-B1DC-7A2FD783AD52}">
  <ds:schemaRefs>
    <ds:schemaRef ds:uri="6fe7eaad-2ccb-4b9c-9978-ad07f7f55fc3"/>
    <ds:schemaRef ds:uri="f4e0fa15-4413-4c85-a328-deebc8be9f9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CEF4EBE-582A-4D7C-9A87-691DC7E17FB8}">
  <ds:schemaRefs>
    <ds:schemaRef ds:uri="6fe7eaad-2ccb-4b9c-9978-ad07f7f55fc3"/>
    <ds:schemaRef ds:uri="f4e0fa15-4413-4c85-a328-deebc8be9f9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SWAN Template</Template>
  <Application>Microsoft Office PowerPoint</Application>
  <PresentationFormat>Widescreen</PresentationFormat>
  <Slides>37</Slides>
  <Notes>8</Notes>
  <HiddenSlides>1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PowerPoint Presentation</vt:lpstr>
      <vt:lpstr>Schedule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AI example: Search algorithms</vt:lpstr>
      <vt:lpstr>AI example: Knowledge base</vt:lpstr>
      <vt:lpstr>AI brief history</vt:lpstr>
      <vt:lpstr>AI and Machine Learning</vt:lpstr>
      <vt:lpstr>Machine Learning Example</vt:lpstr>
      <vt:lpstr>Applications of AI in Healthcare</vt:lpstr>
      <vt:lpstr>Example of use of AI</vt:lpstr>
      <vt:lpstr>The limitations of AI</vt:lpstr>
      <vt:lpstr>Continuous improvement of AI</vt:lpstr>
      <vt:lpstr>Continuous improvement of AI</vt:lpstr>
      <vt:lpstr>PowerPoint Presentation</vt:lpstr>
      <vt:lpstr>PowerPoint Presentation</vt:lpstr>
      <vt:lpstr>PowerPoint Presentation</vt:lpstr>
      <vt:lpstr>Healthcare regulations affecting AI</vt:lpstr>
      <vt:lpstr>AI ethics and regulations</vt:lpstr>
      <vt:lpstr>Robustness and fairness</vt:lpstr>
      <vt:lpstr>Robustness and fairness</vt:lpstr>
      <vt:lpstr>Transparency and explainability</vt:lpstr>
      <vt:lpstr>Safety and security</vt:lpstr>
      <vt:lpstr>PowerPoint Presentation</vt:lpstr>
      <vt:lpstr>PowerPoint Presentation</vt:lpstr>
      <vt:lpstr>The NHS AI Lab (now NHS England)</vt:lpstr>
      <vt:lpstr>The NHS AI Lab programmes</vt:lpstr>
      <vt:lpstr>Possible topics about AI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Rachel Prior</dc:creator>
  <cp:revision>544</cp:revision>
  <dcterms:created xsi:type="dcterms:W3CDTF">2021-03-17T17:02:36Z</dcterms:created>
  <dcterms:modified xsi:type="dcterms:W3CDTF">2024-12-19T14:29:41Z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0x0101006A66EF9A7D75C04F92AF9760911A46CB</vt:lpwstr>
  </property>
  <property fmtid="{D5CDD505-2E9C-101B-9397-08002B2CF9AE}" pid="3" name="MediaServiceImageTags">
    <vt:lpwstr/>
  </property>
  <property fmtid="{D5CDD505-2E9C-101B-9397-08002B2CF9AE}" pid="4" name="Order">
    <vt:r8>46400</vt:r8>
  </property>
  <property fmtid="{D5CDD505-2E9C-101B-9397-08002B2CF9AE}" pid="5" name="TriggerFlowInfo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_ExtendedDescription">
    <vt:lpwstr/>
  </property>
</Properties>
</file>