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7FFFD8BC_7E31AE9F.xml" ContentType="application/vnd.ms-powerpoint.comment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omments/modernComment_7FFFD8C9_1422CD75.xml" ContentType="application/vnd.ms-powerpoint.comments+xml"/>
  <Override PartName="/ppt/notesSlides/notesSlide6.xml" ContentType="application/vnd.openxmlformats-officedocument.presentationml.notesSlide+xml"/>
  <Override PartName="/ppt/comments/modernComment_7FFFD8CE_FC6FDE68.xml" ContentType="application/vnd.ms-powerpoint.comments+xml"/>
  <Override PartName="/ppt/notesSlides/notesSlide7.xml" ContentType="application/vnd.openxmlformats-officedocument.presentationml.notesSlide+xml"/>
  <Override PartName="/ppt/comments/modernComment_7FFFD8CA_8631EAA6.xml" ContentType="application/vnd.ms-powerpoint.comments+xml"/>
  <Override PartName="/ppt/notesSlides/notesSlide8.xml" ContentType="application/vnd.openxmlformats-officedocument.presentationml.notesSlide+xml"/>
  <Override PartName="/ppt/comments/modernComment_7FFFD8CB_809B13D5.xml" ContentType="application/vnd.ms-powerpoint.comments+xml"/>
  <Override PartName="/ppt/comments/modernComment_7FFFD8CC_78FE21C4.xml" ContentType="application/vnd.ms-powerpoint.comments+xml"/>
  <Override PartName="/ppt/comments/modernComment_7FFFD8DF_C41F0AA4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9"/>
  </p:notesMasterIdLst>
  <p:handoutMasterIdLst>
    <p:handoutMasterId r:id="rId70"/>
  </p:handoutMasterIdLst>
  <p:sldIdLst>
    <p:sldId id="256" r:id="rId5"/>
    <p:sldId id="2147473599" r:id="rId6"/>
    <p:sldId id="2147473587" r:id="rId7"/>
    <p:sldId id="2147473711" r:id="rId8"/>
    <p:sldId id="2147473570" r:id="rId9"/>
    <p:sldId id="2147473681" r:id="rId10"/>
    <p:sldId id="2147473615" r:id="rId11"/>
    <p:sldId id="2147473616" r:id="rId12"/>
    <p:sldId id="2147473686" r:id="rId13"/>
    <p:sldId id="2147473618" r:id="rId14"/>
    <p:sldId id="2147473620" r:id="rId15"/>
    <p:sldId id="2147473596" r:id="rId16"/>
    <p:sldId id="2147473555" r:id="rId17"/>
    <p:sldId id="2147473694" r:id="rId18"/>
    <p:sldId id="2147473639" r:id="rId19"/>
    <p:sldId id="2147473640" r:id="rId20"/>
    <p:sldId id="2147473706" r:id="rId21"/>
    <p:sldId id="2147473705" r:id="rId22"/>
    <p:sldId id="2147473695" r:id="rId23"/>
    <p:sldId id="2147473696" r:id="rId24"/>
    <p:sldId id="2147473688" r:id="rId25"/>
    <p:sldId id="2147473689" r:id="rId26"/>
    <p:sldId id="2147473698" r:id="rId27"/>
    <p:sldId id="2147473679" r:id="rId28"/>
    <p:sldId id="2147473677" r:id="rId29"/>
    <p:sldId id="2147473680" r:id="rId30"/>
    <p:sldId id="2147473702" r:id="rId31"/>
    <p:sldId id="2147473707" r:id="rId32"/>
    <p:sldId id="2147473690" r:id="rId33"/>
    <p:sldId id="2147473691" r:id="rId34"/>
    <p:sldId id="2147473667" r:id="rId35"/>
    <p:sldId id="2147473670" r:id="rId36"/>
    <p:sldId id="2147473672" r:id="rId37"/>
    <p:sldId id="2147473674" r:id="rId38"/>
    <p:sldId id="2147473675" r:id="rId39"/>
    <p:sldId id="2147473676" r:id="rId40"/>
    <p:sldId id="2147473700" r:id="rId41"/>
    <p:sldId id="2147473699" r:id="rId42"/>
    <p:sldId id="2147473704" r:id="rId43"/>
    <p:sldId id="2147473701" r:id="rId44"/>
    <p:sldId id="2147473710" r:id="rId45"/>
    <p:sldId id="2147473650" r:id="rId46"/>
    <p:sldId id="2147473703" r:id="rId47"/>
    <p:sldId id="2147473713" r:id="rId48"/>
    <p:sldId id="2147473714" r:id="rId49"/>
    <p:sldId id="2147473574" r:id="rId50"/>
    <p:sldId id="2147473554" r:id="rId51"/>
    <p:sldId id="2147473565" r:id="rId52"/>
    <p:sldId id="2147473609" r:id="rId53"/>
    <p:sldId id="2147473558" r:id="rId54"/>
    <p:sldId id="2147473614" r:id="rId55"/>
    <p:sldId id="2147473559" r:id="rId56"/>
    <p:sldId id="2147473610" r:id="rId57"/>
    <p:sldId id="2147473548" r:id="rId58"/>
    <p:sldId id="2147473594" r:id="rId59"/>
    <p:sldId id="2147473665" r:id="rId60"/>
    <p:sldId id="2147473666" r:id="rId61"/>
    <p:sldId id="2147473611" r:id="rId62"/>
    <p:sldId id="2147473708" r:id="rId63"/>
    <p:sldId id="2147473612" r:id="rId64"/>
    <p:sldId id="2147473709" r:id="rId65"/>
    <p:sldId id="2147473631" r:id="rId66"/>
    <p:sldId id="2147473712" r:id="rId67"/>
    <p:sldId id="2147473577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9B2669-5636-F239-4046-F56EA953DC75}" name="Miquel Perello Nieto" initials="MN" userId="S::mp15688@bristol.ac.uk::a0e45281-eef2-4052-8b3d-efa9875af4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364F"/>
    <a:srgbClr val="41131C"/>
    <a:srgbClr val="F0DADE"/>
    <a:srgbClr val="DF99A6"/>
    <a:srgbClr val="B6D6FA"/>
    <a:srgbClr val="1E5BB5"/>
    <a:srgbClr val="142C84"/>
    <a:srgbClr val="CC586E"/>
    <a:srgbClr val="EAEAEA"/>
    <a:srgbClr val="5A4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AFCAC8-A53A-5B6D-0568-A58BA213DF0E}" v="1616" dt="2025-03-10T12:57:04.304"/>
    <p1510:client id="{A797AB92-A93F-C479-9532-8B6D29A17FFF}" v="1375" dt="2025-03-10T11:39:01.010"/>
    <p1510:client id="{F6CBEF4D-C01C-6356-6590-A6EA86510EEE}" v="3" dt="2025-03-10T11:39:32.3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handoutMaster" Target="handoutMasters/handoutMaster1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8/10/relationships/authors" Target="authors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comments/modernComment_7FFFD8BC_7E31AE9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052AEF0-FDB8-47FF-9A8F-6FDCA9C2C070}" authorId="{679B2669-5636-F239-4046-F56EA953DC75}" status="resolved" created="2024-12-03T10:21:04.656" complete="100000">
    <pc:sldMkLst xmlns:pc="http://schemas.microsoft.com/office/powerpoint/2013/main/command">
      <pc:docMk/>
      <pc:sldMk cId="2117185183" sldId="2147473596"/>
    </pc:sldMkLst>
    <p188:replyLst>
      <p188:reply id="{90B54F8F-A0BC-4161-A7E8-2CAB5151E7DF}" authorId="{679B2669-5636-F239-4046-F56EA953DC75}" created="2024-12-03T10:21:16.485">
        <p188:txBody>
          <a:bodyPr/>
          <a:lstStyle/>
          <a:p>
            <a:r>
              <a:rPr lang="en-US"/>
              <a:t>https://www.delveinsight.com/blog/top-applications-of-artificial-intelligence-in-healthcare</a:t>
            </a:r>
          </a:p>
        </p188:txBody>
      </p188:reply>
    </p188:replyLst>
    <p188:txBody>
      <a:bodyPr/>
      <a:lstStyle/>
      <a:p>
        <a:r>
          <a:rPr lang="en-US"/>
          <a:t>remove image as it has copyright</a:t>
        </a:r>
      </a:p>
    </p188:txBody>
  </p188:cm>
</p188:cmLst>
</file>

<file path=ppt/comments/modernComment_7FFFD8C9_1422CD7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7367C9A-7CC3-4F68-9A01-D5E447365BE9}" authorId="{679B2669-5636-F239-4046-F56EA953DC75}" created="2024-11-28T19:07:14.254">
    <pc:sldMkLst xmlns:pc="http://schemas.microsoft.com/office/powerpoint/2013/main/command">
      <pc:docMk/>
      <pc:sldMk cId="718178803" sldId="2147473574"/>
    </pc:sldMkLst>
    <p188:txBody>
      <a:bodyPr/>
      <a:lstStyle/>
      <a:p>
        <a:r>
          <a:rPr lang="en-US"/>
          <a:t>Dedice the content of 3 slides for this section. There are some examples at the moment.</a:t>
        </a:r>
      </a:p>
    </p188:txBody>
  </p188:cm>
</p188:cmLst>
</file>

<file path=ppt/comments/modernComment_7FFFD8CA_8631EAA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D41A0E3-9768-47C0-B3EF-EBC128EB5A0C}" authorId="{679B2669-5636-F239-4046-F56EA953DC75}" created="2024-11-28T19:07:14.254">
    <pc:sldMkLst xmlns:pc="http://schemas.microsoft.com/office/powerpoint/2013/main/command">
      <pc:docMk/>
      <pc:sldMk cId="718178803" sldId="2147473574"/>
    </pc:sldMkLst>
    <p188:txBody>
      <a:bodyPr/>
      <a:lstStyle/>
      <a:p>
        <a:r>
          <a:rPr lang="en-US"/>
          <a:t>Dedice the content of 3 slides for this section. There are some examples at the moment.</a:t>
        </a:r>
      </a:p>
    </p188:txBody>
  </p188:cm>
</p188:cmLst>
</file>

<file path=ppt/comments/modernComment_7FFFD8CB_809B13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0BBE635-1EDD-49C8-8554-84E2EFE2EBF3}" authorId="{679B2669-5636-F239-4046-F56EA953DC75}" created="2024-11-28T19:07:14.254">
    <pc:sldMkLst xmlns:pc="http://schemas.microsoft.com/office/powerpoint/2013/main/command">
      <pc:docMk/>
      <pc:sldMk cId="718178803" sldId="2147473574"/>
    </pc:sldMkLst>
    <p188:txBody>
      <a:bodyPr/>
      <a:lstStyle/>
      <a:p>
        <a:r>
          <a:rPr lang="en-US"/>
          <a:t>Dedice the content of 3 slides for this section. There are some examples at the moment.</a:t>
        </a:r>
      </a:p>
    </p188:txBody>
  </p188:cm>
</p188:cmLst>
</file>

<file path=ppt/comments/modernComment_7FFFD8CC_78FE21C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11775A1-9324-4229-AA4F-BE0DA46D9062}" authorId="{679B2669-5636-F239-4046-F56EA953DC75}" created="2024-11-28T19:07:14.254">
    <pc:sldMkLst xmlns:pc="http://schemas.microsoft.com/office/powerpoint/2013/main/command">
      <pc:docMk/>
      <pc:sldMk cId="718178803" sldId="2147473574"/>
    </pc:sldMkLst>
    <p188:txBody>
      <a:bodyPr/>
      <a:lstStyle/>
      <a:p>
        <a:r>
          <a:rPr lang="en-US"/>
          <a:t>Dedice the content of 3 slides for this section. There are some examples at the moment.</a:t>
        </a:r>
      </a:p>
    </p188:txBody>
  </p188:cm>
</p188:cmLst>
</file>

<file path=ppt/comments/modernComment_7FFFD8CE_FC6FDE6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1E4E346-5641-4BC6-97B6-688E67E17C82}" authorId="{679B2669-5636-F239-4046-F56EA953DC75}" created="2024-11-28T19:07:14.254">
    <pc:sldMkLst xmlns:pc="http://schemas.microsoft.com/office/powerpoint/2013/main/command">
      <pc:docMk/>
      <pc:sldMk cId="718178803" sldId="2147473574"/>
    </pc:sldMkLst>
    <p188:txBody>
      <a:bodyPr/>
      <a:lstStyle/>
      <a:p>
        <a:r>
          <a:rPr lang="en-US"/>
          <a:t>Dedice the content of 3 slides for this section. There are some examples at the moment.</a:t>
        </a:r>
      </a:p>
    </p188:txBody>
  </p188:cm>
</p188:cmLst>
</file>

<file path=ppt/comments/modernComment_7FFFD8DF_C41F0AA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13456E3-C404-48EA-B9E9-819D1F0A8110}" authorId="{679B2669-5636-F239-4046-F56EA953DC75}" created="2024-11-28T19:07:38.693">
    <pc:sldMkLst xmlns:pc="http://schemas.microsoft.com/office/powerpoint/2013/main/command">
      <pc:docMk/>
      <pc:sldMk cId="3269566745" sldId="2147473564"/>
    </pc:sldMkLst>
    <p188:txBody>
      <a:bodyPr/>
      <a:lstStyle/>
      <a:p>
        <a:r>
          <a:rPr lang="en-US"/>
          <a:t>Decide the content of 3 slides. Currently some examples.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0DB030-A09A-46F3-B21A-3664B7A099D0}" type="doc">
      <dgm:prSet loTypeId="urn:microsoft.com/office/officeart/2005/8/layout/cycle3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2770FDCC-2EB9-49CB-BEB5-63FB44B2A775}">
      <dgm:prSet phldrT="[Text]"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Data collection</a:t>
          </a:r>
          <a:endParaRPr lang="en-GB"/>
        </a:p>
      </dgm:t>
    </dgm:pt>
    <dgm:pt modelId="{AC302EC7-45FA-4122-BDC2-9393819B7451}" type="parTrans" cxnId="{A4335DD1-0B08-432F-AB22-D60A38BA6B19}">
      <dgm:prSet/>
      <dgm:spPr/>
      <dgm:t>
        <a:bodyPr/>
        <a:lstStyle/>
        <a:p>
          <a:endParaRPr lang="en-GB"/>
        </a:p>
      </dgm:t>
    </dgm:pt>
    <dgm:pt modelId="{A3EC67A9-CEC1-40EB-BCE1-29369E6AC55E}" type="sibTrans" cxnId="{A4335DD1-0B08-432F-AB22-D60A38BA6B19}">
      <dgm:prSet/>
      <dgm:spPr/>
      <dgm:t>
        <a:bodyPr/>
        <a:lstStyle/>
        <a:p>
          <a:endParaRPr lang="en-GB"/>
        </a:p>
      </dgm:t>
    </dgm:pt>
    <dgm:pt modelId="{91D82FDE-9BA8-43CF-9AAD-693C45236180}">
      <dgm:prSet phldrT="[Text]"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Data preprocessing</a:t>
          </a:r>
          <a:endParaRPr lang="en-GB"/>
        </a:p>
      </dgm:t>
    </dgm:pt>
    <dgm:pt modelId="{9ACAE9EB-48E7-41EF-BF6B-F3BFC64A5D55}" type="parTrans" cxnId="{8F6F02EF-1A84-4CF3-BB25-CEF605084187}">
      <dgm:prSet/>
      <dgm:spPr/>
      <dgm:t>
        <a:bodyPr/>
        <a:lstStyle/>
        <a:p>
          <a:endParaRPr lang="en-GB"/>
        </a:p>
      </dgm:t>
    </dgm:pt>
    <dgm:pt modelId="{C60E3F78-33B9-4A93-9591-F6F3A2B8EC9C}" type="sibTrans" cxnId="{8F6F02EF-1A84-4CF3-BB25-CEF605084187}">
      <dgm:prSet/>
      <dgm:spPr/>
      <dgm:t>
        <a:bodyPr/>
        <a:lstStyle/>
        <a:p>
          <a:endParaRPr lang="en-GB"/>
        </a:p>
      </dgm:t>
    </dgm:pt>
    <dgm:pt modelId="{B0DF1F6D-7F4C-4DE5-A971-53A6A715D09D}">
      <dgm:prSet phldrT="[Text]"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Feature engineering</a:t>
          </a:r>
          <a:endParaRPr lang="en-GB"/>
        </a:p>
      </dgm:t>
    </dgm:pt>
    <dgm:pt modelId="{7C79B131-D9F3-4297-A975-1F1B4476E1FE}" type="parTrans" cxnId="{723381A2-B27E-4556-8312-4AB4682C6B6F}">
      <dgm:prSet/>
      <dgm:spPr/>
      <dgm:t>
        <a:bodyPr/>
        <a:lstStyle/>
        <a:p>
          <a:endParaRPr lang="en-GB"/>
        </a:p>
      </dgm:t>
    </dgm:pt>
    <dgm:pt modelId="{12486966-1075-4EA1-BB12-85B5721AC95A}" type="sibTrans" cxnId="{723381A2-B27E-4556-8312-4AB4682C6B6F}">
      <dgm:prSet/>
      <dgm:spPr/>
      <dgm:t>
        <a:bodyPr/>
        <a:lstStyle/>
        <a:p>
          <a:endParaRPr lang="en-GB"/>
        </a:p>
      </dgm:t>
    </dgm:pt>
    <dgm:pt modelId="{6F08A47F-98EC-424D-9BCF-153881C80FC7}">
      <dgm:prSet phldrT="[Text]"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Model selection</a:t>
          </a:r>
          <a:endParaRPr lang="en-GB"/>
        </a:p>
      </dgm:t>
    </dgm:pt>
    <dgm:pt modelId="{BA05DA27-1F0D-466E-B069-7E06597AEDDB}" type="parTrans" cxnId="{F5DFAAE4-E0AE-4835-A27F-07AF68C3A7BA}">
      <dgm:prSet/>
      <dgm:spPr/>
      <dgm:t>
        <a:bodyPr/>
        <a:lstStyle/>
        <a:p>
          <a:endParaRPr lang="en-GB"/>
        </a:p>
      </dgm:t>
    </dgm:pt>
    <dgm:pt modelId="{335EEA4D-EC18-4DE8-8995-6C5ADDF232D2}" type="sibTrans" cxnId="{F5DFAAE4-E0AE-4835-A27F-07AF68C3A7BA}">
      <dgm:prSet/>
      <dgm:spPr/>
      <dgm:t>
        <a:bodyPr/>
        <a:lstStyle/>
        <a:p>
          <a:endParaRPr lang="en-GB"/>
        </a:p>
      </dgm:t>
    </dgm:pt>
    <dgm:pt modelId="{137420E5-E876-46C7-8F49-6DB11FB99C44}">
      <dgm:prSet phldrT="[Text]"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Model training</a:t>
          </a:r>
        </a:p>
      </dgm:t>
    </dgm:pt>
    <dgm:pt modelId="{DBB89317-00D5-48F7-B6FC-541852737B85}" type="parTrans" cxnId="{BC060638-253A-419A-A6C5-20127658C81B}">
      <dgm:prSet/>
      <dgm:spPr/>
      <dgm:t>
        <a:bodyPr/>
        <a:lstStyle/>
        <a:p>
          <a:endParaRPr lang="en-GB"/>
        </a:p>
      </dgm:t>
    </dgm:pt>
    <dgm:pt modelId="{8B5D6720-1D94-4441-94FE-FC93C998BF2E}" type="sibTrans" cxnId="{BC060638-253A-419A-A6C5-20127658C81B}">
      <dgm:prSet/>
      <dgm:spPr/>
      <dgm:t>
        <a:bodyPr/>
        <a:lstStyle/>
        <a:p>
          <a:endParaRPr lang="en-GB"/>
        </a:p>
      </dgm:t>
    </dgm:pt>
    <dgm:pt modelId="{6858391C-58BE-4070-9C5E-A948291669FB}">
      <dgm:prSet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Model evaluation</a:t>
          </a:r>
          <a:endParaRPr lang="en-GB"/>
        </a:p>
      </dgm:t>
    </dgm:pt>
    <dgm:pt modelId="{CC301902-9828-4ED0-84D7-2359B5E1545B}" type="parTrans" cxnId="{0235E993-5524-47D9-AB02-06C1D0C84491}">
      <dgm:prSet/>
      <dgm:spPr/>
    </dgm:pt>
    <dgm:pt modelId="{32FC0A64-0F68-4091-B5FE-BA2464CF017F}" type="sibTrans" cxnId="{0235E993-5524-47D9-AB02-06C1D0C84491}">
      <dgm:prSet/>
      <dgm:spPr/>
      <dgm:t>
        <a:bodyPr/>
        <a:lstStyle/>
        <a:p>
          <a:endParaRPr lang="en-GB"/>
        </a:p>
      </dgm:t>
    </dgm:pt>
    <dgm:pt modelId="{36062729-5F1D-45EC-AB23-31C095F0900E}">
      <dgm:prSet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Model deployment</a:t>
          </a:r>
        </a:p>
      </dgm:t>
    </dgm:pt>
    <dgm:pt modelId="{EF5617A4-D216-4B66-BFC9-C111B999E94B}" type="parTrans" cxnId="{6EBD898E-C061-486C-81D6-5A13BA61EE7A}">
      <dgm:prSet/>
      <dgm:spPr/>
    </dgm:pt>
    <dgm:pt modelId="{F4510B23-FED6-4B9B-AFBB-12AF9F87234A}" type="sibTrans" cxnId="{6EBD898E-C061-486C-81D6-5A13BA61EE7A}">
      <dgm:prSet/>
      <dgm:spPr/>
      <dgm:t>
        <a:bodyPr/>
        <a:lstStyle/>
        <a:p>
          <a:endParaRPr lang="en-GB"/>
        </a:p>
      </dgm:t>
    </dgm:pt>
    <dgm:pt modelId="{2B1DC04B-48D8-4FAE-A8B1-0D04698C2A68}">
      <dgm:prSet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Monitoring and maintenance</a:t>
          </a:r>
          <a:endParaRPr lang="en-GB"/>
        </a:p>
      </dgm:t>
    </dgm:pt>
    <dgm:pt modelId="{F1639CC5-1F72-4703-8BC0-066A41F87E0C}" type="parTrans" cxnId="{344AEE01-3935-4300-B06D-FFF65A1C4FE4}">
      <dgm:prSet/>
      <dgm:spPr/>
    </dgm:pt>
    <dgm:pt modelId="{28A0F549-93D6-4E09-AD8A-5D705F0DEAD2}" type="sibTrans" cxnId="{344AEE01-3935-4300-B06D-FFF65A1C4FE4}">
      <dgm:prSet/>
      <dgm:spPr/>
    </dgm:pt>
    <dgm:pt modelId="{F62FEEC7-BFE9-4F0B-872C-CE894C35C33A}" type="pres">
      <dgm:prSet presAssocID="{890DB030-A09A-46F3-B21A-3664B7A099D0}" presName="Name0" presStyleCnt="0">
        <dgm:presLayoutVars>
          <dgm:dir/>
          <dgm:resizeHandles val="exact"/>
        </dgm:presLayoutVars>
      </dgm:prSet>
      <dgm:spPr/>
    </dgm:pt>
    <dgm:pt modelId="{BCAD8454-D2FB-4823-BE3F-2D49EAB1E183}" type="pres">
      <dgm:prSet presAssocID="{890DB030-A09A-46F3-B21A-3664B7A099D0}" presName="cycle" presStyleCnt="0"/>
      <dgm:spPr/>
    </dgm:pt>
    <dgm:pt modelId="{BE3C539F-98D8-4CC1-A337-586B6365B3A4}" type="pres">
      <dgm:prSet presAssocID="{2770FDCC-2EB9-49CB-BEB5-63FB44B2A775}" presName="nodeFirstNode" presStyleLbl="node1" presStyleIdx="0" presStyleCnt="8">
        <dgm:presLayoutVars>
          <dgm:bulletEnabled val="1"/>
        </dgm:presLayoutVars>
      </dgm:prSet>
      <dgm:spPr/>
    </dgm:pt>
    <dgm:pt modelId="{7A7E8861-8036-4492-82BF-5252203B94AD}" type="pres">
      <dgm:prSet presAssocID="{A3EC67A9-CEC1-40EB-BCE1-29369E6AC55E}" presName="sibTransFirstNode" presStyleLbl="bgShp" presStyleIdx="0" presStyleCnt="1"/>
      <dgm:spPr/>
    </dgm:pt>
    <dgm:pt modelId="{8F98CCB2-DBDE-4549-A626-46F59D4FF452}" type="pres">
      <dgm:prSet presAssocID="{91D82FDE-9BA8-43CF-9AAD-693C45236180}" presName="nodeFollowingNodes" presStyleLbl="node1" presStyleIdx="1" presStyleCnt="8">
        <dgm:presLayoutVars>
          <dgm:bulletEnabled val="1"/>
        </dgm:presLayoutVars>
      </dgm:prSet>
      <dgm:spPr/>
    </dgm:pt>
    <dgm:pt modelId="{446C5C41-0627-4C75-B20C-4355ECD1AB88}" type="pres">
      <dgm:prSet presAssocID="{B0DF1F6D-7F4C-4DE5-A971-53A6A715D09D}" presName="nodeFollowingNodes" presStyleLbl="node1" presStyleIdx="2" presStyleCnt="8">
        <dgm:presLayoutVars>
          <dgm:bulletEnabled val="1"/>
        </dgm:presLayoutVars>
      </dgm:prSet>
      <dgm:spPr/>
    </dgm:pt>
    <dgm:pt modelId="{8E52A20D-6903-4F97-ADA4-ED87076981CE}" type="pres">
      <dgm:prSet presAssocID="{6F08A47F-98EC-424D-9BCF-153881C80FC7}" presName="nodeFollowingNodes" presStyleLbl="node1" presStyleIdx="3" presStyleCnt="8">
        <dgm:presLayoutVars>
          <dgm:bulletEnabled val="1"/>
        </dgm:presLayoutVars>
      </dgm:prSet>
      <dgm:spPr/>
    </dgm:pt>
    <dgm:pt modelId="{E7B6A871-E411-4F83-AA98-3A38205A20A2}" type="pres">
      <dgm:prSet presAssocID="{137420E5-E876-46C7-8F49-6DB11FB99C44}" presName="nodeFollowingNodes" presStyleLbl="node1" presStyleIdx="4" presStyleCnt="8">
        <dgm:presLayoutVars>
          <dgm:bulletEnabled val="1"/>
        </dgm:presLayoutVars>
      </dgm:prSet>
      <dgm:spPr/>
    </dgm:pt>
    <dgm:pt modelId="{699757BB-5019-4E3A-AF8B-B2147101009B}" type="pres">
      <dgm:prSet presAssocID="{6858391C-58BE-4070-9C5E-A948291669FB}" presName="nodeFollowingNodes" presStyleLbl="node1" presStyleIdx="5" presStyleCnt="8">
        <dgm:presLayoutVars>
          <dgm:bulletEnabled val="1"/>
        </dgm:presLayoutVars>
      </dgm:prSet>
      <dgm:spPr/>
    </dgm:pt>
    <dgm:pt modelId="{BE75E8FF-07E3-4432-B4B2-F05195FC5AB2}" type="pres">
      <dgm:prSet presAssocID="{36062729-5F1D-45EC-AB23-31C095F0900E}" presName="nodeFollowingNodes" presStyleLbl="node1" presStyleIdx="6" presStyleCnt="8">
        <dgm:presLayoutVars>
          <dgm:bulletEnabled val="1"/>
        </dgm:presLayoutVars>
      </dgm:prSet>
      <dgm:spPr/>
    </dgm:pt>
    <dgm:pt modelId="{E31E3DEB-74D3-4A6C-90B7-F3F094663D10}" type="pres">
      <dgm:prSet presAssocID="{2B1DC04B-48D8-4FAE-A8B1-0D04698C2A68}" presName="nodeFollowingNodes" presStyleLbl="node1" presStyleIdx="7" presStyleCnt="8">
        <dgm:presLayoutVars>
          <dgm:bulletEnabled val="1"/>
        </dgm:presLayoutVars>
      </dgm:prSet>
      <dgm:spPr/>
    </dgm:pt>
  </dgm:ptLst>
  <dgm:cxnLst>
    <dgm:cxn modelId="{344AEE01-3935-4300-B06D-FFF65A1C4FE4}" srcId="{890DB030-A09A-46F3-B21A-3664B7A099D0}" destId="{2B1DC04B-48D8-4FAE-A8B1-0D04698C2A68}" srcOrd="7" destOrd="0" parTransId="{F1639CC5-1F72-4703-8BC0-066A41F87E0C}" sibTransId="{28A0F549-93D6-4E09-AD8A-5D705F0DEAD2}"/>
    <dgm:cxn modelId="{9A4AD202-D8AD-434A-9322-7167BA59ED43}" type="presOf" srcId="{91D82FDE-9BA8-43CF-9AAD-693C45236180}" destId="{8F98CCB2-DBDE-4549-A626-46F59D4FF452}" srcOrd="0" destOrd="0" presId="urn:microsoft.com/office/officeart/2005/8/layout/cycle3"/>
    <dgm:cxn modelId="{1EA4B805-3667-4817-AF0E-BC19FA863724}" type="presOf" srcId="{B0DF1F6D-7F4C-4DE5-A971-53A6A715D09D}" destId="{446C5C41-0627-4C75-B20C-4355ECD1AB88}" srcOrd="0" destOrd="0" presId="urn:microsoft.com/office/officeart/2005/8/layout/cycle3"/>
    <dgm:cxn modelId="{4E4D5B2B-1761-4AE3-9C1C-0E10CCA370C7}" type="presOf" srcId="{2B1DC04B-48D8-4FAE-A8B1-0D04698C2A68}" destId="{E31E3DEB-74D3-4A6C-90B7-F3F094663D10}" srcOrd="0" destOrd="0" presId="urn:microsoft.com/office/officeart/2005/8/layout/cycle3"/>
    <dgm:cxn modelId="{BC060638-253A-419A-A6C5-20127658C81B}" srcId="{890DB030-A09A-46F3-B21A-3664B7A099D0}" destId="{137420E5-E876-46C7-8F49-6DB11FB99C44}" srcOrd="4" destOrd="0" parTransId="{DBB89317-00D5-48F7-B6FC-541852737B85}" sibTransId="{8B5D6720-1D94-4441-94FE-FC93C998BF2E}"/>
    <dgm:cxn modelId="{806E015D-2242-465D-8E7E-E7145E143529}" type="presOf" srcId="{6F08A47F-98EC-424D-9BCF-153881C80FC7}" destId="{8E52A20D-6903-4F97-ADA4-ED87076981CE}" srcOrd="0" destOrd="0" presId="urn:microsoft.com/office/officeart/2005/8/layout/cycle3"/>
    <dgm:cxn modelId="{AD44A564-5ABA-4C0C-B7EE-1A48A6AD768D}" type="presOf" srcId="{A3EC67A9-CEC1-40EB-BCE1-29369E6AC55E}" destId="{7A7E8861-8036-4492-82BF-5252203B94AD}" srcOrd="0" destOrd="0" presId="urn:microsoft.com/office/officeart/2005/8/layout/cycle3"/>
    <dgm:cxn modelId="{7848C94E-BC29-499D-B205-92F512CAA66A}" type="presOf" srcId="{6858391C-58BE-4070-9C5E-A948291669FB}" destId="{699757BB-5019-4E3A-AF8B-B2147101009B}" srcOrd="0" destOrd="0" presId="urn:microsoft.com/office/officeart/2005/8/layout/cycle3"/>
    <dgm:cxn modelId="{6EBD898E-C061-486C-81D6-5A13BA61EE7A}" srcId="{890DB030-A09A-46F3-B21A-3664B7A099D0}" destId="{36062729-5F1D-45EC-AB23-31C095F0900E}" srcOrd="6" destOrd="0" parTransId="{EF5617A4-D216-4B66-BFC9-C111B999E94B}" sibTransId="{F4510B23-FED6-4B9B-AFBB-12AF9F87234A}"/>
    <dgm:cxn modelId="{0235E993-5524-47D9-AB02-06C1D0C84491}" srcId="{890DB030-A09A-46F3-B21A-3664B7A099D0}" destId="{6858391C-58BE-4070-9C5E-A948291669FB}" srcOrd="5" destOrd="0" parTransId="{CC301902-9828-4ED0-84D7-2359B5E1545B}" sibTransId="{32FC0A64-0F68-4091-B5FE-BA2464CF017F}"/>
    <dgm:cxn modelId="{8EA32295-0D24-4FE2-9118-2E2F16934F81}" type="presOf" srcId="{2770FDCC-2EB9-49CB-BEB5-63FB44B2A775}" destId="{BE3C539F-98D8-4CC1-A337-586B6365B3A4}" srcOrd="0" destOrd="0" presId="urn:microsoft.com/office/officeart/2005/8/layout/cycle3"/>
    <dgm:cxn modelId="{723381A2-B27E-4556-8312-4AB4682C6B6F}" srcId="{890DB030-A09A-46F3-B21A-3664B7A099D0}" destId="{B0DF1F6D-7F4C-4DE5-A971-53A6A715D09D}" srcOrd="2" destOrd="0" parTransId="{7C79B131-D9F3-4297-A975-1F1B4476E1FE}" sibTransId="{12486966-1075-4EA1-BB12-85B5721AC95A}"/>
    <dgm:cxn modelId="{4F4F87CC-9A2A-4152-9C6A-158543B2C48F}" type="presOf" srcId="{36062729-5F1D-45EC-AB23-31C095F0900E}" destId="{BE75E8FF-07E3-4432-B4B2-F05195FC5AB2}" srcOrd="0" destOrd="0" presId="urn:microsoft.com/office/officeart/2005/8/layout/cycle3"/>
    <dgm:cxn modelId="{A4335DD1-0B08-432F-AB22-D60A38BA6B19}" srcId="{890DB030-A09A-46F3-B21A-3664B7A099D0}" destId="{2770FDCC-2EB9-49CB-BEB5-63FB44B2A775}" srcOrd="0" destOrd="0" parTransId="{AC302EC7-45FA-4122-BDC2-9393819B7451}" sibTransId="{A3EC67A9-CEC1-40EB-BCE1-29369E6AC55E}"/>
    <dgm:cxn modelId="{AE8245D9-50EF-4957-ACB5-65E12057C36C}" type="presOf" srcId="{890DB030-A09A-46F3-B21A-3664B7A099D0}" destId="{F62FEEC7-BFE9-4F0B-872C-CE894C35C33A}" srcOrd="0" destOrd="0" presId="urn:microsoft.com/office/officeart/2005/8/layout/cycle3"/>
    <dgm:cxn modelId="{F5DFAAE4-E0AE-4835-A27F-07AF68C3A7BA}" srcId="{890DB030-A09A-46F3-B21A-3664B7A099D0}" destId="{6F08A47F-98EC-424D-9BCF-153881C80FC7}" srcOrd="3" destOrd="0" parTransId="{BA05DA27-1F0D-466E-B069-7E06597AEDDB}" sibTransId="{335EEA4D-EC18-4DE8-8995-6C5ADDF232D2}"/>
    <dgm:cxn modelId="{8F6F02EF-1A84-4CF3-BB25-CEF605084187}" srcId="{890DB030-A09A-46F3-B21A-3664B7A099D0}" destId="{91D82FDE-9BA8-43CF-9AAD-693C45236180}" srcOrd="1" destOrd="0" parTransId="{9ACAE9EB-48E7-41EF-BF6B-F3BFC64A5D55}" sibTransId="{C60E3F78-33B9-4A93-9591-F6F3A2B8EC9C}"/>
    <dgm:cxn modelId="{8CB85FF7-0607-42BB-9908-1E70213F65C4}" type="presOf" srcId="{137420E5-E876-46C7-8F49-6DB11FB99C44}" destId="{E7B6A871-E411-4F83-AA98-3A38205A20A2}" srcOrd="0" destOrd="0" presId="urn:microsoft.com/office/officeart/2005/8/layout/cycle3"/>
    <dgm:cxn modelId="{A18B082C-CE56-4F28-9DE5-644685268C52}" type="presParOf" srcId="{F62FEEC7-BFE9-4F0B-872C-CE894C35C33A}" destId="{BCAD8454-D2FB-4823-BE3F-2D49EAB1E183}" srcOrd="0" destOrd="0" presId="urn:microsoft.com/office/officeart/2005/8/layout/cycle3"/>
    <dgm:cxn modelId="{618559BE-7909-41C3-B74E-5B1E2F44E1F6}" type="presParOf" srcId="{BCAD8454-D2FB-4823-BE3F-2D49EAB1E183}" destId="{BE3C539F-98D8-4CC1-A337-586B6365B3A4}" srcOrd="0" destOrd="0" presId="urn:microsoft.com/office/officeart/2005/8/layout/cycle3"/>
    <dgm:cxn modelId="{3820EBB5-9CBF-435D-99B5-03FAD63F4445}" type="presParOf" srcId="{BCAD8454-D2FB-4823-BE3F-2D49EAB1E183}" destId="{7A7E8861-8036-4492-82BF-5252203B94AD}" srcOrd="1" destOrd="0" presId="urn:microsoft.com/office/officeart/2005/8/layout/cycle3"/>
    <dgm:cxn modelId="{22324A40-A722-4FD9-A32D-DCF76103408B}" type="presParOf" srcId="{BCAD8454-D2FB-4823-BE3F-2D49EAB1E183}" destId="{8F98CCB2-DBDE-4549-A626-46F59D4FF452}" srcOrd="2" destOrd="0" presId="urn:microsoft.com/office/officeart/2005/8/layout/cycle3"/>
    <dgm:cxn modelId="{86D2EB04-B971-4E4C-BEC1-17F1B973C8D6}" type="presParOf" srcId="{BCAD8454-D2FB-4823-BE3F-2D49EAB1E183}" destId="{446C5C41-0627-4C75-B20C-4355ECD1AB88}" srcOrd="3" destOrd="0" presId="urn:microsoft.com/office/officeart/2005/8/layout/cycle3"/>
    <dgm:cxn modelId="{2C2AF5FB-4728-406F-AAA1-4D54BE47809F}" type="presParOf" srcId="{BCAD8454-D2FB-4823-BE3F-2D49EAB1E183}" destId="{8E52A20D-6903-4F97-ADA4-ED87076981CE}" srcOrd="4" destOrd="0" presId="urn:microsoft.com/office/officeart/2005/8/layout/cycle3"/>
    <dgm:cxn modelId="{518FBB11-B04B-4676-89F2-280AB4E18011}" type="presParOf" srcId="{BCAD8454-D2FB-4823-BE3F-2D49EAB1E183}" destId="{E7B6A871-E411-4F83-AA98-3A38205A20A2}" srcOrd="5" destOrd="0" presId="urn:microsoft.com/office/officeart/2005/8/layout/cycle3"/>
    <dgm:cxn modelId="{44CBF81B-5D09-4368-9289-54B7100C6972}" type="presParOf" srcId="{BCAD8454-D2FB-4823-BE3F-2D49EAB1E183}" destId="{699757BB-5019-4E3A-AF8B-B2147101009B}" srcOrd="6" destOrd="0" presId="urn:microsoft.com/office/officeart/2005/8/layout/cycle3"/>
    <dgm:cxn modelId="{5BDE961D-A31C-4DF7-84D1-1E8786B3C8E1}" type="presParOf" srcId="{BCAD8454-D2FB-4823-BE3F-2D49EAB1E183}" destId="{BE75E8FF-07E3-4432-B4B2-F05195FC5AB2}" srcOrd="7" destOrd="0" presId="urn:microsoft.com/office/officeart/2005/8/layout/cycle3"/>
    <dgm:cxn modelId="{80EB7560-EAE3-45D9-B2D2-360F1320E065}" type="presParOf" srcId="{BCAD8454-D2FB-4823-BE3F-2D49EAB1E183}" destId="{E31E3DEB-74D3-4A6C-90B7-F3F094663D10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E8861-8036-4492-82BF-5252203B94AD}">
      <dsp:nvSpPr>
        <dsp:cNvPr id="0" name=""/>
        <dsp:cNvSpPr/>
      </dsp:nvSpPr>
      <dsp:spPr>
        <a:xfrm>
          <a:off x="3076494" y="-35872"/>
          <a:ext cx="4362611" cy="4362611"/>
        </a:xfrm>
        <a:prstGeom prst="circularArrow">
          <a:avLst>
            <a:gd name="adj1" fmla="val 5544"/>
            <a:gd name="adj2" fmla="val 330680"/>
            <a:gd name="adj3" fmla="val 14621941"/>
            <a:gd name="adj4" fmla="val 16889731"/>
            <a:gd name="adj5" fmla="val 575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C539F-98D8-4CC1-A337-586B6365B3A4}">
      <dsp:nvSpPr>
        <dsp:cNvPr id="0" name=""/>
        <dsp:cNvSpPr/>
      </dsp:nvSpPr>
      <dsp:spPr>
        <a:xfrm>
          <a:off x="4630098" y="1429"/>
          <a:ext cx="1255402" cy="6277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latin typeface="Calibri Light" panose="020F0302020204030204"/>
            </a:rPr>
            <a:t>Data collection</a:t>
          </a:r>
          <a:endParaRPr lang="en-GB" sz="1300" kern="1200"/>
        </a:p>
      </dsp:txBody>
      <dsp:txXfrm>
        <a:off x="4660740" y="32071"/>
        <a:ext cx="1194118" cy="566417"/>
      </dsp:txXfrm>
    </dsp:sp>
    <dsp:sp modelId="{8F98CCB2-DBDE-4549-A626-46F59D4FF452}">
      <dsp:nvSpPr>
        <dsp:cNvPr id="0" name=""/>
        <dsp:cNvSpPr/>
      </dsp:nvSpPr>
      <dsp:spPr>
        <a:xfrm>
          <a:off x="5945592" y="546324"/>
          <a:ext cx="1255402" cy="6277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latin typeface="Calibri Light" panose="020F0302020204030204"/>
            </a:rPr>
            <a:t>Data preprocessing</a:t>
          </a:r>
          <a:endParaRPr lang="en-GB" sz="1300" kern="1200"/>
        </a:p>
      </dsp:txBody>
      <dsp:txXfrm>
        <a:off x="5976234" y="576966"/>
        <a:ext cx="1194118" cy="566417"/>
      </dsp:txXfrm>
    </dsp:sp>
    <dsp:sp modelId="{446C5C41-0627-4C75-B20C-4355ECD1AB88}">
      <dsp:nvSpPr>
        <dsp:cNvPr id="0" name=""/>
        <dsp:cNvSpPr/>
      </dsp:nvSpPr>
      <dsp:spPr>
        <a:xfrm>
          <a:off x="6490487" y="1861818"/>
          <a:ext cx="1255402" cy="6277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latin typeface="Calibri Light" panose="020F0302020204030204"/>
            </a:rPr>
            <a:t>Feature engineering</a:t>
          </a:r>
          <a:endParaRPr lang="en-GB" sz="1300" kern="1200"/>
        </a:p>
      </dsp:txBody>
      <dsp:txXfrm>
        <a:off x="6521129" y="1892460"/>
        <a:ext cx="1194118" cy="566417"/>
      </dsp:txXfrm>
    </dsp:sp>
    <dsp:sp modelId="{8E52A20D-6903-4F97-ADA4-ED87076981CE}">
      <dsp:nvSpPr>
        <dsp:cNvPr id="0" name=""/>
        <dsp:cNvSpPr/>
      </dsp:nvSpPr>
      <dsp:spPr>
        <a:xfrm>
          <a:off x="5945592" y="3177311"/>
          <a:ext cx="1255402" cy="6277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latin typeface="Calibri Light" panose="020F0302020204030204"/>
            </a:rPr>
            <a:t>Model selection</a:t>
          </a:r>
          <a:endParaRPr lang="en-GB" sz="1300" kern="1200"/>
        </a:p>
      </dsp:txBody>
      <dsp:txXfrm>
        <a:off x="5976234" y="3207953"/>
        <a:ext cx="1194118" cy="566417"/>
      </dsp:txXfrm>
    </dsp:sp>
    <dsp:sp modelId="{E7B6A871-E411-4F83-AA98-3A38205A20A2}">
      <dsp:nvSpPr>
        <dsp:cNvPr id="0" name=""/>
        <dsp:cNvSpPr/>
      </dsp:nvSpPr>
      <dsp:spPr>
        <a:xfrm>
          <a:off x="4630098" y="3722207"/>
          <a:ext cx="1255402" cy="6277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latin typeface="Calibri Light" panose="020F0302020204030204"/>
            </a:rPr>
            <a:t>Model training</a:t>
          </a:r>
        </a:p>
      </dsp:txBody>
      <dsp:txXfrm>
        <a:off x="4660740" y="3752849"/>
        <a:ext cx="1194118" cy="566417"/>
      </dsp:txXfrm>
    </dsp:sp>
    <dsp:sp modelId="{699757BB-5019-4E3A-AF8B-B2147101009B}">
      <dsp:nvSpPr>
        <dsp:cNvPr id="0" name=""/>
        <dsp:cNvSpPr/>
      </dsp:nvSpPr>
      <dsp:spPr>
        <a:xfrm>
          <a:off x="3314605" y="3177311"/>
          <a:ext cx="1255402" cy="6277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latin typeface="Calibri Light" panose="020F0302020204030204"/>
            </a:rPr>
            <a:t>Model evaluation</a:t>
          </a:r>
          <a:endParaRPr lang="en-GB" sz="1300" kern="1200"/>
        </a:p>
      </dsp:txBody>
      <dsp:txXfrm>
        <a:off x="3345247" y="3207953"/>
        <a:ext cx="1194118" cy="566417"/>
      </dsp:txXfrm>
    </dsp:sp>
    <dsp:sp modelId="{BE75E8FF-07E3-4432-B4B2-F05195FC5AB2}">
      <dsp:nvSpPr>
        <dsp:cNvPr id="0" name=""/>
        <dsp:cNvSpPr/>
      </dsp:nvSpPr>
      <dsp:spPr>
        <a:xfrm>
          <a:off x="2769710" y="1861818"/>
          <a:ext cx="1255402" cy="6277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latin typeface="Calibri Light" panose="020F0302020204030204"/>
            </a:rPr>
            <a:t>Model deployment</a:t>
          </a:r>
        </a:p>
      </dsp:txBody>
      <dsp:txXfrm>
        <a:off x="2800352" y="1892460"/>
        <a:ext cx="1194118" cy="566417"/>
      </dsp:txXfrm>
    </dsp:sp>
    <dsp:sp modelId="{E31E3DEB-74D3-4A6C-90B7-F3F094663D10}">
      <dsp:nvSpPr>
        <dsp:cNvPr id="0" name=""/>
        <dsp:cNvSpPr/>
      </dsp:nvSpPr>
      <dsp:spPr>
        <a:xfrm>
          <a:off x="3314605" y="546324"/>
          <a:ext cx="1255402" cy="6277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latin typeface="Calibri Light" panose="020F0302020204030204"/>
            </a:rPr>
            <a:t>Monitoring and maintenance</a:t>
          </a:r>
          <a:endParaRPr lang="en-GB" sz="1300" kern="1200"/>
        </a:p>
      </dsp:txBody>
      <dsp:txXfrm>
        <a:off x="3345247" y="576966"/>
        <a:ext cx="1194118" cy="566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98BD7F-6EF4-6949-E120-38082FE74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214EBD-6CBE-E28F-7D3C-64E3448BCF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A8705-D255-455E-B389-9052DF22DEF3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6DF99-21EB-2D55-E8C8-ECCA4FE364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5A964-8372-8EEF-8F6B-ECDECCD8CE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904ED-6269-4991-AEA5-4F859AB0B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140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B896E-19A9-4999-B9B3-9FA0F704C0F2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3B409-FB0D-49C4-AFE9-F2221B7D02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431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3B409-FB0D-49C4-AFE9-F2221B7D02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429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3B409-FB0D-49C4-AFE9-F2221B7D02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6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AI: Multiagent systems, Internet of Things, simulation, digital twins, planning</a:t>
            </a:r>
          </a:p>
          <a:p>
            <a:r>
              <a:rPr lang="en-US"/>
              <a:t>ML: Human activity recognition, </a:t>
            </a:r>
            <a:r>
              <a:rPr lang="en-US" err="1"/>
              <a:t>localisation</a:t>
            </a:r>
            <a:r>
              <a:rPr lang="en-US"/>
              <a:t>, robotics and automation, predictive maintenance</a:t>
            </a:r>
            <a:endParaRPr lang="en-US">
              <a:cs typeface="Calibri"/>
            </a:endParaRPr>
          </a:p>
          <a:p>
            <a:r>
              <a:rPr lang="en-US"/>
              <a:t>DL: </a:t>
            </a:r>
            <a:r>
              <a:rPr lang="en-US" err="1"/>
              <a:t>Personalised</a:t>
            </a:r>
            <a:r>
              <a:rPr lang="en-US"/>
              <a:t> medicine, drug discovery and development, medical imaging and diagnostics, chatbots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3B409-FB0D-49C4-AFE9-F2221B7D028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150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Data privacy </a:t>
            </a:r>
          </a:p>
          <a:p>
            <a:r>
              <a:rPr lang="en-US"/>
              <a:t>Ethical use of collected data </a:t>
            </a:r>
            <a:endParaRPr lang="en-US">
              <a:cs typeface="Calibri"/>
            </a:endParaRPr>
          </a:p>
          <a:p>
            <a:r>
              <a:rPr lang="en-US"/>
              <a:t>Lack of data </a:t>
            </a:r>
            <a:r>
              <a:rPr lang="en-US" err="1"/>
              <a:t>standardisation</a:t>
            </a:r>
            <a:r>
              <a:rPr lang="en-US"/>
              <a:t> </a:t>
            </a:r>
            <a:endParaRPr lang="en-US">
              <a:cs typeface="Calibri"/>
            </a:endParaRPr>
          </a:p>
          <a:p>
            <a:r>
              <a:rPr lang="en-US"/>
              <a:t>Scarcity and quality of annotations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3B409-FB0D-49C4-AFE9-F2221B7D028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551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>
                <a:cs typeface="Calibri"/>
              </a:rPr>
              <a:t>Unsupervised Anomaly detection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3B409-FB0D-49C4-AFE9-F2221B7D028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085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Computational infrastructure necessary</a:t>
            </a:r>
          </a:p>
          <a:p>
            <a:r>
              <a:rPr lang="en-US" err="1">
                <a:cs typeface="Calibri"/>
              </a:rPr>
              <a:t>Standardisation</a:t>
            </a:r>
            <a:r>
              <a:rPr lang="en-US">
                <a:cs typeface="Calibri"/>
              </a:rPr>
              <a:t> of the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3B409-FB0D-49C4-AFE9-F2221B7D028B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401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7965" indent="-227965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Dataset biases can be detected with transparency and explainability</a:t>
            </a:r>
          </a:p>
          <a:p>
            <a:pPr marL="227965" indent="-227965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Trade-off between predictive performance and model complexity</a:t>
            </a:r>
            <a:endParaRPr lang="en-US">
              <a:cs typeface="Calibri"/>
            </a:endParaRPr>
          </a:p>
          <a:p>
            <a:pPr marL="227965" indent="-227965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Model complexity is a common source of lack of transparency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3B409-FB0D-49C4-AFE9-F2221B7D028B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058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active learning, semi-</a:t>
            </a:r>
            <a:r>
              <a:rPr lang="en-US" err="1"/>
              <a:t>supevised</a:t>
            </a:r>
            <a:r>
              <a:rPr lang="en-US"/>
              <a:t> learning, weak labels, one-shot learning</a:t>
            </a:r>
          </a:p>
          <a:p>
            <a:pPr marL="285750" indent="-285750">
              <a:buFont typeface="Calibri,Sans-Serif"/>
              <a:buChar char="-"/>
            </a:pPr>
            <a:r>
              <a:rPr lang="en-US"/>
              <a:t>Constant monitoring of</a:t>
            </a:r>
          </a:p>
          <a:p>
            <a:pPr marL="742950" lvl="1" indent="-285750">
              <a:buFont typeface="Courier New,monospace"/>
              <a:buChar char="o"/>
            </a:pPr>
            <a:r>
              <a:rPr lang="en-US"/>
              <a:t>Model performance</a:t>
            </a:r>
          </a:p>
          <a:p>
            <a:pPr marL="742950" lvl="1" indent="-285750">
              <a:buFont typeface="Courier New,monospace"/>
              <a:buChar char="o"/>
            </a:pPr>
            <a:r>
              <a:rPr lang="en-US"/>
              <a:t>Data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3B409-FB0D-49C4-AFE9-F2221B7D028B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95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hyperlink" Target="http://eepurl.com/iDxjL2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LEAP-DH-Hub@bristol.ac.uk" TargetMode="External"/><Relationship Id="rId11" Type="http://schemas.openxmlformats.org/officeDocument/2006/relationships/image" Target="../media/image19.png"/><Relationship Id="rId5" Type="http://schemas.openxmlformats.org/officeDocument/2006/relationships/hyperlink" Target="https://leap-hub.ac.uk/" TargetMode="External"/><Relationship Id="rId10" Type="http://schemas.openxmlformats.org/officeDocument/2006/relationships/image" Target="../media/image18.svg"/><Relationship Id="rId4" Type="http://schemas.openxmlformats.org/officeDocument/2006/relationships/hyperlink" Target="https://twitter.com/LEAP_Hub" TargetMode="External"/><Relationship Id="rId9" Type="http://schemas.openxmlformats.org/officeDocument/2006/relationships/image" Target="../media/image17.png"/><Relationship Id="rId14" Type="http://schemas.openxmlformats.org/officeDocument/2006/relationships/image" Target="../media/image2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WAN -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0745D-BA66-4322-A08E-C566B66DC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2394" y="2253921"/>
            <a:ext cx="4196863" cy="1482749"/>
          </a:xfrm>
        </p:spPr>
        <p:txBody>
          <a:bodyPr anchor="b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dirty="0" smtClean="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</a:lstStyle>
          <a:p>
            <a:r>
              <a:rPr lang="en-US"/>
              <a:t>Title/event</a:t>
            </a:r>
            <a:br>
              <a:rPr lang="en-US"/>
            </a:br>
            <a:r>
              <a:rPr lang="en-US" b="0"/>
              <a:t>Date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352334-67DE-48E0-97F3-06AE6F288A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2394" y="3939677"/>
            <a:ext cx="4196863" cy="1655762"/>
          </a:xfr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200" b="1" kern="1200" dirty="0" smtClean="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Speaker</a:t>
            </a:r>
          </a:p>
          <a:p>
            <a:r>
              <a:rPr lang="en-US" b="0"/>
              <a:t>Additional info</a:t>
            </a:r>
            <a:endParaRPr lang="en-GB"/>
          </a:p>
        </p:txBody>
      </p:sp>
      <p:pic>
        <p:nvPicPr>
          <p:cNvPr id="5" name="Picture 4" descr="A red square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921932EC-77C9-A610-4BF5-63DE3984D8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7" y="96209"/>
            <a:ext cx="3047837" cy="1844200"/>
          </a:xfrm>
          <a:prstGeom prst="rect">
            <a:avLst/>
          </a:prstGeom>
        </p:spPr>
      </p:pic>
      <p:pic>
        <p:nvPicPr>
          <p:cNvPr id="9" name="Picture 8" descr="A pink square with white dots&#10;&#10;Description automatically generated">
            <a:extLst>
              <a:ext uri="{FF2B5EF4-FFF2-40B4-BE49-F238E27FC236}">
                <a16:creationId xmlns:a16="http://schemas.microsoft.com/office/drawing/2014/main" id="{A34A72B7-4187-789F-C749-0091FDE9B7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049" y="96208"/>
            <a:ext cx="3150244" cy="1639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D417B6-6EE6-A6F0-ACB2-DC1F581ECE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707" y="94882"/>
            <a:ext cx="3481119" cy="1983300"/>
          </a:xfrm>
          <a:prstGeom prst="rect">
            <a:avLst/>
          </a:prstGeom>
        </p:spPr>
      </p:pic>
      <p:pic>
        <p:nvPicPr>
          <p:cNvPr id="15" name="Picture 14" descr="A logo for a science research company&#10;&#10;Description automatically generated">
            <a:extLst>
              <a:ext uri="{FF2B5EF4-FFF2-40B4-BE49-F238E27FC236}">
                <a16:creationId xmlns:a16="http://schemas.microsoft.com/office/drawing/2014/main" id="{BBE47504-22F5-A0D3-0B59-037C2E79E7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309" y="175492"/>
            <a:ext cx="2650675" cy="6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09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WAN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37A6B-5E08-4654-BE05-CBE37818C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40881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839F65-A855-4CDD-9F3F-BC15C3DDD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56791" y="0"/>
            <a:ext cx="703520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A58CD-543A-4DCA-879A-2A34D18B2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9014"/>
            <a:ext cx="3932237" cy="2859974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172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SWAN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A47F-9945-43CD-8B82-7F91E60EB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03394-438F-472F-A11B-7C7E763E2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176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WAN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445B8-723D-4098-BD1F-2DC4DCA67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79340-3EA3-43BF-A084-D02727D14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313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WAN - End Slide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0BEE0-304D-9DE9-7A1B-06E985CA9E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43" y="0"/>
            <a:ext cx="3583142" cy="2041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FAA8C1-3744-92B8-3520-D65BA637C660}"/>
              </a:ext>
            </a:extLst>
          </p:cNvPr>
          <p:cNvSpPr txBox="1"/>
          <p:nvPr userDrawn="1"/>
        </p:nvSpPr>
        <p:spPr>
          <a:xfrm>
            <a:off x="8454573" y="4894985"/>
            <a:ext cx="3118194" cy="126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u="sng" kern="100">
                <a:solidFill>
                  <a:srgbClr val="A53248"/>
                </a:solidFill>
                <a:latin typeface="Arial Nova" panose="020B05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@LEAP_Hub</a:t>
            </a:r>
            <a:endParaRPr lang="en-US" sz="2000" u="sng" kern="100">
              <a:solidFill>
                <a:srgbClr val="A53248"/>
              </a:solidFill>
              <a:latin typeface="Arial Nova" panose="020B05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u="sng" kern="100">
                <a:solidFill>
                  <a:srgbClr val="A53248"/>
                </a:solidFill>
                <a:latin typeface="Arial Nova" panose="020B0504020202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leap-hub.ac.uk </a:t>
            </a:r>
            <a:endParaRPr lang="en-GB" sz="2000" u="sng" kern="100">
              <a:solidFill>
                <a:srgbClr val="A53248"/>
              </a:solidFill>
              <a:latin typeface="Arial Nova" panose="020B05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u="sng" kern="100">
                <a:solidFill>
                  <a:srgbClr val="A53248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leap-dh-hub@bristol.ac.uk</a:t>
            </a:r>
            <a:r>
              <a:rPr lang="en-US" sz="2000" kern="100">
                <a:solidFill>
                  <a:srgbClr val="A53248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000" kern="100">
              <a:solidFill>
                <a:srgbClr val="A53248"/>
              </a:solidFill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phic 6" descr="Email with solid fill">
            <a:extLst>
              <a:ext uri="{FF2B5EF4-FFF2-40B4-BE49-F238E27FC236}">
                <a16:creationId xmlns:a16="http://schemas.microsoft.com/office/drawing/2014/main" id="{A1F57946-72C5-9315-64E7-A95F762EE0F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18895" y="5838286"/>
            <a:ext cx="272992" cy="272992"/>
          </a:xfrm>
          <a:prstGeom prst="rect">
            <a:avLst/>
          </a:prstGeom>
        </p:spPr>
      </p:pic>
      <p:pic>
        <p:nvPicPr>
          <p:cNvPr id="8" name="Graphic 7" descr="Internet with solid fill">
            <a:extLst>
              <a:ext uri="{FF2B5EF4-FFF2-40B4-BE49-F238E27FC236}">
                <a16:creationId xmlns:a16="http://schemas.microsoft.com/office/drawing/2014/main" id="{B7524C13-4073-3362-2956-3F6474EA839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86155" y="5373985"/>
            <a:ext cx="338472" cy="338472"/>
          </a:xfrm>
          <a:prstGeom prst="rect">
            <a:avLst/>
          </a:prstGeom>
        </p:spPr>
      </p:pic>
      <p:pic>
        <p:nvPicPr>
          <p:cNvPr id="9" name="Picture 8" descr="A white bird with black background&#10;&#10;Description automatically generated">
            <a:extLst>
              <a:ext uri="{FF2B5EF4-FFF2-40B4-BE49-F238E27FC236}">
                <a16:creationId xmlns:a16="http://schemas.microsoft.com/office/drawing/2014/main" id="{177215FC-188D-5956-2102-657876641B3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prstClr val="black"/>
              <a:srgbClr val="A5324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841" y="4894985"/>
            <a:ext cx="331100" cy="338472"/>
          </a:xfrm>
          <a:prstGeom prst="rect">
            <a:avLst/>
          </a:prstGeom>
        </p:spPr>
      </p:pic>
      <p:pic>
        <p:nvPicPr>
          <p:cNvPr id="10" name="Picture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DBD503F-481A-7D67-85D2-E70D6A43BAA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99" y="435941"/>
            <a:ext cx="3613901" cy="3613901"/>
          </a:xfrm>
          <a:prstGeom prst="rect">
            <a:avLst/>
          </a:prstGeom>
        </p:spPr>
      </p:pic>
      <p:pic>
        <p:nvPicPr>
          <p:cNvPr id="11" name="Picture 10">
            <a:hlinkClick r:id="rId13"/>
            <a:extLst>
              <a:ext uri="{FF2B5EF4-FFF2-40B4-BE49-F238E27FC236}">
                <a16:creationId xmlns:a16="http://schemas.microsoft.com/office/drawing/2014/main" id="{12C16248-5CA4-A504-67D4-8C0CDA2991F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534" y="3899978"/>
            <a:ext cx="3044853" cy="498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83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WAN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45AB2-9432-4724-B48E-6A2EBEBA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58CA2-7006-4308-ABB6-495F47013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54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WAN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45AB2-9432-4724-B48E-6A2EBEBA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58CA2-7006-4308-ABB6-495F47013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61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876AFB-2FA3-15EE-7E1A-66C7EC510D68}"/>
              </a:ext>
            </a:extLst>
          </p:cNvPr>
          <p:cNvSpPr/>
          <p:nvPr userDrawn="1"/>
        </p:nvSpPr>
        <p:spPr>
          <a:xfrm>
            <a:off x="-15154" y="6110479"/>
            <a:ext cx="12207154" cy="772241"/>
          </a:xfrm>
          <a:prstGeom prst="rect">
            <a:avLst/>
          </a:prstGeom>
          <a:solidFill>
            <a:srgbClr val="CB5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D10072-E64E-6AFD-3E2A-F6F957860730}"/>
              </a:ext>
            </a:extLst>
          </p:cNvPr>
          <p:cNvGrpSpPr/>
          <p:nvPr userDrawn="1"/>
        </p:nvGrpSpPr>
        <p:grpSpPr>
          <a:xfrm>
            <a:off x="249362" y="6282359"/>
            <a:ext cx="8345460" cy="447042"/>
            <a:chOff x="328018" y="6282359"/>
            <a:chExt cx="8345460" cy="447042"/>
          </a:xfrm>
        </p:grpSpPr>
        <p:pic>
          <p:nvPicPr>
            <p:cNvPr id="6" name="Picture 5" descr="A black and white logo&#10;&#10;Description automatically generated">
              <a:extLst>
                <a:ext uri="{FF2B5EF4-FFF2-40B4-BE49-F238E27FC236}">
                  <a16:creationId xmlns:a16="http://schemas.microsoft.com/office/drawing/2014/main" id="{2E088115-3713-8470-0260-798BB5527A3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638" y="6282680"/>
              <a:ext cx="1314876" cy="446400"/>
            </a:xfrm>
            <a:prstGeom prst="rect">
              <a:avLst/>
            </a:prstGeom>
          </p:spPr>
        </p:pic>
        <p:pic>
          <p:nvPicPr>
            <p:cNvPr id="7" name="Picture 6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89A8E381-84FD-CC8B-C5EC-D80A94E51DC2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8257" y="6282680"/>
              <a:ext cx="1245221" cy="446400"/>
            </a:xfrm>
            <a:prstGeom prst="rect">
              <a:avLst/>
            </a:prstGeom>
          </p:spPr>
        </p:pic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F389E4E0-0951-A4FF-EEE4-8DAEF3FBF3F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538" y="6282680"/>
              <a:ext cx="464359" cy="446400"/>
            </a:xfrm>
            <a:prstGeom prst="rect">
              <a:avLst/>
            </a:prstGeom>
          </p:spPr>
        </p:pic>
        <p:pic>
          <p:nvPicPr>
            <p:cNvPr id="9" name="Picture 8" descr="A black and white logo&#10;&#10;Description automatically generated">
              <a:extLst>
                <a:ext uri="{FF2B5EF4-FFF2-40B4-BE49-F238E27FC236}">
                  <a16:creationId xmlns:a16="http://schemas.microsoft.com/office/drawing/2014/main" id="{508C0724-F4B7-C71B-B3AF-62CDA26A683C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7409" y="6282680"/>
              <a:ext cx="1331388" cy="446400"/>
            </a:xfrm>
            <a:prstGeom prst="rect">
              <a:avLst/>
            </a:prstGeom>
          </p:spPr>
        </p:pic>
        <p:pic>
          <p:nvPicPr>
            <p:cNvPr id="10" name="Picture 9" descr="A logo with black text&#10;&#10;Description automatically generated">
              <a:extLst>
                <a:ext uri="{FF2B5EF4-FFF2-40B4-BE49-F238E27FC236}">
                  <a16:creationId xmlns:a16="http://schemas.microsoft.com/office/drawing/2014/main" id="{277F74EE-7D92-D51C-95E5-EA9E52EE6199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630" y="6282680"/>
              <a:ext cx="912038" cy="446400"/>
            </a:xfrm>
            <a:prstGeom prst="rect">
              <a:avLst/>
            </a:prstGeom>
          </p:spPr>
        </p:pic>
        <p:pic>
          <p:nvPicPr>
            <p:cNvPr id="11" name="Picture 10" descr="A close-up of a logo&#10;&#10;Description automatically generated">
              <a:extLst>
                <a:ext uri="{FF2B5EF4-FFF2-40B4-BE49-F238E27FC236}">
                  <a16:creationId xmlns:a16="http://schemas.microsoft.com/office/drawing/2014/main" id="{1CB4F188-62EF-431C-4E93-EDE1AAF3D9C1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18" y="6282359"/>
              <a:ext cx="1543871" cy="447042"/>
            </a:xfrm>
            <a:prstGeom prst="rect">
              <a:avLst/>
            </a:prstGeom>
          </p:spPr>
        </p:pic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C2A32C37-7A8B-E412-3CD3-2E1DDC27694E}"/>
              </a:ext>
            </a:extLst>
          </p:cNvPr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770" y="6242505"/>
            <a:ext cx="1922868" cy="4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12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WAN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41F08-8F01-4A1A-BA99-803A51E45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E18FF-74B3-43A8-A118-630DEB3AE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79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WAN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09D5-9D90-4464-87E2-5465543F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A00D6-7EF2-45E3-AFCF-A1C79F33C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E17B1-DF8B-4E28-9198-3009CEE9F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099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WAN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84A1B-09F4-4F40-BAE6-C1AA26F0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814" y="365127"/>
            <a:ext cx="880357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CD264-7883-40D3-A48B-9F49FCF42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E5E82-ACC6-4940-86DE-DBDE8458F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FE44F8-B307-456C-AD8E-E29A44216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623090-0168-43D3-8B74-9A3B7AE2E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900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WAN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28DA6-E9A0-4988-848B-D9154A4F0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890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WAN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7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WAN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6F3F1-289B-4EBD-A844-24674D0C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0349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6DE4D-15C5-40DA-8F2A-2DB83B1C9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F1B7A9-ED7C-4896-9AFF-7A5A9FF11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3698"/>
            <a:ext cx="3932237" cy="286528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526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742DA-0825-40D4-A8B7-4066A32A0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16" y="365127"/>
            <a:ext cx="88338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F0661-5C27-42FF-A2D5-33F11CC8B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BFF72-8755-5D99-CDE3-49A82F5680C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40" y="0"/>
            <a:ext cx="2326647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3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/>
  <p:txStyles>
    <p:titleStyle>
      <a:lvl1pPr marL="0" algn="l" defTabSz="914377" rtl="0" eaLnBrk="1" latinLnBrk="0" hangingPunct="1">
        <a:lnSpc>
          <a:spcPct val="100000"/>
        </a:lnSpc>
        <a:spcBef>
          <a:spcPct val="0"/>
        </a:spcBef>
        <a:buNone/>
        <a:defRPr lang="en-GB" sz="3200" b="1" kern="1200" dirty="0">
          <a:solidFill>
            <a:srgbClr val="A2364F"/>
          </a:solidFill>
          <a:latin typeface="Poppins" panose="00000500000000000000" pitchFamily="2" charset="0"/>
          <a:ea typeface="+mj-ea"/>
          <a:cs typeface="Poppins" panose="00000500000000000000" pitchFamily="2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rgbClr val="41131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rgbClr val="41131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rgbClr val="41131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rgbClr val="41131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 dirty="0" smtClean="0">
          <a:solidFill>
            <a:srgbClr val="41131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66.jpeg"/><Relationship Id="rId5" Type="http://schemas.openxmlformats.org/officeDocument/2006/relationships/image" Target="../media/image83.png"/><Relationship Id="rId10" Type="http://schemas.openxmlformats.org/officeDocument/2006/relationships/image" Target="../media/image87.jpeg"/><Relationship Id="rId4" Type="http://schemas.openxmlformats.org/officeDocument/2006/relationships/image" Target="../media/image82.png"/><Relationship Id="rId9" Type="http://schemas.openxmlformats.org/officeDocument/2006/relationships/image" Target="../media/image8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99.png"/><Relationship Id="rId18" Type="http://schemas.openxmlformats.org/officeDocument/2006/relationships/image" Target="../media/image104.svg"/><Relationship Id="rId26" Type="http://schemas.openxmlformats.org/officeDocument/2006/relationships/image" Target="../media/image112.svg"/><Relationship Id="rId3" Type="http://schemas.openxmlformats.org/officeDocument/2006/relationships/image" Target="../media/image89.png"/><Relationship Id="rId21" Type="http://schemas.openxmlformats.org/officeDocument/2006/relationships/image" Target="../media/image107.pn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2" Type="http://schemas.microsoft.com/office/2018/10/relationships/comments" Target="../comments/modernComment_7FFFD8BC_7E31AE9F.xml"/><Relationship Id="rId16" Type="http://schemas.openxmlformats.org/officeDocument/2006/relationships/image" Target="../media/image102.svg"/><Relationship Id="rId20" Type="http://schemas.openxmlformats.org/officeDocument/2006/relationships/image" Target="../media/image106.sv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97.png"/><Relationship Id="rId24" Type="http://schemas.openxmlformats.org/officeDocument/2006/relationships/image" Target="../media/image110.sv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28" Type="http://schemas.openxmlformats.org/officeDocument/2006/relationships/image" Target="../media/image114.svg"/><Relationship Id="rId10" Type="http://schemas.openxmlformats.org/officeDocument/2006/relationships/image" Target="../media/image96.svg"/><Relationship Id="rId19" Type="http://schemas.openxmlformats.org/officeDocument/2006/relationships/image" Target="../media/image105.png"/><Relationship Id="rId4" Type="http://schemas.openxmlformats.org/officeDocument/2006/relationships/image" Target="../media/image90.svg"/><Relationship Id="rId9" Type="http://schemas.openxmlformats.org/officeDocument/2006/relationships/image" Target="../media/image95.png"/><Relationship Id="rId14" Type="http://schemas.openxmlformats.org/officeDocument/2006/relationships/image" Target="../media/image100.svg"/><Relationship Id="rId22" Type="http://schemas.openxmlformats.org/officeDocument/2006/relationships/image" Target="../media/image108.svg"/><Relationship Id="rId27" Type="http://schemas.openxmlformats.org/officeDocument/2006/relationships/image" Target="../media/image113.png"/><Relationship Id="rId30" Type="http://schemas.openxmlformats.org/officeDocument/2006/relationships/image" Target="../media/image70.sv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8.svg"/><Relationship Id="rId21" Type="http://schemas.openxmlformats.org/officeDocument/2006/relationships/image" Target="../media/image133.png"/><Relationship Id="rId42" Type="http://schemas.openxmlformats.org/officeDocument/2006/relationships/image" Target="../media/image154.svg"/><Relationship Id="rId47" Type="http://schemas.openxmlformats.org/officeDocument/2006/relationships/image" Target="../media/image159.png"/><Relationship Id="rId63" Type="http://schemas.openxmlformats.org/officeDocument/2006/relationships/image" Target="../media/image173.png"/><Relationship Id="rId68" Type="http://schemas.openxmlformats.org/officeDocument/2006/relationships/image" Target="../media/image17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8.svg"/><Relationship Id="rId29" Type="http://schemas.openxmlformats.org/officeDocument/2006/relationships/image" Target="../media/image141.png"/><Relationship Id="rId11" Type="http://schemas.openxmlformats.org/officeDocument/2006/relationships/image" Target="../media/image123.png"/><Relationship Id="rId24" Type="http://schemas.openxmlformats.org/officeDocument/2006/relationships/image" Target="../media/image136.svg"/><Relationship Id="rId32" Type="http://schemas.openxmlformats.org/officeDocument/2006/relationships/image" Target="../media/image144.svg"/><Relationship Id="rId37" Type="http://schemas.openxmlformats.org/officeDocument/2006/relationships/image" Target="../media/image149.png"/><Relationship Id="rId40" Type="http://schemas.openxmlformats.org/officeDocument/2006/relationships/image" Target="../media/image152.svg"/><Relationship Id="rId45" Type="http://schemas.openxmlformats.org/officeDocument/2006/relationships/image" Target="../media/image157.png"/><Relationship Id="rId53" Type="http://schemas.openxmlformats.org/officeDocument/2006/relationships/image" Target="../media/image165.png"/><Relationship Id="rId58" Type="http://schemas.openxmlformats.org/officeDocument/2006/relationships/image" Target="../media/image30.svg"/><Relationship Id="rId66" Type="http://schemas.openxmlformats.org/officeDocument/2006/relationships/image" Target="../media/image176.svg"/><Relationship Id="rId74" Type="http://schemas.openxmlformats.org/officeDocument/2006/relationships/image" Target="../media/image184.svg"/><Relationship Id="rId5" Type="http://schemas.openxmlformats.org/officeDocument/2006/relationships/image" Target="../media/image117.png"/><Relationship Id="rId61" Type="http://schemas.openxmlformats.org/officeDocument/2006/relationships/image" Target="../media/image171.png"/><Relationship Id="rId19" Type="http://schemas.openxmlformats.org/officeDocument/2006/relationships/image" Target="../media/image131.png"/><Relationship Id="rId14" Type="http://schemas.openxmlformats.org/officeDocument/2006/relationships/image" Target="../media/image126.svg"/><Relationship Id="rId22" Type="http://schemas.openxmlformats.org/officeDocument/2006/relationships/image" Target="../media/image134.svg"/><Relationship Id="rId27" Type="http://schemas.openxmlformats.org/officeDocument/2006/relationships/image" Target="../media/image139.png"/><Relationship Id="rId30" Type="http://schemas.openxmlformats.org/officeDocument/2006/relationships/image" Target="../media/image142.svg"/><Relationship Id="rId35" Type="http://schemas.openxmlformats.org/officeDocument/2006/relationships/image" Target="../media/image147.png"/><Relationship Id="rId43" Type="http://schemas.openxmlformats.org/officeDocument/2006/relationships/image" Target="../media/image155.png"/><Relationship Id="rId48" Type="http://schemas.openxmlformats.org/officeDocument/2006/relationships/image" Target="../media/image160.svg"/><Relationship Id="rId56" Type="http://schemas.openxmlformats.org/officeDocument/2006/relationships/image" Target="../media/image168.svg"/><Relationship Id="rId64" Type="http://schemas.openxmlformats.org/officeDocument/2006/relationships/image" Target="../media/image174.svg"/><Relationship Id="rId69" Type="http://schemas.openxmlformats.org/officeDocument/2006/relationships/image" Target="../media/image179.png"/><Relationship Id="rId8" Type="http://schemas.openxmlformats.org/officeDocument/2006/relationships/image" Target="../media/image120.svg"/><Relationship Id="rId51" Type="http://schemas.openxmlformats.org/officeDocument/2006/relationships/image" Target="../media/image163.png"/><Relationship Id="rId72" Type="http://schemas.openxmlformats.org/officeDocument/2006/relationships/image" Target="../media/image182.svg"/><Relationship Id="rId3" Type="http://schemas.openxmlformats.org/officeDocument/2006/relationships/image" Target="../media/image115.png"/><Relationship Id="rId12" Type="http://schemas.openxmlformats.org/officeDocument/2006/relationships/image" Target="../media/image124.svg"/><Relationship Id="rId17" Type="http://schemas.openxmlformats.org/officeDocument/2006/relationships/image" Target="../media/image129.png"/><Relationship Id="rId25" Type="http://schemas.openxmlformats.org/officeDocument/2006/relationships/image" Target="../media/image137.png"/><Relationship Id="rId33" Type="http://schemas.openxmlformats.org/officeDocument/2006/relationships/image" Target="../media/image145.png"/><Relationship Id="rId38" Type="http://schemas.openxmlformats.org/officeDocument/2006/relationships/image" Target="../media/image150.svg"/><Relationship Id="rId46" Type="http://schemas.openxmlformats.org/officeDocument/2006/relationships/image" Target="../media/image158.svg"/><Relationship Id="rId59" Type="http://schemas.openxmlformats.org/officeDocument/2006/relationships/image" Target="../media/image169.png"/><Relationship Id="rId67" Type="http://schemas.openxmlformats.org/officeDocument/2006/relationships/image" Target="../media/image177.png"/><Relationship Id="rId20" Type="http://schemas.openxmlformats.org/officeDocument/2006/relationships/image" Target="../media/image132.svg"/><Relationship Id="rId41" Type="http://schemas.openxmlformats.org/officeDocument/2006/relationships/image" Target="../media/image153.png"/><Relationship Id="rId54" Type="http://schemas.openxmlformats.org/officeDocument/2006/relationships/image" Target="../media/image166.svg"/><Relationship Id="rId62" Type="http://schemas.openxmlformats.org/officeDocument/2006/relationships/image" Target="../media/image172.svg"/><Relationship Id="rId70" Type="http://schemas.openxmlformats.org/officeDocument/2006/relationships/image" Target="../media/image1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28" Type="http://schemas.openxmlformats.org/officeDocument/2006/relationships/image" Target="../media/image140.svg"/><Relationship Id="rId36" Type="http://schemas.openxmlformats.org/officeDocument/2006/relationships/image" Target="../media/image148.svg"/><Relationship Id="rId49" Type="http://schemas.openxmlformats.org/officeDocument/2006/relationships/image" Target="../media/image161.png"/><Relationship Id="rId57" Type="http://schemas.openxmlformats.org/officeDocument/2006/relationships/image" Target="../media/image29.png"/><Relationship Id="rId10" Type="http://schemas.openxmlformats.org/officeDocument/2006/relationships/image" Target="../media/image122.svg"/><Relationship Id="rId31" Type="http://schemas.openxmlformats.org/officeDocument/2006/relationships/image" Target="../media/image143.png"/><Relationship Id="rId44" Type="http://schemas.openxmlformats.org/officeDocument/2006/relationships/image" Target="../media/image156.svg"/><Relationship Id="rId52" Type="http://schemas.openxmlformats.org/officeDocument/2006/relationships/image" Target="../media/image164.svg"/><Relationship Id="rId60" Type="http://schemas.openxmlformats.org/officeDocument/2006/relationships/image" Target="../media/image170.svg"/><Relationship Id="rId65" Type="http://schemas.openxmlformats.org/officeDocument/2006/relationships/image" Target="../media/image175.png"/><Relationship Id="rId73" Type="http://schemas.openxmlformats.org/officeDocument/2006/relationships/image" Target="../media/image183.png"/><Relationship Id="rId4" Type="http://schemas.openxmlformats.org/officeDocument/2006/relationships/image" Target="../media/image116.svg"/><Relationship Id="rId9" Type="http://schemas.openxmlformats.org/officeDocument/2006/relationships/image" Target="../media/image121.png"/><Relationship Id="rId13" Type="http://schemas.openxmlformats.org/officeDocument/2006/relationships/image" Target="../media/image125.png"/><Relationship Id="rId18" Type="http://schemas.openxmlformats.org/officeDocument/2006/relationships/image" Target="../media/image130.svg"/><Relationship Id="rId39" Type="http://schemas.openxmlformats.org/officeDocument/2006/relationships/image" Target="../media/image151.png"/><Relationship Id="rId34" Type="http://schemas.openxmlformats.org/officeDocument/2006/relationships/image" Target="../media/image146.svg"/><Relationship Id="rId50" Type="http://schemas.openxmlformats.org/officeDocument/2006/relationships/image" Target="../media/image162.svg"/><Relationship Id="rId55" Type="http://schemas.openxmlformats.org/officeDocument/2006/relationships/image" Target="../media/image167.png"/><Relationship Id="rId7" Type="http://schemas.openxmlformats.org/officeDocument/2006/relationships/image" Target="../media/image119.png"/><Relationship Id="rId71" Type="http://schemas.openxmlformats.org/officeDocument/2006/relationships/image" Target="../media/image18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svg"/><Relationship Id="rId18" Type="http://schemas.openxmlformats.org/officeDocument/2006/relationships/image" Target="../media/image30.svg"/><Relationship Id="rId3" Type="http://schemas.openxmlformats.org/officeDocument/2006/relationships/image" Target="../media/image7.png"/><Relationship Id="rId21" Type="http://schemas.openxmlformats.org/officeDocument/2006/relationships/image" Target="../media/image33.png"/><Relationship Id="rId7" Type="http://schemas.openxmlformats.org/officeDocument/2006/relationships/image" Target="../media/image11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3.jpeg"/><Relationship Id="rId24" Type="http://schemas.openxmlformats.org/officeDocument/2006/relationships/image" Target="../media/image36.svg"/><Relationship Id="rId5" Type="http://schemas.openxmlformats.org/officeDocument/2006/relationships/image" Target="../media/image9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jpeg"/><Relationship Id="rId19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6.jpeg"/><Relationship Id="rId22" Type="http://schemas.openxmlformats.org/officeDocument/2006/relationships/image" Target="../media/image3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2.svg"/><Relationship Id="rId3" Type="http://schemas.openxmlformats.org/officeDocument/2006/relationships/hyperlink" Target="https://commons.wikimedia.org/w/index.php?curid=37353395" TargetMode="External"/><Relationship Id="rId7" Type="http://schemas.openxmlformats.org/officeDocument/2006/relationships/image" Target="../media/image206.svg"/><Relationship Id="rId12" Type="http://schemas.openxmlformats.org/officeDocument/2006/relationships/image" Target="../media/image211.png"/><Relationship Id="rId2" Type="http://schemas.openxmlformats.org/officeDocument/2006/relationships/hyperlink" Target="https://commons.wikimedia.org/w/index.php?curid=3735332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1" Type="http://schemas.openxmlformats.org/officeDocument/2006/relationships/image" Target="../media/image210.svg"/><Relationship Id="rId5" Type="http://schemas.openxmlformats.org/officeDocument/2006/relationships/image" Target="../media/image204.jpeg"/><Relationship Id="rId10" Type="http://schemas.openxmlformats.org/officeDocument/2006/relationships/image" Target="../media/image209.png"/><Relationship Id="rId4" Type="http://schemas.openxmlformats.org/officeDocument/2006/relationships/image" Target="../media/image203.jpeg"/><Relationship Id="rId9" Type="http://schemas.openxmlformats.org/officeDocument/2006/relationships/image" Target="../media/image20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7.png"/><Relationship Id="rId26" Type="http://schemas.openxmlformats.org/officeDocument/2006/relationships/image" Target="../media/image51.png"/><Relationship Id="rId3" Type="http://schemas.openxmlformats.org/officeDocument/2006/relationships/hyperlink" Target="http://www.leap-hub.ac.uk/" TargetMode="External"/><Relationship Id="rId21" Type="http://schemas.openxmlformats.org/officeDocument/2006/relationships/image" Target="../media/image10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eap-dh-hub@bristol.ac.uk" TargetMode="External"/><Relationship Id="rId11" Type="http://schemas.openxmlformats.org/officeDocument/2006/relationships/image" Target="../media/image43.png"/><Relationship Id="rId24" Type="http://schemas.openxmlformats.org/officeDocument/2006/relationships/image" Target="../media/image13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12.png"/><Relationship Id="rId10" Type="http://schemas.openxmlformats.org/officeDocument/2006/relationships/image" Target="../media/image42.png"/><Relationship Id="rId19" Type="http://schemas.openxmlformats.org/officeDocument/2006/relationships/image" Target="../media/image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6.svg"/><Relationship Id="rId22" Type="http://schemas.openxmlformats.org/officeDocument/2006/relationships/image" Target="../media/image11.png"/><Relationship Id="rId27" Type="http://schemas.openxmlformats.org/officeDocument/2006/relationships/image" Target="../media/image5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eg"/><Relationship Id="rId3" Type="http://schemas.openxmlformats.org/officeDocument/2006/relationships/image" Target="../media/image213.jpeg"/><Relationship Id="rId7" Type="http://schemas.openxmlformats.org/officeDocument/2006/relationships/image" Target="../media/image20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eg"/><Relationship Id="rId11" Type="http://schemas.openxmlformats.org/officeDocument/2006/relationships/image" Target="../media/image220.svg"/><Relationship Id="rId5" Type="http://schemas.openxmlformats.org/officeDocument/2006/relationships/image" Target="../media/image215.jpeg"/><Relationship Id="rId10" Type="http://schemas.openxmlformats.org/officeDocument/2006/relationships/image" Target="../media/image219.png"/><Relationship Id="rId4" Type="http://schemas.openxmlformats.org/officeDocument/2006/relationships/image" Target="../media/image214.jpeg"/><Relationship Id="rId9" Type="http://schemas.openxmlformats.org/officeDocument/2006/relationships/image" Target="../media/image2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sv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svg"/><Relationship Id="rId5" Type="http://schemas.openxmlformats.org/officeDocument/2006/relationships/image" Target="../media/image235.png"/><Relationship Id="rId4" Type="http://schemas.openxmlformats.org/officeDocument/2006/relationships/image" Target="../media/image23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svg"/><Relationship Id="rId3" Type="http://schemas.openxmlformats.org/officeDocument/2006/relationships/image" Target="../media/image240.svg"/><Relationship Id="rId7" Type="http://schemas.openxmlformats.org/officeDocument/2006/relationships/image" Target="../media/image241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sv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svg"/><Relationship Id="rId3" Type="http://schemas.openxmlformats.org/officeDocument/2006/relationships/image" Target="../media/image233.png"/><Relationship Id="rId7" Type="http://schemas.openxmlformats.org/officeDocument/2006/relationships/image" Target="../media/image245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svg"/><Relationship Id="rId5" Type="http://schemas.openxmlformats.org/officeDocument/2006/relationships/image" Target="../media/image243.png"/><Relationship Id="rId10" Type="http://schemas.openxmlformats.org/officeDocument/2006/relationships/image" Target="../media/image248.png"/><Relationship Id="rId4" Type="http://schemas.openxmlformats.org/officeDocument/2006/relationships/image" Target="../media/image234.svg"/><Relationship Id="rId9" Type="http://schemas.openxmlformats.org/officeDocument/2006/relationships/image" Target="../media/image2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7" Type="http://schemas.openxmlformats.org/officeDocument/2006/relationships/image" Target="../media/image255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jpeg"/><Relationship Id="rId5" Type="http://schemas.openxmlformats.org/officeDocument/2006/relationships/image" Target="../media/image253.jpeg"/><Relationship Id="rId4" Type="http://schemas.openxmlformats.org/officeDocument/2006/relationships/image" Target="../media/image2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166.svg"/><Relationship Id="rId7" Type="http://schemas.openxmlformats.org/officeDocument/2006/relationships/image" Target="../media/image262.sv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11" Type="http://schemas.openxmlformats.org/officeDocument/2006/relationships/image" Target="../media/image266.svg"/><Relationship Id="rId5" Type="http://schemas.openxmlformats.org/officeDocument/2006/relationships/image" Target="../media/image260.svg"/><Relationship Id="rId10" Type="http://schemas.openxmlformats.org/officeDocument/2006/relationships/image" Target="../media/image265.png"/><Relationship Id="rId4" Type="http://schemas.openxmlformats.org/officeDocument/2006/relationships/image" Target="../media/image259.png"/><Relationship Id="rId9" Type="http://schemas.openxmlformats.org/officeDocument/2006/relationships/image" Target="../media/image26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microsoft.com/office/2018/10/relationships/comments" Target="../comments/modernComment_7FFFD8C9_1422CD7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13" Type="http://schemas.openxmlformats.org/officeDocument/2006/relationships/image" Target="../media/image29.png"/><Relationship Id="rId18" Type="http://schemas.openxmlformats.org/officeDocument/2006/relationships/image" Target="../media/image274.svg"/><Relationship Id="rId3" Type="http://schemas.openxmlformats.org/officeDocument/2006/relationships/image" Target="../media/image153.png"/><Relationship Id="rId7" Type="http://schemas.openxmlformats.org/officeDocument/2006/relationships/image" Target="../media/image161.png"/><Relationship Id="rId12" Type="http://schemas.openxmlformats.org/officeDocument/2006/relationships/image" Target="../media/image270.svg"/><Relationship Id="rId17" Type="http://schemas.openxmlformats.org/officeDocument/2006/relationships/image" Target="../media/image27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svg"/><Relationship Id="rId11" Type="http://schemas.openxmlformats.org/officeDocument/2006/relationships/image" Target="../media/image269.png"/><Relationship Id="rId5" Type="http://schemas.openxmlformats.org/officeDocument/2006/relationships/image" Target="../media/image159.png"/><Relationship Id="rId15" Type="http://schemas.openxmlformats.org/officeDocument/2006/relationships/image" Target="../media/image271.png"/><Relationship Id="rId10" Type="http://schemas.openxmlformats.org/officeDocument/2006/relationships/image" Target="../media/image268.svg"/><Relationship Id="rId4" Type="http://schemas.openxmlformats.org/officeDocument/2006/relationships/image" Target="../media/image154.svg"/><Relationship Id="rId9" Type="http://schemas.openxmlformats.org/officeDocument/2006/relationships/image" Target="../media/image267.png"/><Relationship Id="rId14" Type="http://schemas.openxmlformats.org/officeDocument/2006/relationships/image" Target="../media/image30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microsoft.com/office/2018/10/relationships/comments" Target="../comments/modernComment_7FFFD8CE_FC6FDE6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02.jpeg"/><Relationship Id="rId4" Type="http://schemas.openxmlformats.org/officeDocument/2006/relationships/image" Target="../media/image276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microsoft.com/office/2018/10/relationships/comments" Target="../comments/modernComment_7FFFD8CA_8631EAA6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svg"/><Relationship Id="rId13" Type="http://schemas.openxmlformats.org/officeDocument/2006/relationships/image" Target="../media/image287.png"/><Relationship Id="rId18" Type="http://schemas.openxmlformats.org/officeDocument/2006/relationships/image" Target="../media/image292.svg"/><Relationship Id="rId3" Type="http://schemas.openxmlformats.org/officeDocument/2006/relationships/image" Target="../media/image277.png"/><Relationship Id="rId21" Type="http://schemas.openxmlformats.org/officeDocument/2006/relationships/image" Target="../media/image293.jpeg"/><Relationship Id="rId7" Type="http://schemas.openxmlformats.org/officeDocument/2006/relationships/image" Target="../media/image281.png"/><Relationship Id="rId12" Type="http://schemas.openxmlformats.org/officeDocument/2006/relationships/image" Target="../media/image286.svg"/><Relationship Id="rId17" Type="http://schemas.openxmlformats.org/officeDocument/2006/relationships/image" Target="../media/image29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0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svg"/><Relationship Id="rId11" Type="http://schemas.openxmlformats.org/officeDocument/2006/relationships/image" Target="../media/image285.png"/><Relationship Id="rId5" Type="http://schemas.openxmlformats.org/officeDocument/2006/relationships/image" Target="../media/image279.png"/><Relationship Id="rId15" Type="http://schemas.openxmlformats.org/officeDocument/2006/relationships/image" Target="../media/image289.png"/><Relationship Id="rId10" Type="http://schemas.openxmlformats.org/officeDocument/2006/relationships/image" Target="../media/image284.svg"/><Relationship Id="rId19" Type="http://schemas.openxmlformats.org/officeDocument/2006/relationships/image" Target="../media/image29.png"/><Relationship Id="rId4" Type="http://schemas.openxmlformats.org/officeDocument/2006/relationships/image" Target="../media/image278.svg"/><Relationship Id="rId9" Type="http://schemas.openxmlformats.org/officeDocument/2006/relationships/image" Target="../media/image283.png"/><Relationship Id="rId14" Type="http://schemas.openxmlformats.org/officeDocument/2006/relationships/image" Target="../media/image288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microsoft.com/office/2018/10/relationships/comments" Target="../comments/modernComment_7FFFD8CB_809B13D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microsoft.com/office/2018/10/relationships/comments" Target="../comments/modernComment_7FFFD8CC_78FE21C4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microsoft.com/office/2018/10/relationships/comments" Target="../comments/modernComment_7FFFD8DF_C41F0AA4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30.svg"/><Relationship Id="rId7" Type="http://schemas.openxmlformats.org/officeDocument/2006/relationships/image" Target="../media/image6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51B006-BE24-094B-597D-D7AC07C80A5C}"/>
              </a:ext>
            </a:extLst>
          </p:cNvPr>
          <p:cNvSpPr txBox="1"/>
          <p:nvPr/>
        </p:nvSpPr>
        <p:spPr>
          <a:xfrm>
            <a:off x="1109626" y="2517197"/>
            <a:ext cx="5637926" cy="31608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>
                <a:solidFill>
                  <a:schemeClr val="bg1"/>
                </a:solidFill>
                <a:latin typeface="Segoe UI"/>
                <a:ea typeface="+mn-lt"/>
                <a:cs typeface="+mn-lt"/>
              </a:rPr>
              <a:t>Artificial Intelligence in Healthcare:</a:t>
            </a:r>
            <a:endParaRPr lang="en-US" sz="2400" b="1">
              <a:solidFill>
                <a:schemeClr val="bg1"/>
              </a:solidFill>
              <a:latin typeface="Segoe UI"/>
              <a:ea typeface="+mn-lt"/>
              <a:cs typeface="Segoe U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>
                <a:solidFill>
                  <a:schemeClr val="bg1"/>
                </a:solidFill>
                <a:latin typeface="Segoe UI"/>
                <a:ea typeface="+mn-lt"/>
                <a:cs typeface="+mn-lt"/>
              </a:rPr>
              <a:t>Opportunities, Challenges, </a:t>
            </a:r>
            <a:endParaRPr lang="en-US" sz="2000" b="1">
              <a:solidFill>
                <a:schemeClr val="bg1"/>
              </a:solidFill>
              <a:latin typeface="Segoe UI"/>
              <a:ea typeface="+mn-lt"/>
              <a:cs typeface="Segoe U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>
                <a:solidFill>
                  <a:schemeClr val="bg1"/>
                </a:solidFill>
                <a:latin typeface="Segoe UI"/>
                <a:ea typeface="+mn-lt"/>
                <a:cs typeface="+mn-lt"/>
              </a:rPr>
              <a:t>and Critical Perspectives</a:t>
            </a:r>
            <a:endParaRPr lang="en-US" sz="2000" b="1">
              <a:solidFill>
                <a:schemeClr val="bg1"/>
              </a:solidFill>
              <a:latin typeface="Segoe UI"/>
              <a:cs typeface="Segoe U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b="1">
              <a:solidFill>
                <a:schemeClr val="bg1"/>
              </a:solidFill>
              <a:latin typeface="Segoe U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b="1">
              <a:solidFill>
                <a:schemeClr val="bg1"/>
              </a:solidFill>
              <a:latin typeface="Segoe U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b="1">
                <a:solidFill>
                  <a:schemeClr val="bg1"/>
                </a:solidFill>
                <a:latin typeface="Segoe UI"/>
                <a:cs typeface="Segoe UI"/>
              </a:rPr>
              <a:t>Presenter: Dr Miquel </a:t>
            </a:r>
            <a:r>
              <a:rPr lang="en-US" sz="2200" b="1" err="1">
                <a:solidFill>
                  <a:schemeClr val="bg1"/>
                </a:solidFill>
                <a:latin typeface="Segoe UI"/>
                <a:cs typeface="Segoe UI"/>
              </a:rPr>
              <a:t>Perelló</a:t>
            </a:r>
            <a:r>
              <a:rPr lang="en-US" sz="2200" b="1">
                <a:solidFill>
                  <a:schemeClr val="bg1"/>
                </a:solidFill>
                <a:latin typeface="Segoe UI"/>
                <a:cs typeface="Segoe UI"/>
              </a:rPr>
              <a:t> Nieto</a:t>
            </a:r>
            <a:endParaRPr lang="en-US" sz="2200">
              <a:solidFill>
                <a:schemeClr val="bg1"/>
              </a:solidFill>
              <a:latin typeface="Segoe UI"/>
              <a:cs typeface="Segoe U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br>
              <a:rPr lang="en-US" sz="1600">
                <a:latin typeface="Segoe UI"/>
                <a:cs typeface="Segoe UI"/>
              </a:rPr>
            </a:br>
            <a:r>
              <a:rPr lang="en-US" sz="1600">
                <a:solidFill>
                  <a:schemeClr val="bg1"/>
                </a:solidFill>
                <a:latin typeface="Segoe UI"/>
                <a:cs typeface="Segoe UI"/>
              </a:rPr>
              <a:t>10 March 2025</a:t>
            </a:r>
            <a:endParaRPr lang="en-GB" sz="160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546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68CA2-80DE-3A70-4A33-B1EF9662D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Poppins"/>
              </a:rPr>
              <a:t>AI and Machine Learning</a:t>
            </a:r>
            <a:endParaRPr lang="en-GB" sz="3200" b="1">
              <a:solidFill>
                <a:srgbClr val="9A003B"/>
              </a:solidFill>
              <a:latin typeface="Segoe U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FF6DA-FA96-E6D0-CCE6-C89044E1D0B7}"/>
              </a:ext>
            </a:extLst>
          </p:cNvPr>
          <p:cNvSpPr/>
          <p:nvPr/>
        </p:nvSpPr>
        <p:spPr>
          <a:xfrm>
            <a:off x="462172" y="1711452"/>
            <a:ext cx="11433166" cy="4745115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b="1">
                <a:solidFill>
                  <a:prstClr val="white"/>
                </a:solidFill>
                <a:latin typeface="Segoe UI"/>
                <a:cs typeface="Poppins"/>
              </a:rPr>
              <a:t>       Artificial Intelligence (AI)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cs typeface="Poppins" panose="000005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57F7B6-28AD-4AEE-1262-6DBA6886C6C2}"/>
              </a:ext>
            </a:extLst>
          </p:cNvPr>
          <p:cNvSpPr/>
          <p:nvPr/>
        </p:nvSpPr>
        <p:spPr>
          <a:xfrm>
            <a:off x="833459" y="3149435"/>
            <a:ext cx="8394946" cy="3023446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b="1">
                <a:solidFill>
                  <a:prstClr val="white"/>
                </a:solidFill>
                <a:latin typeface="Segoe UI"/>
                <a:cs typeface="Poppins"/>
              </a:rPr>
              <a:t>        Machine Learning (ML)</a:t>
            </a:r>
            <a:endParaRPr lang="en-US">
              <a:solidFill>
                <a:prstClr val="white"/>
              </a:solidFill>
              <a:latin typeface="Segoe UI"/>
              <a:cs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DFE3CC-5863-D0A8-2F59-2AB902D287F4}"/>
              </a:ext>
            </a:extLst>
          </p:cNvPr>
          <p:cNvSpPr/>
          <p:nvPr/>
        </p:nvSpPr>
        <p:spPr>
          <a:xfrm>
            <a:off x="1287329" y="3982387"/>
            <a:ext cx="4657618" cy="1874701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b="1">
                <a:solidFill>
                  <a:prstClr val="white"/>
                </a:solidFill>
                <a:latin typeface="Segoe UI"/>
                <a:cs typeface="Poppins"/>
              </a:rPr>
              <a:t>    Deep Learning</a:t>
            </a:r>
            <a:endParaRPr lang="en-US">
              <a:solidFill>
                <a:prstClr val="white"/>
              </a:solidFill>
              <a:latin typeface="Segoe UI"/>
              <a:cs typeface="Segoe UI"/>
            </a:endParaRPr>
          </a:p>
        </p:txBody>
      </p:sp>
      <p:pic>
        <p:nvPicPr>
          <p:cNvPr id="10" name="Picture 9" descr="A close up of a dna strand&#10;&#10;Description automatically generated">
            <a:extLst>
              <a:ext uri="{FF2B5EF4-FFF2-40B4-BE49-F238E27FC236}">
                <a16:creationId xmlns:a16="http://schemas.microsoft.com/office/drawing/2014/main" id="{457EA587-7BF2-612B-25E7-A658A67BD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747" y="4639465"/>
            <a:ext cx="1316305" cy="905335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749D2E9A-F9BA-2B5F-ACBC-9097D4418F92}"/>
              </a:ext>
            </a:extLst>
          </p:cNvPr>
          <p:cNvSpPr/>
          <p:nvPr/>
        </p:nvSpPr>
        <p:spPr>
          <a:xfrm>
            <a:off x="5156547" y="2108548"/>
            <a:ext cx="626301" cy="3308958"/>
          </a:xfrm>
          <a:prstGeom prst="downArrow">
            <a:avLst/>
          </a:prstGeom>
          <a:solidFill>
            <a:srgbClr val="DF99A6"/>
          </a:solidFill>
          <a:ln w="28575">
            <a:solidFill>
              <a:srgbClr val="A2364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B201B-E5F1-A4FA-6500-B01599A6AED6}"/>
              </a:ext>
            </a:extLst>
          </p:cNvPr>
          <p:cNvSpPr txBox="1"/>
          <p:nvPr/>
        </p:nvSpPr>
        <p:spPr>
          <a:xfrm>
            <a:off x="5758849" y="2286000"/>
            <a:ext cx="269251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Segoe UI"/>
                <a:ea typeface="Calibri"/>
                <a:cs typeface="Calibri"/>
              </a:rPr>
              <a:t>Less data</a:t>
            </a:r>
          </a:p>
          <a:p>
            <a:r>
              <a:rPr lang="en-US" b="1">
                <a:solidFill>
                  <a:schemeClr val="bg1"/>
                </a:solidFill>
                <a:latin typeface="Segoe UI"/>
                <a:ea typeface="Calibri"/>
                <a:cs typeface="Calibri"/>
              </a:rPr>
              <a:t>requirements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7A0E21-A19D-D303-F7C5-5A6830A3544A}"/>
              </a:ext>
            </a:extLst>
          </p:cNvPr>
          <p:cNvSpPr txBox="1"/>
          <p:nvPr/>
        </p:nvSpPr>
        <p:spPr>
          <a:xfrm>
            <a:off x="4762499" y="5417343"/>
            <a:ext cx="1333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Segoe UI"/>
                <a:ea typeface="Calibri"/>
                <a:cs typeface="Calibri"/>
              </a:rPr>
              <a:t>More data</a:t>
            </a:r>
          </a:p>
        </p:txBody>
      </p:sp>
      <p:pic>
        <p:nvPicPr>
          <p:cNvPr id="20" name="Picture 19" descr="A person running on a road&#10;&#10;Description automatically generated">
            <a:extLst>
              <a:ext uri="{FF2B5EF4-FFF2-40B4-BE49-F238E27FC236}">
                <a16:creationId xmlns:a16="http://schemas.microsoft.com/office/drawing/2014/main" id="{66635D1B-30FF-8367-1052-8238A59684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40" r="2140"/>
          <a:stretch/>
        </p:blipFill>
        <p:spPr>
          <a:xfrm>
            <a:off x="6474473" y="3555414"/>
            <a:ext cx="2298250" cy="853210"/>
          </a:xfrm>
          <a:prstGeom prst="rect">
            <a:avLst/>
          </a:prstGeom>
        </p:spPr>
      </p:pic>
      <p:pic>
        <p:nvPicPr>
          <p:cNvPr id="24" name="Picture 23" descr="X-ray of a hand&#10;&#10;Description automatically generated">
            <a:extLst>
              <a:ext uri="{FF2B5EF4-FFF2-40B4-BE49-F238E27FC236}">
                <a16:creationId xmlns:a16="http://schemas.microsoft.com/office/drawing/2014/main" id="{7AAA8E6E-9EFE-55AD-27F2-FE526F63F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001" y="4799272"/>
            <a:ext cx="1626710" cy="885137"/>
          </a:xfrm>
          <a:prstGeom prst="rect">
            <a:avLst/>
          </a:prstGeom>
        </p:spPr>
      </p:pic>
      <p:pic>
        <p:nvPicPr>
          <p:cNvPr id="26" name="Picture 25" descr="A close-up of a calendar&#10;&#10;Description automatically generated">
            <a:extLst>
              <a:ext uri="{FF2B5EF4-FFF2-40B4-BE49-F238E27FC236}">
                <a16:creationId xmlns:a16="http://schemas.microsoft.com/office/drawing/2014/main" id="{69188633-658A-6315-D829-095421A567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1" r="281"/>
          <a:stretch/>
        </p:blipFill>
        <p:spPr>
          <a:xfrm>
            <a:off x="9826954" y="2288883"/>
            <a:ext cx="1313090" cy="864911"/>
          </a:xfrm>
          <a:prstGeom prst="rect">
            <a:avLst/>
          </a:prstGeom>
        </p:spPr>
      </p:pic>
      <p:pic>
        <p:nvPicPr>
          <p:cNvPr id="28" name="Picture 27" descr="A hand holding a pencil over a blueprint&#10;&#10;Description automatically generated">
            <a:extLst>
              <a:ext uri="{FF2B5EF4-FFF2-40B4-BE49-F238E27FC236}">
                <a16:creationId xmlns:a16="http://schemas.microsoft.com/office/drawing/2014/main" id="{8727C401-E698-FE13-37D8-8DFBCC8E1E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68" b="468"/>
          <a:stretch/>
        </p:blipFill>
        <p:spPr>
          <a:xfrm>
            <a:off x="9823262" y="3427836"/>
            <a:ext cx="1314268" cy="1321803"/>
          </a:xfrm>
          <a:prstGeom prst="rect">
            <a:avLst/>
          </a:prstGeom>
        </p:spPr>
      </p:pic>
      <p:pic>
        <p:nvPicPr>
          <p:cNvPr id="30" name="Picture 29" descr="A screenshot of a phone&#10;&#10;Description automatically generated">
            <a:extLst>
              <a:ext uri="{FF2B5EF4-FFF2-40B4-BE49-F238E27FC236}">
                <a16:creationId xmlns:a16="http://schemas.microsoft.com/office/drawing/2014/main" id="{AE325D54-01A9-6F47-6817-FA12599E89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7529" y="4298129"/>
            <a:ext cx="1290365" cy="443356"/>
          </a:xfrm>
          <a:prstGeom prst="rect">
            <a:avLst/>
          </a:prstGeom>
        </p:spPr>
      </p:pic>
      <p:pic>
        <p:nvPicPr>
          <p:cNvPr id="5" name="Picture 4" descr="A chess board with a black queen and a white pawn&#10;&#10;Description automatically generated">
            <a:extLst>
              <a:ext uri="{FF2B5EF4-FFF2-40B4-BE49-F238E27FC236}">
                <a16:creationId xmlns:a16="http://schemas.microsoft.com/office/drawing/2014/main" id="{3B9BDCE0-4A5D-3FDB-90E2-F2A8716BF0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6341" y="2287879"/>
            <a:ext cx="1217342" cy="721071"/>
          </a:xfrm>
          <a:prstGeom prst="rect">
            <a:avLst/>
          </a:prstGeom>
        </p:spPr>
      </p:pic>
      <p:pic>
        <p:nvPicPr>
          <p:cNvPr id="11" name="Picture 10" descr="A screen with numbers and numbers&#10;&#10;Description automatically generated">
            <a:extLst>
              <a:ext uri="{FF2B5EF4-FFF2-40B4-BE49-F238E27FC236}">
                <a16:creationId xmlns:a16="http://schemas.microsoft.com/office/drawing/2014/main" id="{C0A9C585-5AEC-C4AC-D4AB-BBF2BEF2D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661" y="4519863"/>
            <a:ext cx="1975184" cy="1333946"/>
          </a:xfrm>
          <a:prstGeom prst="rect">
            <a:avLst/>
          </a:prstGeom>
        </p:spPr>
      </p:pic>
      <p:pic>
        <p:nvPicPr>
          <p:cNvPr id="7" name="Picture 6" descr="A board game">
            <a:extLst>
              <a:ext uri="{FF2B5EF4-FFF2-40B4-BE49-F238E27FC236}">
                <a16:creationId xmlns:a16="http://schemas.microsoft.com/office/drawing/2014/main" id="{71CAE05D-6777-49F1-1F14-A45C2513D6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8286" y="5002348"/>
            <a:ext cx="1683658" cy="107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7755-402A-7932-9912-7026F67E4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2. </a:t>
            </a:r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AI in Healthcare</a:t>
            </a:r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pic>
        <p:nvPicPr>
          <p:cNvPr id="4" name="Content Placeholder 6" descr="Surgeon analyzing a patient's brainon digital futuristic virtual display">
            <a:extLst>
              <a:ext uri="{FF2B5EF4-FFF2-40B4-BE49-F238E27FC236}">
                <a16:creationId xmlns:a16="http://schemas.microsoft.com/office/drawing/2014/main" id="{C6AB6190-F09C-CADE-743A-5A8AA0A9AC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155" r="23155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AutoNum type="alphaLcPeriod"/>
            </a:pPr>
            <a:r>
              <a:rPr lang="en-GB" sz="3200" b="1">
                <a:solidFill>
                  <a:srgbClr val="A2364F"/>
                </a:solidFill>
                <a:latin typeface="Segoe UI"/>
                <a:cs typeface="Segoe UI"/>
              </a:rPr>
              <a:t>Applications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Examples</a:t>
            </a:r>
            <a:endParaRPr lang="en-US" sz="3200">
              <a:solidFill>
                <a:srgbClr val="000000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165264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36F35-7480-1310-0D87-A85F67CEC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Poppins"/>
                <a:cs typeface="Poppins"/>
              </a:rPr>
              <a:t>Applications of AI in Healthcare</a:t>
            </a:r>
            <a:endParaRPr lang="en-US" sz="3200">
              <a:solidFill>
                <a:srgbClr val="000000"/>
              </a:solidFill>
              <a:latin typeface="Poppins"/>
              <a:cs typeface="Poppin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9992688-9ED3-3989-3D6E-D08F9AF18298}"/>
              </a:ext>
            </a:extLst>
          </p:cNvPr>
          <p:cNvGrpSpPr/>
          <p:nvPr/>
        </p:nvGrpSpPr>
        <p:grpSpPr>
          <a:xfrm>
            <a:off x="7621287" y="1714500"/>
            <a:ext cx="2590800" cy="1099151"/>
            <a:chOff x="7516512" y="2085975"/>
            <a:chExt cx="2590800" cy="109915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6A9934-4BDF-F702-CFC4-A9434F10053C}"/>
                </a:ext>
              </a:extLst>
            </p:cNvPr>
            <p:cNvSpPr txBox="1"/>
            <p:nvPr/>
          </p:nvSpPr>
          <p:spPr>
            <a:xfrm>
              <a:off x="7516512" y="2815794"/>
              <a:ext cx="25908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Fraud Detection</a:t>
              </a:r>
              <a:endParaRPr lang="en-US"/>
            </a:p>
          </p:txBody>
        </p:sp>
        <p:pic>
          <p:nvPicPr>
            <p:cNvPr id="17" name="Graphic 16" descr="Eye Scan with solid fill">
              <a:extLst>
                <a:ext uri="{FF2B5EF4-FFF2-40B4-BE49-F238E27FC236}">
                  <a16:creationId xmlns:a16="http://schemas.microsoft.com/office/drawing/2014/main" id="{89F7D8AA-7C63-34AF-1A01-65DCC5992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3425" y="2085975"/>
              <a:ext cx="914400" cy="9144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D49BD78-B917-0CC6-6E44-F063B9B1CCB4}"/>
              </a:ext>
            </a:extLst>
          </p:cNvPr>
          <p:cNvGrpSpPr/>
          <p:nvPr/>
        </p:nvGrpSpPr>
        <p:grpSpPr>
          <a:xfrm>
            <a:off x="8916687" y="2552700"/>
            <a:ext cx="2590800" cy="1194401"/>
            <a:chOff x="8764287" y="3305175"/>
            <a:chExt cx="2590800" cy="119440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79B4C9-896E-E55F-BCFA-80AEB01ECF6F}"/>
                </a:ext>
              </a:extLst>
            </p:cNvPr>
            <p:cNvSpPr txBox="1"/>
            <p:nvPr/>
          </p:nvSpPr>
          <p:spPr>
            <a:xfrm>
              <a:off x="8764287" y="4130244"/>
              <a:ext cx="25908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Cybersecurity</a:t>
              </a:r>
              <a:endParaRPr lang="en-US"/>
            </a:p>
          </p:txBody>
        </p:sp>
        <p:pic>
          <p:nvPicPr>
            <p:cNvPr id="18" name="Graphic 17" descr="Security camera with solid fill">
              <a:extLst>
                <a:ext uri="{FF2B5EF4-FFF2-40B4-BE49-F238E27FC236}">
                  <a16:creationId xmlns:a16="http://schemas.microsoft.com/office/drawing/2014/main" id="{1C1C1EF7-2A79-98A5-CE27-CAA946A12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1200" y="3305175"/>
              <a:ext cx="914400" cy="9144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25F48A-4CA7-0FC0-461C-37A52BF44594}"/>
              </a:ext>
            </a:extLst>
          </p:cNvPr>
          <p:cNvGrpSpPr/>
          <p:nvPr/>
        </p:nvGrpSpPr>
        <p:grpSpPr>
          <a:xfrm>
            <a:off x="8916687" y="3876675"/>
            <a:ext cx="2590800" cy="1461875"/>
            <a:chOff x="8040387" y="4514850"/>
            <a:chExt cx="2590800" cy="14618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C778CB-E508-C156-E112-B9E4089D4430}"/>
                </a:ext>
              </a:extLst>
            </p:cNvPr>
            <p:cNvSpPr txBox="1"/>
            <p:nvPr/>
          </p:nvSpPr>
          <p:spPr>
            <a:xfrm>
              <a:off x="8040387" y="5330394"/>
              <a:ext cx="25908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AI Robot-Assisted </a:t>
              </a:r>
              <a:endParaRPr lang="en-US">
                <a:solidFill>
                  <a:srgbClr val="000000"/>
                </a:solidFill>
                <a:ea typeface="Calibri"/>
                <a:cs typeface="Calibri"/>
              </a:endParaRPr>
            </a:p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Surgery</a:t>
              </a:r>
              <a:endParaRPr lang="en-US">
                <a:ea typeface="Calibri"/>
                <a:cs typeface="Calibri"/>
              </a:endParaRPr>
            </a:p>
          </p:txBody>
        </p:sp>
        <p:pic>
          <p:nvPicPr>
            <p:cNvPr id="19" name="Graphic 18" descr="Robot Hand with solid fill">
              <a:extLst>
                <a:ext uri="{FF2B5EF4-FFF2-40B4-BE49-F238E27FC236}">
                  <a16:creationId xmlns:a16="http://schemas.microsoft.com/office/drawing/2014/main" id="{CC845523-47D6-E0CF-6FF9-DA289C397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77300" y="4514850"/>
              <a:ext cx="914400" cy="9144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C5977C9-F8F9-DDB7-2BD7-E44AE870C192}"/>
              </a:ext>
            </a:extLst>
          </p:cNvPr>
          <p:cNvGrpSpPr/>
          <p:nvPr/>
        </p:nvGrpSpPr>
        <p:grpSpPr>
          <a:xfrm>
            <a:off x="5773437" y="1333500"/>
            <a:ext cx="2590800" cy="1557125"/>
            <a:chOff x="5678187" y="1466850"/>
            <a:chExt cx="2590800" cy="15571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856692-7207-C56B-B4AB-36D155EF0CC1}"/>
                </a:ext>
              </a:extLst>
            </p:cNvPr>
            <p:cNvSpPr txBox="1"/>
            <p:nvPr/>
          </p:nvSpPr>
          <p:spPr>
            <a:xfrm>
              <a:off x="5678187" y="2377644"/>
              <a:ext cx="25908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Virtual Nursing </a:t>
              </a:r>
              <a:endParaRPr lang="en-US">
                <a:solidFill>
                  <a:srgbClr val="000000"/>
                </a:solidFill>
                <a:ea typeface="Calibri"/>
                <a:cs typeface="Calibri"/>
              </a:endParaRPr>
            </a:p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Assistance</a:t>
              </a:r>
              <a:endParaRPr lang="en-US">
                <a:ea typeface="Calibri"/>
                <a:cs typeface="Calibri"/>
              </a:endParaRPr>
            </a:p>
          </p:txBody>
        </p:sp>
        <p:pic>
          <p:nvPicPr>
            <p:cNvPr id="20" name="Graphic 19" descr="Doctor female with solid fill">
              <a:extLst>
                <a:ext uri="{FF2B5EF4-FFF2-40B4-BE49-F238E27FC236}">
                  <a16:creationId xmlns:a16="http://schemas.microsoft.com/office/drawing/2014/main" id="{36A50257-79E0-6499-195B-C1E18D28A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15100" y="1466850"/>
              <a:ext cx="914400" cy="9144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AA1EF76-9995-B701-5943-B1F48D86D9FA}"/>
              </a:ext>
            </a:extLst>
          </p:cNvPr>
          <p:cNvGrpSpPr/>
          <p:nvPr/>
        </p:nvGrpSpPr>
        <p:grpSpPr>
          <a:xfrm>
            <a:off x="1588" y="2533650"/>
            <a:ext cx="2800350" cy="1149350"/>
            <a:chOff x="1039813" y="2981325"/>
            <a:chExt cx="2800350" cy="114935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79C7D5-B1AA-3879-D6A4-43244E45873F}"/>
                </a:ext>
              </a:extLst>
            </p:cNvPr>
            <p:cNvSpPr txBox="1"/>
            <p:nvPr/>
          </p:nvSpPr>
          <p:spPr>
            <a:xfrm>
              <a:off x="1039813" y="3762375"/>
              <a:ext cx="2800350" cy="36830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Drug Development</a:t>
              </a:r>
              <a:endParaRPr lang="en-US"/>
            </a:p>
          </p:txBody>
        </p:sp>
        <p:pic>
          <p:nvPicPr>
            <p:cNvPr id="21" name="Graphic 20" descr="Medicine with solid fill">
              <a:extLst>
                <a:ext uri="{FF2B5EF4-FFF2-40B4-BE49-F238E27FC236}">
                  <a16:creationId xmlns:a16="http://schemas.microsoft.com/office/drawing/2014/main" id="{FCD9091B-7220-8E00-65BC-ECF105EDC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057400" y="2981325"/>
              <a:ext cx="914400" cy="9144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8D24E01-76A7-26C2-BCE6-9E571B6E061F}"/>
              </a:ext>
            </a:extLst>
          </p:cNvPr>
          <p:cNvGrpSpPr/>
          <p:nvPr/>
        </p:nvGrpSpPr>
        <p:grpSpPr>
          <a:xfrm>
            <a:off x="5563887" y="5486400"/>
            <a:ext cx="3009900" cy="1376150"/>
            <a:chOff x="3982737" y="4781550"/>
            <a:chExt cx="3009900" cy="137615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D0C4DB-F798-C0FF-82B7-375F0F3869C2}"/>
                </a:ext>
              </a:extLst>
            </p:cNvPr>
            <p:cNvSpPr txBox="1"/>
            <p:nvPr/>
          </p:nvSpPr>
          <p:spPr>
            <a:xfrm>
              <a:off x="3982737" y="5511369"/>
              <a:ext cx="30099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err="1">
                  <a:solidFill>
                    <a:srgbClr val="41131C"/>
                  </a:solidFill>
                  <a:ea typeface="Calibri"/>
                  <a:cs typeface="Calibri"/>
                </a:rPr>
                <a:t>Personalised</a:t>
              </a:r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 </a:t>
              </a:r>
              <a:endParaRPr lang="en-US">
                <a:solidFill>
                  <a:srgbClr val="000000"/>
                </a:solidFill>
                <a:ea typeface="Calibri"/>
                <a:cs typeface="Calibri"/>
              </a:endParaRPr>
            </a:p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Medicine</a:t>
              </a:r>
              <a:endParaRPr lang="en-US">
                <a:ea typeface="Calibri"/>
                <a:cs typeface="Calibri"/>
              </a:endParaRPr>
            </a:p>
          </p:txBody>
        </p:sp>
        <p:pic>
          <p:nvPicPr>
            <p:cNvPr id="22" name="Graphic 21" descr="Homeopathy with solid fill">
              <a:extLst>
                <a:ext uri="{FF2B5EF4-FFF2-40B4-BE49-F238E27FC236}">
                  <a16:creationId xmlns:a16="http://schemas.microsoft.com/office/drawing/2014/main" id="{61EC0E4E-DB4F-8018-4D8D-DC090ADD9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029200" y="4781550"/>
              <a:ext cx="914400" cy="9144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93A907-2746-93CE-3045-0030259AEBE2}"/>
              </a:ext>
            </a:extLst>
          </p:cNvPr>
          <p:cNvGrpSpPr/>
          <p:nvPr/>
        </p:nvGrpSpPr>
        <p:grpSpPr>
          <a:xfrm>
            <a:off x="7516512" y="5086350"/>
            <a:ext cx="3009900" cy="1557125"/>
            <a:chOff x="6516387" y="5153025"/>
            <a:chExt cx="3009900" cy="155712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133325-7E15-39B5-3191-A5192CEB3D75}"/>
                </a:ext>
              </a:extLst>
            </p:cNvPr>
            <p:cNvSpPr txBox="1"/>
            <p:nvPr/>
          </p:nvSpPr>
          <p:spPr>
            <a:xfrm>
              <a:off x="6516387" y="6063819"/>
              <a:ext cx="30099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err="1">
                  <a:solidFill>
                    <a:srgbClr val="41131C"/>
                  </a:solidFill>
                  <a:ea typeface="Calibri"/>
                  <a:cs typeface="Calibri"/>
                </a:rPr>
                <a:t>Personalised</a:t>
              </a:r>
              <a:endParaRPr lang="en-US" err="1">
                <a:solidFill>
                  <a:srgbClr val="000000"/>
                </a:solidFill>
                <a:ea typeface="Calibri"/>
                <a:cs typeface="Calibri"/>
              </a:endParaRPr>
            </a:p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Healthcare Plans</a:t>
              </a:r>
              <a:endParaRPr lang="en-US">
                <a:ea typeface="Calibri"/>
                <a:cs typeface="Calibri"/>
              </a:endParaRPr>
            </a:p>
          </p:txBody>
        </p:sp>
        <p:pic>
          <p:nvPicPr>
            <p:cNvPr id="25" name="Graphic 24" descr="Daily calendar with solid fill">
              <a:extLst>
                <a:ext uri="{FF2B5EF4-FFF2-40B4-BE49-F238E27FC236}">
                  <a16:creationId xmlns:a16="http://schemas.microsoft.com/office/drawing/2014/main" id="{5F126B5C-AD58-C9FE-D521-7BBE685DC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562850" y="5153025"/>
              <a:ext cx="914400" cy="9144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BCEEF6C-A47C-95E9-5A53-575655435A58}"/>
              </a:ext>
            </a:extLst>
          </p:cNvPr>
          <p:cNvGrpSpPr/>
          <p:nvPr/>
        </p:nvGrpSpPr>
        <p:grpSpPr>
          <a:xfrm>
            <a:off x="1401763" y="1895475"/>
            <a:ext cx="2800350" cy="1136650"/>
            <a:chOff x="2087563" y="1971675"/>
            <a:chExt cx="2800350" cy="11366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1DCC00-1591-A645-7F31-C47BA9B2C4E3}"/>
                </a:ext>
              </a:extLst>
            </p:cNvPr>
            <p:cNvSpPr txBox="1"/>
            <p:nvPr/>
          </p:nvSpPr>
          <p:spPr>
            <a:xfrm>
              <a:off x="2087563" y="2740025"/>
              <a:ext cx="2800350" cy="36830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Cancer Research</a:t>
              </a:r>
              <a:endParaRPr lang="en-US"/>
            </a:p>
          </p:txBody>
        </p:sp>
        <p:pic>
          <p:nvPicPr>
            <p:cNvPr id="29" name="Graphic 28" descr="Cancer with solid fill">
              <a:extLst>
                <a:ext uri="{FF2B5EF4-FFF2-40B4-BE49-F238E27FC236}">
                  <a16:creationId xmlns:a16="http://schemas.microsoft.com/office/drawing/2014/main" id="{BEB7A414-C150-15D9-91A2-42758E3AF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028950" y="1971675"/>
              <a:ext cx="914400" cy="9144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6EEE585-3E5B-94A3-CE4B-8488240A590B}"/>
              </a:ext>
            </a:extLst>
          </p:cNvPr>
          <p:cNvGrpSpPr/>
          <p:nvPr/>
        </p:nvGrpSpPr>
        <p:grpSpPr>
          <a:xfrm>
            <a:off x="1588" y="3876675"/>
            <a:ext cx="2800350" cy="1538288"/>
            <a:chOff x="1144588" y="4152900"/>
            <a:chExt cx="2800350" cy="15382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C4FD5F-5CE1-6683-E93B-E88D0F1C4086}"/>
                </a:ext>
              </a:extLst>
            </p:cNvPr>
            <p:cNvSpPr txBox="1"/>
            <p:nvPr/>
          </p:nvSpPr>
          <p:spPr>
            <a:xfrm>
              <a:off x="1144588" y="5045075"/>
              <a:ext cx="2800350" cy="64611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Rare Disease</a:t>
              </a:r>
            </a:p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Diagnostics &amp; Treatment</a:t>
              </a:r>
            </a:p>
          </p:txBody>
        </p:sp>
        <p:pic>
          <p:nvPicPr>
            <p:cNvPr id="31" name="Graphic 30" descr="Alterations &amp; Tailoring with solid fill">
              <a:extLst>
                <a:ext uri="{FF2B5EF4-FFF2-40B4-BE49-F238E27FC236}">
                  <a16:creationId xmlns:a16="http://schemas.microsoft.com/office/drawing/2014/main" id="{C4840760-5C19-6B9D-A7F3-E320AFB60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085975" y="4152900"/>
              <a:ext cx="914400" cy="91440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8E21D46-AF9D-B9AD-A2E7-2CFD2E358EE7}"/>
              </a:ext>
            </a:extLst>
          </p:cNvPr>
          <p:cNvGrpSpPr/>
          <p:nvPr/>
        </p:nvGrpSpPr>
        <p:grpSpPr>
          <a:xfrm>
            <a:off x="1877712" y="4905375"/>
            <a:ext cx="3009900" cy="1557125"/>
            <a:chOff x="1772937" y="4933950"/>
            <a:chExt cx="3009900" cy="15571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B917B2-EE99-99A9-08C1-81BB747E2111}"/>
                </a:ext>
              </a:extLst>
            </p:cNvPr>
            <p:cNvSpPr txBox="1"/>
            <p:nvPr/>
          </p:nvSpPr>
          <p:spPr>
            <a:xfrm>
              <a:off x="1772937" y="5844744"/>
              <a:ext cx="30099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Dosage Error</a:t>
              </a:r>
              <a:endParaRPr lang="en-US">
                <a:solidFill>
                  <a:srgbClr val="000000"/>
                </a:solidFill>
                <a:ea typeface="Calibri"/>
                <a:cs typeface="Calibri"/>
              </a:endParaRPr>
            </a:p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Reduction</a:t>
              </a:r>
              <a:endParaRPr lang="en-US">
                <a:ea typeface="Calibri"/>
                <a:cs typeface="Calibri"/>
              </a:endParaRPr>
            </a:p>
          </p:txBody>
        </p:sp>
        <p:pic>
          <p:nvPicPr>
            <p:cNvPr id="47" name="Graphic 46" descr="IV with solid fill">
              <a:extLst>
                <a:ext uri="{FF2B5EF4-FFF2-40B4-BE49-F238E27FC236}">
                  <a16:creationId xmlns:a16="http://schemas.microsoft.com/office/drawing/2014/main" id="{AD255EFC-50B2-948D-AC61-06554BDA5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819400" y="4933950"/>
              <a:ext cx="914400" cy="91440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518E4A1-BF55-0333-7147-F9E68547F0D0}"/>
              </a:ext>
            </a:extLst>
          </p:cNvPr>
          <p:cNvGrpSpPr/>
          <p:nvPr/>
        </p:nvGrpSpPr>
        <p:grpSpPr>
          <a:xfrm>
            <a:off x="4201812" y="5372100"/>
            <a:ext cx="2200275" cy="1490450"/>
            <a:chOff x="4554237" y="5334000"/>
            <a:chExt cx="2200275" cy="14904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8EC079-E2F2-3D1F-90FC-DAAC61461F72}"/>
                </a:ext>
              </a:extLst>
            </p:cNvPr>
            <p:cNvSpPr txBox="1"/>
            <p:nvPr/>
          </p:nvSpPr>
          <p:spPr>
            <a:xfrm>
              <a:off x="4554237" y="6178119"/>
              <a:ext cx="220027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Health Monitoring </a:t>
              </a:r>
              <a:endParaRPr lang="en-US">
                <a:solidFill>
                  <a:srgbClr val="000000"/>
                </a:solidFill>
                <a:ea typeface="Calibri"/>
                <a:cs typeface="Calibri"/>
              </a:endParaRPr>
            </a:p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&amp; Wearables</a:t>
              </a:r>
              <a:endParaRPr lang="en-US">
                <a:ea typeface="Calibri"/>
                <a:cs typeface="Calibri"/>
              </a:endParaRPr>
            </a:p>
          </p:txBody>
        </p:sp>
        <p:pic>
          <p:nvPicPr>
            <p:cNvPr id="49" name="Graphic 48" descr="Weight Gain with solid fill">
              <a:extLst>
                <a:ext uri="{FF2B5EF4-FFF2-40B4-BE49-F238E27FC236}">
                  <a16:creationId xmlns:a16="http://schemas.microsoft.com/office/drawing/2014/main" id="{D0290485-BDA8-AEAE-BA32-2B4F9FD9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200650" y="5334000"/>
              <a:ext cx="914400" cy="9144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09C2223-A3DE-B725-2023-58FD9A1A1DA2}"/>
              </a:ext>
            </a:extLst>
          </p:cNvPr>
          <p:cNvGrpSpPr/>
          <p:nvPr/>
        </p:nvGrpSpPr>
        <p:grpSpPr>
          <a:xfrm>
            <a:off x="3382662" y="1352550"/>
            <a:ext cx="3009900" cy="1242026"/>
            <a:chOff x="3382662" y="1352550"/>
            <a:chExt cx="3009900" cy="124202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BF9B97-60DD-827E-0BFC-0A122F6E5B03}"/>
                </a:ext>
              </a:extLst>
            </p:cNvPr>
            <p:cNvSpPr txBox="1"/>
            <p:nvPr/>
          </p:nvSpPr>
          <p:spPr>
            <a:xfrm>
              <a:off x="3382662" y="2225244"/>
              <a:ext cx="30099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Medical Diagnosis</a:t>
              </a:r>
              <a:endParaRPr lang="en-US"/>
            </a:p>
          </p:txBody>
        </p:sp>
        <p:pic>
          <p:nvPicPr>
            <p:cNvPr id="53" name="Graphic 52" descr="Pandemic exponential curve line graph with solid fill">
              <a:extLst>
                <a:ext uri="{FF2B5EF4-FFF2-40B4-BE49-F238E27FC236}">
                  <a16:creationId xmlns:a16="http://schemas.microsoft.com/office/drawing/2014/main" id="{75A51D63-0B73-ED5C-0556-0799A624F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4429125" y="1352550"/>
              <a:ext cx="914400" cy="91440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D1A0D00-D7A4-4EE0-870C-184E2B9D10C8}"/>
              </a:ext>
            </a:extLst>
          </p:cNvPr>
          <p:cNvGrpSpPr/>
          <p:nvPr/>
        </p:nvGrpSpPr>
        <p:grpSpPr>
          <a:xfrm>
            <a:off x="3809227" y="3145309"/>
            <a:ext cx="3923270" cy="2069756"/>
            <a:chOff x="3799702" y="3202459"/>
            <a:chExt cx="3923270" cy="206975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F204C82-6F1A-78B0-4D5E-201086577B74}"/>
                </a:ext>
              </a:extLst>
            </p:cNvPr>
            <p:cNvSpPr/>
            <p:nvPr/>
          </p:nvSpPr>
          <p:spPr>
            <a:xfrm>
              <a:off x="3799702" y="3202459"/>
              <a:ext cx="3923270" cy="2069756"/>
            </a:xfrm>
            <a:prstGeom prst="ellipse">
              <a:avLst/>
            </a:prstGeom>
            <a:solidFill>
              <a:srgbClr val="A2364F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Graphic 43" descr="Heart with pulse with solid fill">
              <a:extLst>
                <a:ext uri="{FF2B5EF4-FFF2-40B4-BE49-F238E27FC236}">
                  <a16:creationId xmlns:a16="http://schemas.microsoft.com/office/drawing/2014/main" id="{20D47B09-C0C7-7CB2-FA2E-E9573BBD1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5772150" y="3486150"/>
              <a:ext cx="1295400" cy="1162050"/>
            </a:xfrm>
            <a:prstGeom prst="rect">
              <a:avLst/>
            </a:prstGeom>
          </p:spPr>
        </p:pic>
        <p:pic>
          <p:nvPicPr>
            <p:cNvPr id="52" name="Graphic 51" descr="Artificial Intelligence with solid fill">
              <a:extLst>
                <a:ext uri="{FF2B5EF4-FFF2-40B4-BE49-F238E27FC236}">
                  <a16:creationId xmlns:a16="http://schemas.microsoft.com/office/drawing/2014/main" id="{EDBC205A-585D-7C03-3DBC-9A90CFD6E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4505325" y="3390900"/>
              <a:ext cx="1162050" cy="115252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61DD511-D376-68FC-9351-68745C02A5AA}"/>
                </a:ext>
              </a:extLst>
            </p:cNvPr>
            <p:cNvSpPr txBox="1"/>
            <p:nvPr/>
          </p:nvSpPr>
          <p:spPr>
            <a:xfrm>
              <a:off x="4468254" y="4530038"/>
              <a:ext cx="259080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rgbClr val="F0DADE"/>
                  </a:solidFill>
                  <a:ea typeface="Calibri"/>
                  <a:cs typeface="Calibri"/>
                </a:rPr>
                <a:t>A.I. for Healthcare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71851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3981A2-FA42-E9A7-FF1E-6A5344D5DB12}"/>
              </a:ext>
            </a:extLst>
          </p:cNvPr>
          <p:cNvSpPr/>
          <p:nvPr/>
        </p:nvSpPr>
        <p:spPr>
          <a:xfrm>
            <a:off x="674777" y="3026331"/>
            <a:ext cx="10176429" cy="1160044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b="1">
                <a:solidFill>
                  <a:prstClr val="white"/>
                </a:solidFill>
                <a:latin typeface="Segoe UI"/>
                <a:cs typeface="Poppins"/>
              </a:rPr>
              <a:t>    Health data</a:t>
            </a:r>
            <a:endParaRPr lang="en-US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00311-ADE6-8D8A-3052-4B7C87F0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9A003B"/>
                </a:solidFill>
                <a:latin typeface="Arial Nova"/>
                <a:cs typeface="Poppins"/>
              </a:rPr>
              <a:t>Early diagnosis</a:t>
            </a:r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D3DC20-C861-D9B4-ED19-31B46A36A0EA}"/>
              </a:ext>
            </a:extLst>
          </p:cNvPr>
          <p:cNvCxnSpPr/>
          <p:nvPr/>
        </p:nvCxnSpPr>
        <p:spPr>
          <a:xfrm>
            <a:off x="677446" y="2366880"/>
            <a:ext cx="10499556" cy="2006"/>
          </a:xfrm>
          <a:prstGeom prst="straightConnector1">
            <a:avLst/>
          </a:prstGeom>
          <a:ln w="28575">
            <a:solidFill>
              <a:srgbClr val="A236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Stork Baby outline">
            <a:extLst>
              <a:ext uri="{FF2B5EF4-FFF2-40B4-BE49-F238E27FC236}">
                <a16:creationId xmlns:a16="http://schemas.microsoft.com/office/drawing/2014/main" id="{824EE3A4-AB46-AB1D-1F8B-85BA6AB7C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431" y="1718510"/>
            <a:ext cx="582419" cy="601914"/>
          </a:xfrm>
          <a:prstGeom prst="rect">
            <a:avLst/>
          </a:prstGeom>
        </p:spPr>
      </p:pic>
      <p:pic>
        <p:nvPicPr>
          <p:cNvPr id="13" name="Graphic 12" descr="Baby crawling outline">
            <a:extLst>
              <a:ext uri="{FF2B5EF4-FFF2-40B4-BE49-F238E27FC236}">
                <a16:creationId xmlns:a16="http://schemas.microsoft.com/office/drawing/2014/main" id="{BCCEE799-D791-2791-A799-19A198BA6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19563" y="1768645"/>
            <a:ext cx="582418" cy="601913"/>
          </a:xfrm>
          <a:prstGeom prst="rect">
            <a:avLst/>
          </a:prstGeom>
        </p:spPr>
      </p:pic>
      <p:pic>
        <p:nvPicPr>
          <p:cNvPr id="14" name="Graphic 13" descr="Baby outline">
            <a:extLst>
              <a:ext uri="{FF2B5EF4-FFF2-40B4-BE49-F238E27FC236}">
                <a16:creationId xmlns:a16="http://schemas.microsoft.com/office/drawing/2014/main" id="{893C3D66-5300-833D-09EF-42DC7BB335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0045" y="1791201"/>
            <a:ext cx="562365" cy="611940"/>
          </a:xfrm>
          <a:prstGeom prst="rect">
            <a:avLst/>
          </a:prstGeom>
        </p:spPr>
      </p:pic>
      <p:pic>
        <p:nvPicPr>
          <p:cNvPr id="16" name="Graphic 15" descr="Cycling outline">
            <a:extLst>
              <a:ext uri="{FF2B5EF4-FFF2-40B4-BE49-F238E27FC236}">
                <a16:creationId xmlns:a16="http://schemas.microsoft.com/office/drawing/2014/main" id="{046FC1B8-4F20-666C-B202-2F58EC748D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73906" y="1716100"/>
            <a:ext cx="576707" cy="604324"/>
          </a:xfrm>
          <a:prstGeom prst="rect">
            <a:avLst/>
          </a:prstGeom>
        </p:spPr>
      </p:pic>
      <p:pic>
        <p:nvPicPr>
          <p:cNvPr id="17" name="Graphic 16" descr="Walk outline">
            <a:extLst>
              <a:ext uri="{FF2B5EF4-FFF2-40B4-BE49-F238E27FC236}">
                <a16:creationId xmlns:a16="http://schemas.microsoft.com/office/drawing/2014/main" id="{6699F77A-ED26-85F8-DA6F-4360B085D1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99450" y="1632684"/>
            <a:ext cx="670984" cy="670984"/>
          </a:xfrm>
          <a:prstGeom prst="rect">
            <a:avLst/>
          </a:prstGeom>
        </p:spPr>
      </p:pic>
      <p:pic>
        <p:nvPicPr>
          <p:cNvPr id="18" name="Graphic 17" descr="Man with cane outline">
            <a:extLst>
              <a:ext uri="{FF2B5EF4-FFF2-40B4-BE49-F238E27FC236}">
                <a16:creationId xmlns:a16="http://schemas.microsoft.com/office/drawing/2014/main" id="{240D0D1A-AB9D-3F44-BEA8-982A34DFDE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04997" y="1683419"/>
            <a:ext cx="670984" cy="670984"/>
          </a:xfrm>
          <a:prstGeom prst="rect">
            <a:avLst/>
          </a:prstGeom>
        </p:spPr>
      </p:pic>
      <p:pic>
        <p:nvPicPr>
          <p:cNvPr id="20" name="Graphic 19" descr="Run outline">
            <a:extLst>
              <a:ext uri="{FF2B5EF4-FFF2-40B4-BE49-F238E27FC236}">
                <a16:creationId xmlns:a16="http://schemas.microsoft.com/office/drawing/2014/main" id="{72E0B6FC-82AD-0E83-9E5B-0D3101CB1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78379" y="1678405"/>
            <a:ext cx="670984" cy="670984"/>
          </a:xfrm>
          <a:prstGeom prst="rect">
            <a:avLst/>
          </a:prstGeom>
        </p:spPr>
      </p:pic>
      <p:pic>
        <p:nvPicPr>
          <p:cNvPr id="21" name="Graphic 20" descr="Inpatient outline">
            <a:extLst>
              <a:ext uri="{FF2B5EF4-FFF2-40B4-BE49-F238E27FC236}">
                <a16:creationId xmlns:a16="http://schemas.microsoft.com/office/drawing/2014/main" id="{AF1E4994-F9AD-6169-C9AD-7B4C909553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28398" y="1677136"/>
            <a:ext cx="739242" cy="740181"/>
          </a:xfrm>
          <a:prstGeom prst="rect">
            <a:avLst/>
          </a:prstGeom>
        </p:spPr>
      </p:pic>
      <p:pic>
        <p:nvPicPr>
          <p:cNvPr id="3" name="Graphic 2" descr="Statistics outline">
            <a:extLst>
              <a:ext uri="{FF2B5EF4-FFF2-40B4-BE49-F238E27FC236}">
                <a16:creationId xmlns:a16="http://schemas.microsoft.com/office/drawing/2014/main" id="{699EF609-0AB4-C0AC-D097-7E38D2714C2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983567" y="3442759"/>
            <a:ext cx="493713" cy="495300"/>
          </a:xfrm>
          <a:prstGeom prst="rect">
            <a:avLst/>
          </a:prstGeom>
        </p:spPr>
      </p:pic>
      <p:pic>
        <p:nvPicPr>
          <p:cNvPr id="11" name="Graphic 10" descr="Disk outline">
            <a:extLst>
              <a:ext uri="{FF2B5EF4-FFF2-40B4-BE49-F238E27FC236}">
                <a16:creationId xmlns:a16="http://schemas.microsoft.com/office/drawing/2014/main" id="{83F32DEE-513B-3BCA-07C8-2F8F6577CC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5742" y="3442759"/>
            <a:ext cx="496888" cy="495300"/>
          </a:xfrm>
          <a:prstGeom prst="rect">
            <a:avLst/>
          </a:prstGeom>
        </p:spPr>
      </p:pic>
      <p:pic>
        <p:nvPicPr>
          <p:cNvPr id="15" name="Graphic 14" descr="Bar chart outline">
            <a:extLst>
              <a:ext uri="{FF2B5EF4-FFF2-40B4-BE49-F238E27FC236}">
                <a16:creationId xmlns:a16="http://schemas.microsoft.com/office/drawing/2014/main" id="{0A52DB5C-7BB6-DD11-8BBB-C03D565B992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841317" y="3442759"/>
            <a:ext cx="495300" cy="495300"/>
          </a:xfrm>
          <a:prstGeom prst="rect">
            <a:avLst/>
          </a:prstGeom>
        </p:spPr>
      </p:pic>
      <p:pic>
        <p:nvPicPr>
          <p:cNvPr id="19" name="Graphic 18" descr="Usb Stick outline">
            <a:extLst>
              <a:ext uri="{FF2B5EF4-FFF2-40B4-BE49-F238E27FC236}">
                <a16:creationId xmlns:a16="http://schemas.microsoft.com/office/drawing/2014/main" id="{EA667754-BF04-539F-76D3-D8A3B873CA8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887105" y="3442759"/>
            <a:ext cx="493713" cy="495300"/>
          </a:xfrm>
          <a:prstGeom prst="rect">
            <a:avLst/>
          </a:prstGeom>
        </p:spPr>
      </p:pic>
      <p:pic>
        <p:nvPicPr>
          <p:cNvPr id="31" name="Graphic 30" descr="Document outline">
            <a:extLst>
              <a:ext uri="{FF2B5EF4-FFF2-40B4-BE49-F238E27FC236}">
                <a16:creationId xmlns:a16="http://schemas.microsoft.com/office/drawing/2014/main" id="{778C9526-7498-5EB7-DE80-145FA31B636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045230" y="3442759"/>
            <a:ext cx="477838" cy="495300"/>
          </a:xfrm>
          <a:prstGeom prst="rect">
            <a:avLst/>
          </a:prstGeom>
        </p:spPr>
      </p:pic>
      <p:pic>
        <p:nvPicPr>
          <p:cNvPr id="32" name="Graphic 31" descr="Database outline">
            <a:extLst>
              <a:ext uri="{FF2B5EF4-FFF2-40B4-BE49-F238E27FC236}">
                <a16:creationId xmlns:a16="http://schemas.microsoft.com/office/drawing/2014/main" id="{E5C815D9-454F-01D9-1025-668D396DD0E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959880" y="3442759"/>
            <a:ext cx="465138" cy="495300"/>
          </a:xfrm>
          <a:prstGeom prst="rect">
            <a:avLst/>
          </a:prstGeom>
        </p:spPr>
      </p:pic>
      <p:pic>
        <p:nvPicPr>
          <p:cNvPr id="33" name="Graphic 32" descr="Cloud outline">
            <a:extLst>
              <a:ext uri="{FF2B5EF4-FFF2-40B4-BE49-F238E27FC236}">
                <a16:creationId xmlns:a16="http://schemas.microsoft.com/office/drawing/2014/main" id="{3189E92D-2690-5C4C-6F1C-C6D2074C15E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863417" y="3442759"/>
            <a:ext cx="495300" cy="495300"/>
          </a:xfrm>
          <a:prstGeom prst="rect">
            <a:avLst/>
          </a:prstGeom>
        </p:spPr>
      </p:pic>
      <p:pic>
        <p:nvPicPr>
          <p:cNvPr id="34" name="Graphic 33" descr="Table outline">
            <a:extLst>
              <a:ext uri="{FF2B5EF4-FFF2-40B4-BE49-F238E27FC236}">
                <a16:creationId xmlns:a16="http://schemas.microsoft.com/office/drawing/2014/main" id="{066A4B00-FB77-A62E-381B-27C3DE9A3E8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005667" y="3442759"/>
            <a:ext cx="495300" cy="495300"/>
          </a:xfrm>
          <a:prstGeom prst="rect">
            <a:avLst/>
          </a:prstGeom>
        </p:spPr>
      </p:pic>
      <p:pic>
        <p:nvPicPr>
          <p:cNvPr id="35" name="Graphic 34" descr="Pie chart outline">
            <a:extLst>
              <a:ext uri="{FF2B5EF4-FFF2-40B4-BE49-F238E27FC236}">
                <a16:creationId xmlns:a16="http://schemas.microsoft.com/office/drawing/2014/main" id="{48539349-0444-74AB-11AF-74229A691A4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5907617" y="3442759"/>
            <a:ext cx="496888" cy="495300"/>
          </a:xfrm>
          <a:prstGeom prst="rect">
            <a:avLst/>
          </a:prstGeom>
        </p:spPr>
      </p:pic>
      <p:pic>
        <p:nvPicPr>
          <p:cNvPr id="36" name="Graphic 35" descr="Business Growth outline">
            <a:extLst>
              <a:ext uri="{FF2B5EF4-FFF2-40B4-BE49-F238E27FC236}">
                <a16:creationId xmlns:a16="http://schemas.microsoft.com/office/drawing/2014/main" id="{2A359EFA-A33F-8C41-3ADA-796F6F07613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9819217" y="3442759"/>
            <a:ext cx="495300" cy="495300"/>
          </a:xfrm>
          <a:prstGeom prst="rect">
            <a:avLst/>
          </a:prstGeom>
        </p:spPr>
      </p:pic>
      <p:pic>
        <p:nvPicPr>
          <p:cNvPr id="23" name="Graphic 22" descr="Needle outline">
            <a:extLst>
              <a:ext uri="{FF2B5EF4-FFF2-40B4-BE49-F238E27FC236}">
                <a16:creationId xmlns:a16="http://schemas.microsoft.com/office/drawing/2014/main" id="{7EB8DD88-1EBE-D02C-C104-56B310F6C3F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844537" y="2501240"/>
            <a:ext cx="383563" cy="383563"/>
          </a:xfrm>
          <a:prstGeom prst="rect">
            <a:avLst/>
          </a:prstGeom>
        </p:spPr>
      </p:pic>
      <p:pic>
        <p:nvPicPr>
          <p:cNvPr id="25" name="Graphic 24" descr="Hospital outline">
            <a:extLst>
              <a:ext uri="{FF2B5EF4-FFF2-40B4-BE49-F238E27FC236}">
                <a16:creationId xmlns:a16="http://schemas.microsoft.com/office/drawing/2014/main" id="{1416BF87-579E-FEC6-EEA5-D63AA87F44E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994941" y="2368716"/>
            <a:ext cx="531729" cy="531729"/>
          </a:xfrm>
          <a:prstGeom prst="rect">
            <a:avLst/>
          </a:prstGeom>
        </p:spPr>
      </p:pic>
      <p:pic>
        <p:nvPicPr>
          <p:cNvPr id="26" name="Graphic 25" descr="Needle outline">
            <a:extLst>
              <a:ext uri="{FF2B5EF4-FFF2-40B4-BE49-F238E27FC236}">
                <a16:creationId xmlns:a16="http://schemas.microsoft.com/office/drawing/2014/main" id="{D8196A7D-EF79-5739-98E6-67751AF544D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8048415" y="2502001"/>
            <a:ext cx="383563" cy="383563"/>
          </a:xfrm>
          <a:prstGeom prst="rect">
            <a:avLst/>
          </a:prstGeom>
        </p:spPr>
      </p:pic>
      <p:pic>
        <p:nvPicPr>
          <p:cNvPr id="27" name="Graphic 26" descr="Needle outline">
            <a:extLst>
              <a:ext uri="{FF2B5EF4-FFF2-40B4-BE49-F238E27FC236}">
                <a16:creationId xmlns:a16="http://schemas.microsoft.com/office/drawing/2014/main" id="{B1F77E96-0641-12E8-C5AB-2DA7805A48E3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5899992" y="2512027"/>
            <a:ext cx="383563" cy="383563"/>
          </a:xfrm>
          <a:prstGeom prst="rect">
            <a:avLst/>
          </a:prstGeom>
        </p:spPr>
      </p:pic>
      <p:pic>
        <p:nvPicPr>
          <p:cNvPr id="28" name="Graphic 27" descr="Medicine outline">
            <a:extLst>
              <a:ext uri="{FF2B5EF4-FFF2-40B4-BE49-F238E27FC236}">
                <a16:creationId xmlns:a16="http://schemas.microsoft.com/office/drawing/2014/main" id="{51161A08-ECEB-7476-9201-1766BA9DACD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0075445" y="2459343"/>
            <a:ext cx="383563" cy="421998"/>
          </a:xfrm>
          <a:prstGeom prst="rect">
            <a:avLst/>
          </a:prstGeom>
        </p:spPr>
      </p:pic>
      <p:pic>
        <p:nvPicPr>
          <p:cNvPr id="29" name="Graphic 28" descr="Medicine outline">
            <a:extLst>
              <a:ext uri="{FF2B5EF4-FFF2-40B4-BE49-F238E27FC236}">
                <a16:creationId xmlns:a16="http://schemas.microsoft.com/office/drawing/2014/main" id="{19B49AA6-1B9D-2B94-3A57-9FF2FDEA67C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3762038" y="2527243"/>
            <a:ext cx="383563" cy="421998"/>
          </a:xfrm>
          <a:prstGeom prst="rect">
            <a:avLst/>
          </a:prstGeom>
        </p:spPr>
      </p:pic>
      <p:pic>
        <p:nvPicPr>
          <p:cNvPr id="37" name="Graphic 36" descr="Schoolhouse outline">
            <a:extLst>
              <a:ext uri="{FF2B5EF4-FFF2-40B4-BE49-F238E27FC236}">
                <a16:creationId xmlns:a16="http://schemas.microsoft.com/office/drawing/2014/main" id="{64B00AFB-9630-CEF8-D40D-13AC39962EC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4817722" y="2331308"/>
            <a:ext cx="537820" cy="528176"/>
          </a:xfrm>
          <a:prstGeom prst="rect">
            <a:avLst/>
          </a:prstGeom>
        </p:spPr>
      </p:pic>
      <p:pic>
        <p:nvPicPr>
          <p:cNvPr id="38" name="Graphic 37" descr="Building outline">
            <a:extLst>
              <a:ext uri="{FF2B5EF4-FFF2-40B4-BE49-F238E27FC236}">
                <a16:creationId xmlns:a16="http://schemas.microsoft.com/office/drawing/2014/main" id="{8642F3BA-0FA4-E82D-B697-7775B7B0935C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7256242" y="2378664"/>
            <a:ext cx="528176" cy="537821"/>
          </a:xfrm>
          <a:prstGeom prst="rect">
            <a:avLst/>
          </a:prstGeom>
        </p:spPr>
      </p:pic>
      <p:pic>
        <p:nvPicPr>
          <p:cNvPr id="39" name="Graphic 38" descr="Home1 outline">
            <a:extLst>
              <a:ext uri="{FF2B5EF4-FFF2-40B4-BE49-F238E27FC236}">
                <a16:creationId xmlns:a16="http://schemas.microsoft.com/office/drawing/2014/main" id="{3B4D133E-50F5-1E56-9F29-0F3A11A5224C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2769243" y="2366273"/>
            <a:ext cx="528176" cy="537821"/>
          </a:xfrm>
          <a:prstGeom prst="rect">
            <a:avLst/>
          </a:prstGeom>
        </p:spPr>
      </p:pic>
      <p:pic>
        <p:nvPicPr>
          <p:cNvPr id="40" name="Graphic 39" descr="Home1 outline">
            <a:extLst>
              <a:ext uri="{FF2B5EF4-FFF2-40B4-BE49-F238E27FC236}">
                <a16:creationId xmlns:a16="http://schemas.microsoft.com/office/drawing/2014/main" id="{4B3865D0-BE88-6156-A248-0CAF27156DD4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9144963" y="2318045"/>
            <a:ext cx="528176" cy="537821"/>
          </a:xfrm>
          <a:prstGeom prst="rect">
            <a:avLst/>
          </a:prstGeom>
        </p:spPr>
      </p:pic>
      <p:pic>
        <p:nvPicPr>
          <p:cNvPr id="41" name="Graphic 40" descr="Server outline">
            <a:extLst>
              <a:ext uri="{FF2B5EF4-FFF2-40B4-BE49-F238E27FC236}">
                <a16:creationId xmlns:a16="http://schemas.microsoft.com/office/drawing/2014/main" id="{9399E894-AA8C-A2BA-3069-720757DB54D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0920192" y="3614711"/>
            <a:ext cx="914400" cy="914400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93EFBAF-6E6C-172F-2E41-11F8C9ADA9D3}"/>
              </a:ext>
            </a:extLst>
          </p:cNvPr>
          <p:cNvCxnSpPr/>
          <p:nvPr/>
        </p:nvCxnSpPr>
        <p:spPr>
          <a:xfrm flipV="1">
            <a:off x="1266946" y="4361912"/>
            <a:ext cx="9730448" cy="21221"/>
          </a:xfrm>
          <a:prstGeom prst="straightConnector1">
            <a:avLst/>
          </a:prstGeom>
          <a:ln w="28575">
            <a:solidFill>
              <a:srgbClr val="A2364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E1E4E7-5311-317D-2944-615D33E118CE}"/>
              </a:ext>
            </a:extLst>
          </p:cNvPr>
          <p:cNvGrpSpPr/>
          <p:nvPr/>
        </p:nvGrpSpPr>
        <p:grpSpPr>
          <a:xfrm>
            <a:off x="3447521" y="3720572"/>
            <a:ext cx="7203017" cy="342900"/>
            <a:chOff x="3447521" y="3720572"/>
            <a:chExt cx="7203017" cy="342900"/>
          </a:xfrm>
        </p:grpSpPr>
        <p:pic>
          <p:nvPicPr>
            <p:cNvPr id="9" name="Graphic 8" descr="Lock with solid fill">
              <a:extLst>
                <a:ext uri="{FF2B5EF4-FFF2-40B4-BE49-F238E27FC236}">
                  <a16:creationId xmlns:a16="http://schemas.microsoft.com/office/drawing/2014/main" id="{E1D31E76-1A74-60F2-A179-F7C218C7F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p:blipFill>
          <p:spPr>
            <a:xfrm>
              <a:off x="9219141" y="3720572"/>
              <a:ext cx="381000" cy="342900"/>
            </a:xfrm>
            <a:prstGeom prst="rect">
              <a:avLst/>
            </a:prstGeom>
          </p:spPr>
        </p:pic>
        <p:pic>
          <p:nvPicPr>
            <p:cNvPr id="10" name="Graphic 9" descr="Lock with solid fill">
              <a:extLst>
                <a:ext uri="{FF2B5EF4-FFF2-40B4-BE49-F238E27FC236}">
                  <a16:creationId xmlns:a16="http://schemas.microsoft.com/office/drawing/2014/main" id="{92FFFEEE-F43F-4993-DA4D-3E1B57491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p:blipFill>
          <p:spPr>
            <a:xfrm>
              <a:off x="10266363" y="3720572"/>
              <a:ext cx="384175" cy="342900"/>
            </a:xfrm>
            <a:prstGeom prst="rect">
              <a:avLst/>
            </a:prstGeom>
          </p:spPr>
        </p:pic>
        <p:pic>
          <p:nvPicPr>
            <p:cNvPr id="22" name="Graphic 21" descr="Lock with solid fill">
              <a:extLst>
                <a:ext uri="{FF2B5EF4-FFF2-40B4-BE49-F238E27FC236}">
                  <a16:creationId xmlns:a16="http://schemas.microsoft.com/office/drawing/2014/main" id="{B0B812FB-897A-5AE1-69C8-91D901FAD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p:blipFill>
          <p:spPr>
            <a:xfrm>
              <a:off x="8276166" y="3720572"/>
              <a:ext cx="384175" cy="342900"/>
            </a:xfrm>
            <a:prstGeom prst="rect">
              <a:avLst/>
            </a:prstGeom>
          </p:spPr>
        </p:pic>
        <p:pic>
          <p:nvPicPr>
            <p:cNvPr id="24" name="Graphic 23" descr="Lock with solid fill">
              <a:extLst>
                <a:ext uri="{FF2B5EF4-FFF2-40B4-BE49-F238E27FC236}">
                  <a16:creationId xmlns:a16="http://schemas.microsoft.com/office/drawing/2014/main" id="{0CC00845-ECF3-339A-68A8-A2DBCC477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p:blipFill>
          <p:spPr>
            <a:xfrm>
              <a:off x="6315604" y="3720572"/>
              <a:ext cx="384175" cy="342900"/>
            </a:xfrm>
            <a:prstGeom prst="rect">
              <a:avLst/>
            </a:prstGeom>
          </p:spPr>
        </p:pic>
        <p:pic>
          <p:nvPicPr>
            <p:cNvPr id="30" name="Graphic 29" descr="Lock with solid fill">
              <a:extLst>
                <a:ext uri="{FF2B5EF4-FFF2-40B4-BE49-F238E27FC236}">
                  <a16:creationId xmlns:a16="http://schemas.microsoft.com/office/drawing/2014/main" id="{959B8420-767B-EBA8-02AC-F31987105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p:blipFill>
          <p:spPr>
            <a:xfrm>
              <a:off x="4441825" y="3720572"/>
              <a:ext cx="381000" cy="342900"/>
            </a:xfrm>
            <a:prstGeom prst="rect">
              <a:avLst/>
            </a:prstGeom>
          </p:spPr>
        </p:pic>
        <p:pic>
          <p:nvPicPr>
            <p:cNvPr id="44" name="Graphic 43" descr="Lock with solid fill">
              <a:extLst>
                <a:ext uri="{FF2B5EF4-FFF2-40B4-BE49-F238E27FC236}">
                  <a16:creationId xmlns:a16="http://schemas.microsoft.com/office/drawing/2014/main" id="{93FA10AE-4E4F-5505-F500-7EB7F6622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p:blipFill>
          <p:spPr>
            <a:xfrm>
              <a:off x="5425546" y="3720572"/>
              <a:ext cx="384175" cy="342900"/>
            </a:xfrm>
            <a:prstGeom prst="rect">
              <a:avLst/>
            </a:prstGeom>
          </p:spPr>
        </p:pic>
        <p:pic>
          <p:nvPicPr>
            <p:cNvPr id="46" name="Graphic 45" descr="Lock with solid fill">
              <a:extLst>
                <a:ext uri="{FF2B5EF4-FFF2-40B4-BE49-F238E27FC236}">
                  <a16:creationId xmlns:a16="http://schemas.microsoft.com/office/drawing/2014/main" id="{C5DEC02C-7AC9-9C00-0C90-3A2CD0B11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p:blipFill>
          <p:spPr>
            <a:xfrm>
              <a:off x="3447521" y="3720572"/>
              <a:ext cx="381000" cy="342900"/>
            </a:xfrm>
            <a:prstGeom prst="rect">
              <a:avLst/>
            </a:prstGeom>
          </p:spPr>
        </p:pic>
      </p:grpSp>
      <p:pic>
        <p:nvPicPr>
          <p:cNvPr id="47" name="Graphic 46" descr="Magnifying glass with solid fill">
            <a:extLst>
              <a:ext uri="{FF2B5EF4-FFF2-40B4-BE49-F238E27FC236}">
                <a16:creationId xmlns:a16="http://schemas.microsoft.com/office/drawing/2014/main" id="{EE33F80D-3876-CE62-62D2-0C31FCE5C37A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479021" y="3720572"/>
            <a:ext cx="314325" cy="342900"/>
          </a:xfrm>
          <a:prstGeom prst="rect">
            <a:avLst/>
          </a:prstGeom>
        </p:spPr>
      </p:pic>
      <p:pic>
        <p:nvPicPr>
          <p:cNvPr id="48" name="Graphic 47" descr="Magnifying glass with solid fill">
            <a:extLst>
              <a:ext uri="{FF2B5EF4-FFF2-40B4-BE49-F238E27FC236}">
                <a16:creationId xmlns:a16="http://schemas.microsoft.com/office/drawing/2014/main" id="{5D06C841-5C97-0BE5-2C6F-73A3A8D3BCF3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7257086" y="3690779"/>
            <a:ext cx="314450" cy="343450"/>
          </a:xfrm>
          <a:prstGeom prst="rect">
            <a:avLst/>
          </a:prstGeom>
        </p:spPr>
      </p:pic>
      <p:pic>
        <p:nvPicPr>
          <p:cNvPr id="50" name="Graphic 49" descr="Magnifying glass with solid fill">
            <a:extLst>
              <a:ext uri="{FF2B5EF4-FFF2-40B4-BE49-F238E27FC236}">
                <a16:creationId xmlns:a16="http://schemas.microsoft.com/office/drawing/2014/main" id="{8A04D8CC-B0E0-CBAE-01E0-60079C82F11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2480733" y="3720572"/>
            <a:ext cx="312738" cy="342900"/>
          </a:xfrm>
          <a:prstGeom prst="rect">
            <a:avLst/>
          </a:prstGeom>
        </p:spPr>
      </p:pic>
      <p:pic>
        <p:nvPicPr>
          <p:cNvPr id="52" name="Graphic 51" descr="Artificial Intelligence outline">
            <a:extLst>
              <a:ext uri="{FF2B5EF4-FFF2-40B4-BE49-F238E27FC236}">
                <a16:creationId xmlns:a16="http://schemas.microsoft.com/office/drawing/2014/main" id="{16EF7C16-8AF9-DCFB-A720-6D1D85E837D8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1041029" y="3112637"/>
            <a:ext cx="663698" cy="634010"/>
          </a:xfrm>
          <a:prstGeom prst="rect">
            <a:avLst/>
          </a:prstGeom>
        </p:spPr>
      </p:pic>
      <p:sp>
        <p:nvSpPr>
          <p:cNvPr id="104" name="Arrow: Striped Right 103">
            <a:extLst>
              <a:ext uri="{FF2B5EF4-FFF2-40B4-BE49-F238E27FC236}">
                <a16:creationId xmlns:a16="http://schemas.microsoft.com/office/drawing/2014/main" id="{1B75E820-B1C7-8E02-93E4-86B62E78761E}"/>
              </a:ext>
            </a:extLst>
          </p:cNvPr>
          <p:cNvSpPr/>
          <p:nvPr/>
        </p:nvSpPr>
        <p:spPr>
          <a:xfrm flipH="1">
            <a:off x="4963150" y="5560589"/>
            <a:ext cx="6031209" cy="1132084"/>
          </a:xfrm>
          <a:prstGeom prst="stripedRightArrow">
            <a:avLst/>
          </a:prstGeom>
          <a:solidFill>
            <a:srgbClr val="A2364F"/>
          </a:solidFill>
          <a:ln>
            <a:solidFill>
              <a:srgbClr val="DF99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Shift from symptom management</a:t>
            </a:r>
          </a:p>
          <a:p>
            <a:pPr algn="ctr"/>
            <a:r>
              <a:rPr lang="en-US">
                <a:cs typeface="Calibri"/>
              </a:rPr>
              <a:t>to remission and cure</a:t>
            </a:r>
          </a:p>
        </p:txBody>
      </p:sp>
      <p:pic>
        <p:nvPicPr>
          <p:cNvPr id="115" name="Graphic 114" descr="Artificial Intelligence outline">
            <a:extLst>
              <a:ext uri="{FF2B5EF4-FFF2-40B4-BE49-F238E27FC236}">
                <a16:creationId xmlns:a16="http://schemas.microsoft.com/office/drawing/2014/main" id="{13675A5C-8852-9CD7-355E-DF8A112D371C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9828819" y="5900330"/>
            <a:ext cx="505267" cy="505267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4B856A7E-7E9F-7213-FF54-C8A5000D7A1D}"/>
              </a:ext>
            </a:extLst>
          </p:cNvPr>
          <p:cNvGrpSpPr/>
          <p:nvPr/>
        </p:nvGrpSpPr>
        <p:grpSpPr>
          <a:xfrm>
            <a:off x="640849" y="4464970"/>
            <a:ext cx="10701338" cy="1108506"/>
            <a:chOff x="640849" y="4464970"/>
            <a:chExt cx="10701338" cy="1108506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5D4743D9-F052-357B-2A3F-E2BED3851115}"/>
                </a:ext>
              </a:extLst>
            </p:cNvPr>
            <p:cNvSpPr/>
            <p:nvPr/>
          </p:nvSpPr>
          <p:spPr>
            <a:xfrm>
              <a:off x="2860174" y="4832319"/>
              <a:ext cx="1866265" cy="741157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Undetectable</a:t>
              </a:r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E3C3578E-6F17-5B76-1D63-B2FE30DF4790}"/>
                </a:ext>
              </a:extLst>
            </p:cNvPr>
            <p:cNvSpPr/>
            <p:nvPr/>
          </p:nvSpPr>
          <p:spPr>
            <a:xfrm>
              <a:off x="5079499" y="4832319"/>
              <a:ext cx="1825625" cy="735809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Moderate /</a:t>
              </a:r>
              <a:endParaRPr lang="en-US">
                <a:solidFill>
                  <a:prstClr val="white"/>
                </a:solidFill>
                <a:latin typeface="Calibri" panose="020F0502020204030204"/>
                <a:cs typeface="Calibri" panose="020F0502020204030204"/>
              </a:endParaRPr>
            </a:p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Reversible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0331E6EB-B734-2FB7-F256-DA38542D617A}"/>
                </a:ext>
              </a:extLst>
            </p:cNvPr>
            <p:cNvSpPr/>
            <p:nvPr/>
          </p:nvSpPr>
          <p:spPr>
            <a:xfrm>
              <a:off x="7297237" y="4832319"/>
              <a:ext cx="1825625" cy="735809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Severe /</a:t>
              </a:r>
              <a:endParaRPr lang="en-US">
                <a:solidFill>
                  <a:prstClr val="white"/>
                </a:solidFill>
                <a:latin typeface="Calibri" panose="020F0502020204030204"/>
                <a:cs typeface="Calibri" panose="020F0502020204030204"/>
              </a:endParaRPr>
            </a:p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Irreversible</a:t>
              </a: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59422307-DBF9-5A34-6C75-E536D7F470C5}"/>
                </a:ext>
              </a:extLst>
            </p:cNvPr>
            <p:cNvSpPr/>
            <p:nvPr/>
          </p:nvSpPr>
          <p:spPr>
            <a:xfrm>
              <a:off x="9516562" y="4832319"/>
              <a:ext cx="1825625" cy="735809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Disability /</a:t>
              </a:r>
            </a:p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Death</a:t>
              </a: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6D3F6836-3F40-7E34-B9EF-0B4675FFD61B}"/>
                </a:ext>
              </a:extLst>
            </p:cNvPr>
            <p:cNvSpPr/>
            <p:nvPr/>
          </p:nvSpPr>
          <p:spPr>
            <a:xfrm>
              <a:off x="640849" y="4832319"/>
              <a:ext cx="1825625" cy="735809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Pre-disease</a:t>
              </a:r>
              <a:endParaRPr lang="en-US">
                <a:solidFill>
                  <a:prstClr val="white"/>
                </a:solidFill>
                <a:cs typeface="Calibri" panose="020F0502020204030204"/>
              </a:endParaRPr>
            </a:p>
          </p:txBody>
        </p:sp>
        <p:pic>
          <p:nvPicPr>
            <p:cNvPr id="7" name="Graphic 6" descr="Person in wheelchair with solid fill">
              <a:extLst>
                <a:ext uri="{FF2B5EF4-FFF2-40B4-BE49-F238E27FC236}">
                  <a16:creationId xmlns:a16="http://schemas.microsoft.com/office/drawing/2014/main" id="{2A9E3A7C-982F-E818-0CB8-F9DB5EB6A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p:blipFill>
          <p:spPr>
            <a:xfrm>
              <a:off x="9549004" y="4464970"/>
              <a:ext cx="385233" cy="385233"/>
            </a:xfrm>
            <a:prstGeom prst="rect">
              <a:avLst/>
            </a:prstGeom>
          </p:spPr>
        </p:pic>
        <p:pic>
          <p:nvPicPr>
            <p:cNvPr id="43" name="Graphic 42" descr="Baby crawling with solid fill">
              <a:extLst>
                <a:ext uri="{FF2B5EF4-FFF2-40B4-BE49-F238E27FC236}">
                  <a16:creationId xmlns:a16="http://schemas.microsoft.com/office/drawing/2014/main" id="{4D2D4F44-4A00-F1C1-1658-E7A5230D6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p:blipFill>
          <p:spPr>
            <a:xfrm>
              <a:off x="747386" y="4534438"/>
              <a:ext cx="374650" cy="374650"/>
            </a:xfrm>
            <a:prstGeom prst="rect">
              <a:avLst/>
            </a:prstGeom>
          </p:spPr>
        </p:pic>
        <p:pic>
          <p:nvPicPr>
            <p:cNvPr id="45" name="Graphic 44" descr="Run with solid fill">
              <a:extLst>
                <a:ext uri="{FF2B5EF4-FFF2-40B4-BE49-F238E27FC236}">
                  <a16:creationId xmlns:a16="http://schemas.microsoft.com/office/drawing/2014/main" id="{26EC15D6-2756-6DC2-CB5F-8D7D628C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p:blipFill>
          <p:spPr>
            <a:xfrm>
              <a:off x="2866643" y="4476013"/>
              <a:ext cx="385233" cy="385233"/>
            </a:xfrm>
            <a:prstGeom prst="rect">
              <a:avLst/>
            </a:prstGeom>
          </p:spPr>
        </p:pic>
        <p:pic>
          <p:nvPicPr>
            <p:cNvPr id="49" name="Graphic 48" descr="Inpatient with solid fill">
              <a:extLst>
                <a:ext uri="{FF2B5EF4-FFF2-40B4-BE49-F238E27FC236}">
                  <a16:creationId xmlns:a16="http://schemas.microsoft.com/office/drawing/2014/main" id="{303A1DFF-36A4-36EC-2364-4C6B15E8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/>
            </a:stretch>
          </p:blipFill>
          <p:spPr>
            <a:xfrm>
              <a:off x="7363433" y="4490847"/>
              <a:ext cx="385233" cy="385233"/>
            </a:xfrm>
            <a:prstGeom prst="rect">
              <a:avLst/>
            </a:prstGeom>
          </p:spPr>
        </p:pic>
        <p:pic>
          <p:nvPicPr>
            <p:cNvPr id="51" name="Graphic 50" descr="Man with cane with solid fill">
              <a:extLst>
                <a:ext uri="{FF2B5EF4-FFF2-40B4-BE49-F238E27FC236}">
                  <a16:creationId xmlns:a16="http://schemas.microsoft.com/office/drawing/2014/main" id="{B4A6048C-EAE0-781C-17CA-C87F61FDE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tretch>
              <a:fillRect/>
            </a:stretch>
          </p:blipFill>
          <p:spPr>
            <a:xfrm>
              <a:off x="5092755" y="4464970"/>
              <a:ext cx="385233" cy="385233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F380BA1-9885-61DE-006B-970E19C3CC46}"/>
              </a:ext>
            </a:extLst>
          </p:cNvPr>
          <p:cNvGrpSpPr/>
          <p:nvPr/>
        </p:nvGrpSpPr>
        <p:grpSpPr>
          <a:xfrm>
            <a:off x="2860174" y="5333634"/>
            <a:ext cx="1866265" cy="1244280"/>
            <a:chOff x="2860174" y="4582217"/>
            <a:chExt cx="1866265" cy="1244280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1275A96E-D3C0-EBE9-5C59-C7C450D90195}"/>
                </a:ext>
              </a:extLst>
            </p:cNvPr>
            <p:cNvSpPr/>
            <p:nvPr/>
          </p:nvSpPr>
          <p:spPr>
            <a:xfrm>
              <a:off x="2860174" y="4582217"/>
              <a:ext cx="1866265" cy="1151679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Epistemic?</a:t>
              </a:r>
            </a:p>
          </p:txBody>
        </p:sp>
        <p:pic>
          <p:nvPicPr>
            <p:cNvPr id="107" name="Graphic 106" descr="Heart with pulse outline">
              <a:extLst>
                <a:ext uri="{FF2B5EF4-FFF2-40B4-BE49-F238E27FC236}">
                  <a16:creationId xmlns:a16="http://schemas.microsoft.com/office/drawing/2014/main" id="{E6CEAB8D-B04B-07F9-85D9-2F2742C1C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tretch>
              <a:fillRect/>
            </a:stretch>
          </p:blipFill>
          <p:spPr>
            <a:xfrm>
              <a:off x="3316866" y="4962897"/>
              <a:ext cx="919480" cy="863600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E18137C-30A2-32C9-924D-0906D702707D}"/>
              </a:ext>
            </a:extLst>
          </p:cNvPr>
          <p:cNvGrpSpPr/>
          <p:nvPr/>
        </p:nvGrpSpPr>
        <p:grpSpPr>
          <a:xfrm>
            <a:off x="641907" y="5331517"/>
            <a:ext cx="1823932" cy="1162263"/>
            <a:chOff x="641907" y="4580100"/>
            <a:chExt cx="1823932" cy="1162263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0250F843-6BF4-EFCE-7573-F144B1C1A761}"/>
                </a:ext>
              </a:extLst>
            </p:cNvPr>
            <p:cNvSpPr/>
            <p:nvPr/>
          </p:nvSpPr>
          <p:spPr>
            <a:xfrm>
              <a:off x="641907" y="4580100"/>
              <a:ext cx="1823932" cy="1162263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sz="1600" b="1">
                  <a:solidFill>
                    <a:prstClr val="white"/>
                  </a:solidFill>
                  <a:latin typeface="Poppins"/>
                  <a:cs typeface="Poppins"/>
                </a:rPr>
                <a:t>Predisposition?</a:t>
              </a:r>
            </a:p>
          </p:txBody>
        </p:sp>
        <p:pic>
          <p:nvPicPr>
            <p:cNvPr id="111" name="Graphic 110" descr="DNA outline">
              <a:extLst>
                <a:ext uri="{FF2B5EF4-FFF2-40B4-BE49-F238E27FC236}">
                  <a16:creationId xmlns:a16="http://schemas.microsoft.com/office/drawing/2014/main" id="{119A4695-8EE6-F80E-F998-C77C366E2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>
              <a:extLst>
                <a:ext uri="{96DAC541-7B7A-43D3-8B79-37D633B846F1}">
                  <asvg:svgBlip xmlns:asvg="http://schemas.microsoft.com/office/drawing/2016/SVG/main" r:embed="rId74"/>
                </a:ext>
              </a:extLst>
            </a:blip>
            <a:stretch>
              <a:fillRect/>
            </a:stretch>
          </p:blipFill>
          <p:spPr>
            <a:xfrm>
              <a:off x="834636" y="4939341"/>
              <a:ext cx="660400" cy="660400"/>
            </a:xfrm>
            <a:prstGeom prst="rect">
              <a:avLst/>
            </a:prstGeom>
          </p:spPr>
        </p:pic>
        <p:pic>
          <p:nvPicPr>
            <p:cNvPr id="112" name="Graphic 111" descr="Business Growth outline">
              <a:extLst>
                <a:ext uri="{FF2B5EF4-FFF2-40B4-BE49-F238E27FC236}">
                  <a16:creationId xmlns:a16="http://schemas.microsoft.com/office/drawing/2014/main" id="{BD18CFAF-BD03-386D-6A51-74B5972B4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515969" y="4941738"/>
              <a:ext cx="660400" cy="6604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F5A6C3-6F6C-BDC2-F062-4FB25F875838}"/>
              </a:ext>
            </a:extLst>
          </p:cNvPr>
          <p:cNvGrpSpPr/>
          <p:nvPr/>
        </p:nvGrpSpPr>
        <p:grpSpPr>
          <a:xfrm>
            <a:off x="1477700" y="3859538"/>
            <a:ext cx="8731770" cy="543349"/>
            <a:chOff x="1477700" y="3859538"/>
            <a:chExt cx="8731770" cy="543349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D24F692-8DF7-0B63-7501-7BE8189195FB}"/>
                </a:ext>
              </a:extLst>
            </p:cNvPr>
            <p:cNvCxnSpPr/>
            <p:nvPr/>
          </p:nvCxnSpPr>
          <p:spPr>
            <a:xfrm>
              <a:off x="5389763" y="3862714"/>
              <a:ext cx="521" cy="511598"/>
            </a:xfrm>
            <a:prstGeom prst="straightConnector1">
              <a:avLst/>
            </a:prstGeom>
            <a:ln w="28575">
              <a:solidFill>
                <a:srgbClr val="A2364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AF49524-EC56-628C-CCD2-852C15F7C5AE}"/>
                </a:ext>
              </a:extLst>
            </p:cNvPr>
            <p:cNvCxnSpPr>
              <a:cxnSpLocks/>
            </p:cNvCxnSpPr>
            <p:nvPr/>
          </p:nvCxnSpPr>
          <p:spPr>
            <a:xfrm>
              <a:off x="8137413" y="3862714"/>
              <a:ext cx="521" cy="511598"/>
            </a:xfrm>
            <a:prstGeom prst="straightConnector1">
              <a:avLst/>
            </a:prstGeom>
            <a:ln w="28575">
              <a:solidFill>
                <a:srgbClr val="A2364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0298DBF-AA2F-A071-F2B6-8340169A33C0}"/>
                </a:ext>
              </a:extLst>
            </p:cNvPr>
            <p:cNvCxnSpPr>
              <a:cxnSpLocks/>
            </p:cNvCxnSpPr>
            <p:nvPr/>
          </p:nvCxnSpPr>
          <p:spPr>
            <a:xfrm>
              <a:off x="3420800" y="3862714"/>
              <a:ext cx="521" cy="511598"/>
            </a:xfrm>
            <a:prstGeom prst="straightConnector1">
              <a:avLst/>
            </a:prstGeom>
            <a:ln w="28575">
              <a:solidFill>
                <a:srgbClr val="A2364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4598C6C-B43A-7E1B-24F4-C4F5C17CEFC9}"/>
                </a:ext>
              </a:extLst>
            </p:cNvPr>
            <p:cNvCxnSpPr>
              <a:cxnSpLocks/>
            </p:cNvCxnSpPr>
            <p:nvPr/>
          </p:nvCxnSpPr>
          <p:spPr>
            <a:xfrm>
              <a:off x="1477700" y="3891289"/>
              <a:ext cx="521" cy="511598"/>
            </a:xfrm>
            <a:prstGeom prst="straightConnector1">
              <a:avLst/>
            </a:prstGeom>
            <a:ln w="28575">
              <a:solidFill>
                <a:srgbClr val="A2364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CE09305D-738D-CFC6-FC45-647A92DEE1FD}"/>
                </a:ext>
              </a:extLst>
            </p:cNvPr>
            <p:cNvCxnSpPr>
              <a:cxnSpLocks/>
            </p:cNvCxnSpPr>
            <p:nvPr/>
          </p:nvCxnSpPr>
          <p:spPr>
            <a:xfrm>
              <a:off x="10208949" y="3859538"/>
              <a:ext cx="521" cy="511598"/>
            </a:xfrm>
            <a:prstGeom prst="straightConnector1">
              <a:avLst/>
            </a:prstGeom>
            <a:ln w="28575">
              <a:solidFill>
                <a:srgbClr val="A2364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763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234B9-D59E-5D79-B2E2-F731DD9CF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EB5A0-886D-2A68-8003-DFFD31EA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2. </a:t>
            </a:r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AI in Healthcare</a:t>
            </a:r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pic>
        <p:nvPicPr>
          <p:cNvPr id="4" name="Content Placeholder 6" descr="Surgeon analyzing a patient's brainon digital futuristic virtual display">
            <a:extLst>
              <a:ext uri="{FF2B5EF4-FFF2-40B4-BE49-F238E27FC236}">
                <a16:creationId xmlns:a16="http://schemas.microsoft.com/office/drawing/2014/main" id="{5364E270-0B67-2D58-3301-3C3D557B09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155" r="23155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E8819-1A07-A8D7-E7A1-453F011F3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Applications</a:t>
            </a:r>
            <a:endParaRPr lang="en-GB" sz="3200">
              <a:solidFill>
                <a:srgbClr val="F0DADE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A2364F"/>
                </a:solidFill>
                <a:latin typeface="Segoe UI"/>
                <a:cs typeface="Segoe UI"/>
              </a:rPr>
              <a:t>Examples</a:t>
            </a:r>
            <a:endParaRPr lang="en-US" sz="3200">
              <a:solidFill>
                <a:srgbClr val="A2364F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931694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521DC-3CD1-A163-CFAD-238E1C00B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DermAI: </a:t>
            </a:r>
            <a:r>
              <a:rPr lang="en-GB" sz="2800">
                <a:latin typeface="Poppins"/>
                <a:cs typeface="Poppins"/>
              </a:rPr>
              <a:t>AI-Powered Skin Cancer Detection</a:t>
            </a:r>
            <a:endParaRPr lang="en-GB" sz="2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1D1BC5-92CE-4102-7B9E-7E02DF766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57625"/>
            <a:ext cx="6797040" cy="2319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/>
            <a:r>
              <a:rPr lang="en-GB" sz="2000">
                <a:latin typeface="Calibri"/>
                <a:ea typeface="Calibri"/>
                <a:cs typeface="Poppins"/>
              </a:rPr>
              <a:t>Diagnosis of non-melanoma and melanoma skin cancers and other skin conditions.</a:t>
            </a:r>
            <a:endParaRPr lang="en-GB" sz="2000">
              <a:latin typeface="Calibri"/>
              <a:ea typeface="Calibri"/>
            </a:endParaRPr>
          </a:p>
          <a:p>
            <a:pPr marL="227965" indent="-227965"/>
            <a:r>
              <a:rPr lang="en-GB" sz="2000">
                <a:latin typeface="Calibri"/>
                <a:ea typeface="Calibri"/>
                <a:cs typeface="Poppins"/>
              </a:rPr>
              <a:t>Tailored reports including risk levels, recommended specialists, research findings, actionable next steps.</a:t>
            </a:r>
          </a:p>
          <a:p>
            <a:pPr marL="227965" indent="-227965"/>
            <a:r>
              <a:rPr lang="en-GB" sz="2000">
                <a:latin typeface="Calibri"/>
                <a:ea typeface="Calibri"/>
                <a:cs typeface="Poppins"/>
              </a:rPr>
              <a:t>AI chatbot functionality for real-time natural language interactions.</a:t>
            </a:r>
            <a:endParaRPr lang="en-GB" sz="2000">
              <a:latin typeface="Calibri"/>
              <a:ea typeface="Calibri"/>
            </a:endParaRPr>
          </a:p>
        </p:txBody>
      </p:sp>
      <p:pic>
        <p:nvPicPr>
          <p:cNvPr id="5" name="Picture 4" descr="A close-up of a fabric surface&#10;&#10;AI-generated content may be incorrect.">
            <a:extLst>
              <a:ext uri="{FF2B5EF4-FFF2-40B4-BE49-F238E27FC236}">
                <a16:creationId xmlns:a16="http://schemas.microsoft.com/office/drawing/2014/main" id="{3B491964-2D3B-CE6B-9AB9-9CD284E2C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295" y="1559560"/>
            <a:ext cx="1871810" cy="4114800"/>
          </a:xfrm>
          <a:prstGeom prst="rect">
            <a:avLst/>
          </a:prstGeom>
        </p:spPr>
      </p:pic>
      <p:pic>
        <p:nvPicPr>
          <p:cNvPr id="6" name="Picture 5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76A17879-8B60-28DB-5800-DE49056A9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097" y="1559560"/>
            <a:ext cx="1900367" cy="4114800"/>
          </a:xfrm>
          <a:prstGeom prst="rect">
            <a:avLst/>
          </a:prstGeom>
        </p:spPr>
      </p:pic>
      <p:pic>
        <p:nvPicPr>
          <p:cNvPr id="7" name="Picture 6" descr="A person standing in front of a white wall&#10;&#10;AI-generated content may be incorrect.">
            <a:extLst>
              <a:ext uri="{FF2B5EF4-FFF2-40B4-BE49-F238E27FC236}">
                <a16:creationId xmlns:a16="http://schemas.microsoft.com/office/drawing/2014/main" id="{93BB68EB-1378-581D-8A35-312F808E1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" y="1416838"/>
            <a:ext cx="6096000" cy="230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3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1AA55-B8D2-4E3E-BF92-F7519004C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Haut.AI: AI Skin Analysis</a:t>
            </a:r>
            <a:endParaRPr lang="en-GB"/>
          </a:p>
        </p:txBody>
      </p:sp>
      <p:pic>
        <p:nvPicPr>
          <p:cNvPr id="7" name="Content Placeholder 6" descr="A screenshot of a web&#10;&#10;AI-generated content may be incorrect.">
            <a:extLst>
              <a:ext uri="{FF2B5EF4-FFF2-40B4-BE49-F238E27FC236}">
                <a16:creationId xmlns:a16="http://schemas.microsoft.com/office/drawing/2014/main" id="{CBC34742-EFF0-6DF2-620B-9BADBAAB8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8842" y="1701882"/>
            <a:ext cx="4218480" cy="4114800"/>
          </a:xfrm>
        </p:spPr>
      </p:pic>
      <p:pic>
        <p:nvPicPr>
          <p:cNvPr id="8" name="Picture 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37E5F5A0-09D6-5849-67B1-AA88B59EB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72" y="1719200"/>
            <a:ext cx="6096000" cy="3639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B5BC4C-6193-AD2C-60BF-5477F001EF3F}"/>
              </a:ext>
            </a:extLst>
          </p:cNvPr>
          <p:cNvSpPr txBox="1"/>
          <p:nvPr/>
        </p:nvSpPr>
        <p:spPr>
          <a:xfrm>
            <a:off x="828674" y="5448299"/>
            <a:ext cx="641985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solidFill>
                  <a:srgbClr val="41131C"/>
                </a:solidFill>
                <a:ea typeface="Calibri" panose="020F0502020204030204"/>
                <a:cs typeface="Calibri" panose="020F0502020204030204"/>
              </a:rPr>
              <a:t>Algorithm trained on over 3 million facial images of multiple skin types and tones, with more than 150 facial biomarkers and 15 skin health metrics.</a:t>
            </a:r>
          </a:p>
        </p:txBody>
      </p:sp>
    </p:spTree>
    <p:extLst>
      <p:ext uri="{BB962C8B-B14F-4D97-AF65-F5344CB8AC3E}">
        <p14:creationId xmlns:p14="http://schemas.microsoft.com/office/powerpoint/2010/main" val="227178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C022F-B2B8-997A-A494-A9290AD1D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935B1-C37E-57C6-775B-47077AFFF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AI scribes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3CFA5-2588-AACD-53A6-F9A04AD11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100"/>
            <a:ext cx="10515600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27965" indent="-227965"/>
            <a:r>
              <a:rPr lang="en-GB">
                <a:latin typeface="Poppins"/>
                <a:cs typeface="Poppins"/>
              </a:rPr>
              <a:t>Along side your Electronic Health Record (EHR), while you hold </a:t>
            </a:r>
            <a:r>
              <a:rPr lang="en-GB" err="1">
                <a:latin typeface="Poppins"/>
                <a:cs typeface="Poppins"/>
              </a:rPr>
              <a:t>consutations</a:t>
            </a:r>
            <a:r>
              <a:rPr lang="en-GB">
                <a:latin typeface="Poppins"/>
                <a:cs typeface="Poppins"/>
              </a:rPr>
              <a:t> with your patients</a:t>
            </a:r>
            <a:endParaRPr lang="en-GB"/>
          </a:p>
          <a:p>
            <a:pPr marL="685165" lvl="1" indent="-227965"/>
            <a:r>
              <a:rPr lang="en-GB">
                <a:latin typeface="Poppins"/>
                <a:cs typeface="Poppins"/>
              </a:rPr>
              <a:t>Listens and transcribes</a:t>
            </a:r>
            <a:endParaRPr lang="en-GB"/>
          </a:p>
          <a:p>
            <a:pPr marL="685165" lvl="1" indent="-227965"/>
            <a:r>
              <a:rPr lang="en-GB">
                <a:latin typeface="Poppins"/>
                <a:cs typeface="Poppins"/>
              </a:rPr>
              <a:t>Summarisation</a:t>
            </a:r>
          </a:p>
          <a:p>
            <a:pPr marL="685165" lvl="1" indent="-227965"/>
            <a:r>
              <a:rPr lang="en-GB">
                <a:latin typeface="Poppins"/>
                <a:cs typeface="Poppins"/>
              </a:rPr>
              <a:t>Task creation</a:t>
            </a:r>
          </a:p>
          <a:p>
            <a:pPr marL="685165" lvl="1" indent="-227965"/>
            <a:r>
              <a:rPr lang="en-GB">
                <a:latin typeface="Poppins"/>
                <a:cs typeface="Poppins"/>
              </a:rPr>
              <a:t>Drafts notes, letters and clinical codes</a:t>
            </a:r>
            <a:endParaRPr lang="en-GB"/>
          </a:p>
          <a:p>
            <a:pPr marL="685165" lvl="1" indent="-227965"/>
            <a:r>
              <a:rPr lang="en-GB">
                <a:latin typeface="Poppins"/>
                <a:cs typeface="Poppins"/>
              </a:rPr>
              <a:t>Some have a chatbot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Lots of different tools:</a:t>
            </a:r>
            <a:endParaRPr lang="en-GB"/>
          </a:p>
          <a:p>
            <a:pPr marL="685165" lvl="1" indent="-227965"/>
            <a:r>
              <a:rPr lang="en-GB" err="1">
                <a:latin typeface="Poppins"/>
                <a:cs typeface="Poppins"/>
              </a:rPr>
              <a:t>Tortus</a:t>
            </a:r>
            <a:r>
              <a:rPr lang="en-GB">
                <a:latin typeface="Poppins"/>
                <a:cs typeface="Poppins"/>
              </a:rPr>
              <a:t>: Self-registered as a class 1 medical device </a:t>
            </a:r>
            <a:endParaRPr lang="en-GB"/>
          </a:p>
          <a:p>
            <a:pPr marL="685165" lvl="1" indent="-227965"/>
            <a:r>
              <a:rPr lang="en-GB">
                <a:latin typeface="Poppins"/>
                <a:cs typeface="Poppins"/>
              </a:rPr>
              <a:t>Heidi</a:t>
            </a:r>
            <a:endParaRPr lang="en-GB"/>
          </a:p>
          <a:p>
            <a:pPr marL="685165" lvl="1" indent="-227965"/>
            <a:r>
              <a:rPr lang="en-GB">
                <a:latin typeface="Poppins"/>
                <a:cs typeface="Poppins"/>
              </a:rPr>
              <a:t>Anima: </a:t>
            </a:r>
          </a:p>
          <a:p>
            <a:pPr marL="685165" lvl="1" indent="-227965"/>
            <a:r>
              <a:rPr lang="en-GB" err="1">
                <a:latin typeface="Poppins"/>
                <a:cs typeface="Poppins"/>
              </a:rPr>
              <a:t>Kiwipen</a:t>
            </a:r>
            <a:endParaRPr lang="en-GB" err="1"/>
          </a:p>
          <a:p>
            <a:pPr marL="685165" lvl="1" indent="-227965"/>
            <a:r>
              <a:rPr lang="en-GB" err="1">
                <a:latin typeface="Poppins"/>
                <a:cs typeface="Poppins"/>
              </a:rPr>
              <a:t>Antikit</a:t>
            </a:r>
            <a:r>
              <a:rPr lang="en-GB">
                <a:latin typeface="Poppins"/>
                <a:cs typeface="Poppins"/>
              </a:rPr>
              <a:t> AI: Chatbot for GPS, uses the British Medical Association and the NHS guidance </a:t>
            </a:r>
          </a:p>
          <a:p>
            <a:pPr marL="227965" indent="-227965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76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FE941-91CD-B122-DED3-DCAAB9F05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7AF02-8E06-01BB-8F7D-29FEB552C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Data privacy and security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1AC03-BB66-FA3E-1D86-F7DBDAC1C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>
                <a:latin typeface="Poppins"/>
                <a:cs typeface="Poppins"/>
              </a:rPr>
              <a:t>NHS Compliant, GDPR Compliant, HIPAA Compliant, ISO 27001 Accredited... </a:t>
            </a:r>
            <a:endParaRPr lang="en-GB"/>
          </a:p>
          <a:p>
            <a:pPr marL="227965" indent="-227965"/>
            <a:r>
              <a:rPr lang="en-GB"/>
              <a:t>Data security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Not about the AI aspect</a:t>
            </a:r>
          </a:p>
          <a:p>
            <a:pPr marL="227965" indent="-227965"/>
            <a:endParaRPr lang="en-GB"/>
          </a:p>
        </p:txBody>
      </p:sp>
      <p:pic>
        <p:nvPicPr>
          <p:cNvPr id="5" name="Content Placeholder 3" descr="A screenshot of a web page&#10;&#10;Description automatically generated">
            <a:extLst>
              <a:ext uri="{FF2B5EF4-FFF2-40B4-BE49-F238E27FC236}">
                <a16:creationId xmlns:a16="http://schemas.microsoft.com/office/drawing/2014/main" id="{41A80C73-42F8-3B62-A2F3-7381020954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746" t="65657" r="30891" b="10909"/>
          <a:stretch/>
        </p:blipFill>
        <p:spPr>
          <a:xfrm>
            <a:off x="7404840" y="2330431"/>
            <a:ext cx="3783258" cy="143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31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59E35-8C56-5F12-1B13-8400732F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Poppins"/>
                <a:cs typeface="Poppins"/>
              </a:rPr>
              <a:t>The limitations of AI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0A0635-11EE-C4D4-8E27-12E0AADC9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35450"/>
            <a:ext cx="4752975" cy="19415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/>
            <a:r>
              <a:rPr lang="en-US" sz="2000">
                <a:latin typeface="Poppins"/>
                <a:cs typeface="Poppins"/>
              </a:rPr>
              <a:t>Some AI tools are designed to generate realistic text, but not true facts.</a:t>
            </a:r>
          </a:p>
          <a:p>
            <a:pPr marL="227965" indent="-227965"/>
            <a:r>
              <a:rPr lang="en-US" sz="2000">
                <a:latin typeface="Poppins"/>
                <a:cs typeface="Poppins"/>
              </a:rPr>
              <a:t>The credibility of the sources may be difficult to assess.</a:t>
            </a:r>
          </a:p>
          <a:p>
            <a:pPr marL="227965" indent="-227965"/>
            <a:r>
              <a:rPr lang="en-US" sz="2000">
                <a:latin typeface="Poppins"/>
                <a:cs typeface="Poppins"/>
              </a:rPr>
              <a:t>Google has fixed the issue.</a:t>
            </a:r>
            <a:endParaRPr lang="en-US" sz="200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5CAFA0A-2B70-7931-6264-2DB489BE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0" t="31978" r="756" b="16667"/>
          <a:stretch/>
        </p:blipFill>
        <p:spPr>
          <a:xfrm>
            <a:off x="5700972" y="1695450"/>
            <a:ext cx="6490712" cy="4794478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2BC6587-15B9-C207-ACFA-494DB746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" b="68450"/>
          <a:stretch/>
        </p:blipFill>
        <p:spPr>
          <a:xfrm>
            <a:off x="361670" y="1804859"/>
            <a:ext cx="5225258" cy="23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35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C2DCFDD4-BDF4-8336-5A07-51DA90FB90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5154" y="6110479"/>
            <a:ext cx="12207154" cy="772241"/>
          </a:xfrm>
          <a:prstGeom prst="rect">
            <a:avLst/>
          </a:prstGeom>
          <a:solidFill>
            <a:srgbClr val="CB5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507552A-0FFA-7C06-F0C2-804475F6E29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49362" y="6282359"/>
            <a:ext cx="8345460" cy="447042"/>
            <a:chOff x="328018" y="6282359"/>
            <a:chExt cx="8345460" cy="447042"/>
          </a:xfrm>
        </p:grpSpPr>
        <p:pic>
          <p:nvPicPr>
            <p:cNvPr id="101" name="Picture 100" descr="A black and white logo&#10;&#10;Description automatically generated">
              <a:extLst>
                <a:ext uri="{FF2B5EF4-FFF2-40B4-BE49-F238E27FC236}">
                  <a16:creationId xmlns:a16="http://schemas.microsoft.com/office/drawing/2014/main" id="{192D565B-983D-936D-4458-8057F37A02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638" y="6282680"/>
              <a:ext cx="1314876" cy="446400"/>
            </a:xfrm>
            <a:prstGeom prst="rect">
              <a:avLst/>
            </a:prstGeom>
          </p:spPr>
        </p:pic>
        <p:pic>
          <p:nvPicPr>
            <p:cNvPr id="104" name="Picture 103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06A4C91-E47B-1AF5-5C23-C0E4BB3D04A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8257" y="6282680"/>
              <a:ext cx="1245221" cy="446400"/>
            </a:xfrm>
            <a:prstGeom prst="rect">
              <a:avLst/>
            </a:prstGeom>
          </p:spPr>
        </p:pic>
        <p:pic>
          <p:nvPicPr>
            <p:cNvPr id="107" name="Picture 106" descr="A close up of a logo&#10;&#10;Description automatically generated">
              <a:extLst>
                <a:ext uri="{FF2B5EF4-FFF2-40B4-BE49-F238E27FC236}">
                  <a16:creationId xmlns:a16="http://schemas.microsoft.com/office/drawing/2014/main" id="{A7CEE2D4-95D2-9908-856C-96DBD38A24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538" y="6282680"/>
              <a:ext cx="464359" cy="446400"/>
            </a:xfrm>
            <a:prstGeom prst="rect">
              <a:avLst/>
            </a:prstGeom>
          </p:spPr>
        </p:pic>
        <p:pic>
          <p:nvPicPr>
            <p:cNvPr id="109" name="Picture 108" descr="A black and white logo&#10;&#10;Description automatically generated">
              <a:extLst>
                <a:ext uri="{FF2B5EF4-FFF2-40B4-BE49-F238E27FC236}">
                  <a16:creationId xmlns:a16="http://schemas.microsoft.com/office/drawing/2014/main" id="{33C4D3F3-E964-736A-1EEE-7DA7CB730ED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7409" y="6282680"/>
              <a:ext cx="1331388" cy="446400"/>
            </a:xfrm>
            <a:prstGeom prst="rect">
              <a:avLst/>
            </a:prstGeom>
          </p:spPr>
        </p:pic>
        <p:pic>
          <p:nvPicPr>
            <p:cNvPr id="111" name="Picture 110" descr="A logo with black text&#10;&#10;Description automatically generated">
              <a:extLst>
                <a:ext uri="{FF2B5EF4-FFF2-40B4-BE49-F238E27FC236}">
                  <a16:creationId xmlns:a16="http://schemas.microsoft.com/office/drawing/2014/main" id="{AAF9588C-D258-DE34-822B-F8617F26912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630" y="6282680"/>
              <a:ext cx="912038" cy="446400"/>
            </a:xfrm>
            <a:prstGeom prst="rect">
              <a:avLst/>
            </a:prstGeom>
          </p:spPr>
        </p:pic>
        <p:pic>
          <p:nvPicPr>
            <p:cNvPr id="113" name="Picture 112" descr="A close-up of a logo&#10;&#10;Description automatically generated">
              <a:extLst>
                <a:ext uri="{FF2B5EF4-FFF2-40B4-BE49-F238E27FC236}">
                  <a16:creationId xmlns:a16="http://schemas.microsoft.com/office/drawing/2014/main" id="{2B71EB25-7C63-08BB-4450-158D0C3DC0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18" y="6282359"/>
              <a:ext cx="1543871" cy="447042"/>
            </a:xfrm>
            <a:prstGeom prst="rect">
              <a:avLst/>
            </a:prstGeom>
          </p:spPr>
        </p:pic>
      </p:grpSp>
      <p:pic>
        <p:nvPicPr>
          <p:cNvPr id="115" name="Picture 114" descr="A black and white logo&#10;&#10;Description automatically generated">
            <a:extLst>
              <a:ext uri="{FF2B5EF4-FFF2-40B4-BE49-F238E27FC236}">
                <a16:creationId xmlns:a16="http://schemas.microsoft.com/office/drawing/2014/main" id="{A9BA8C5D-DD32-8C05-E3EE-68EBF3FD1E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770" y="6242505"/>
            <a:ext cx="1922868" cy="481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9B41A9-9539-115A-2404-E6DDD9BC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Poppins"/>
              </a:rPr>
              <a:t>About me </a:t>
            </a:r>
            <a:r>
              <a:rPr lang="en-GB" sz="3200">
                <a:solidFill>
                  <a:srgbClr val="9A003B"/>
                </a:solidFill>
                <a:latin typeface="Poppins"/>
                <a:cs typeface="Poppins"/>
              </a:rPr>
              <a:t>Dr Miquel </a:t>
            </a:r>
            <a:r>
              <a:rPr lang="en-GB" sz="3200" err="1">
                <a:solidFill>
                  <a:srgbClr val="9A003B"/>
                </a:solidFill>
                <a:latin typeface="Poppins"/>
                <a:cs typeface="Poppins"/>
              </a:rPr>
              <a:t>Perelló</a:t>
            </a:r>
            <a:r>
              <a:rPr lang="en-GB" sz="3200">
                <a:solidFill>
                  <a:srgbClr val="9A003B"/>
                </a:solidFill>
                <a:latin typeface="Poppins"/>
                <a:cs typeface="Poppins"/>
              </a:rPr>
              <a:t> Nieto</a:t>
            </a:r>
            <a:endParaRPr lang="en-US"/>
          </a:p>
        </p:txBody>
      </p:sp>
      <p:pic>
        <p:nvPicPr>
          <p:cNvPr id="4" name="Content Placeholder 11" descr="A person with a beard and mustache wearing a blue shirt&#10;&#10;Description automatically generated">
            <a:extLst>
              <a:ext uri="{FF2B5EF4-FFF2-40B4-BE49-F238E27FC236}">
                <a16:creationId xmlns:a16="http://schemas.microsoft.com/office/drawing/2014/main" id="{763C347A-ABFE-F756-45EC-359C1CEE573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10"/>
          <a:stretch>
            <a:fillRect/>
          </a:stretch>
        </p:blipFill>
        <p:spPr>
          <a:xfrm>
            <a:off x="483619" y="2059339"/>
            <a:ext cx="2063750" cy="3095625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0AC5F3F-4828-2820-E710-AA55A72994A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346693" y="1934739"/>
            <a:ext cx="4254500" cy="39666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>
                <a:latin typeface="Segoe UI"/>
                <a:cs typeface="Poppins"/>
              </a:rPr>
              <a:t>Research Interests</a:t>
            </a:r>
            <a:endParaRPr lang="en-US" sz="3200">
              <a:latin typeface="Segoe UI"/>
            </a:endParaRPr>
          </a:p>
          <a:p>
            <a:pPr marL="227965" indent="-227965">
              <a:lnSpc>
                <a:spcPct val="150000"/>
              </a:lnSpc>
            </a:pPr>
            <a:r>
              <a:rPr lang="en-US" sz="2400">
                <a:latin typeface="Segoe UI"/>
                <a:cs typeface="Poppins"/>
              </a:rPr>
              <a:t>Machine Learning</a:t>
            </a:r>
          </a:p>
          <a:p>
            <a:pPr marL="227965" indent="-227965">
              <a:lnSpc>
                <a:spcPct val="150000"/>
              </a:lnSpc>
            </a:pPr>
            <a:r>
              <a:rPr lang="en-US" sz="2400">
                <a:latin typeface="Segoe UI"/>
                <a:cs typeface="Poppins"/>
              </a:rPr>
              <a:t>Uncertainty quantification</a:t>
            </a:r>
          </a:p>
          <a:p>
            <a:pPr marL="227965" indent="-227965">
              <a:lnSpc>
                <a:spcPct val="150000"/>
              </a:lnSpc>
            </a:pPr>
            <a:r>
              <a:rPr lang="en-US" sz="2400">
                <a:latin typeface="Segoe UI"/>
                <a:cs typeface="Poppins"/>
              </a:rPr>
              <a:t>Optimal decision making</a:t>
            </a:r>
          </a:p>
          <a:p>
            <a:pPr marL="227965" indent="-227965">
              <a:lnSpc>
                <a:spcPct val="150000"/>
              </a:lnSpc>
            </a:pPr>
            <a:r>
              <a:rPr lang="en-US" sz="2400">
                <a:latin typeface="Segoe UI"/>
                <a:cs typeface="Poppins"/>
              </a:rPr>
              <a:t>Real-world applications</a:t>
            </a:r>
          </a:p>
          <a:p>
            <a:pPr marL="227965" indent="-227965">
              <a:lnSpc>
                <a:spcPct val="150000"/>
              </a:lnSpc>
            </a:pPr>
            <a:r>
              <a:rPr lang="en-US" sz="2400">
                <a:latin typeface="Segoe UI"/>
                <a:cs typeface="Poppins"/>
              </a:rPr>
              <a:t>Healthcare</a:t>
            </a:r>
          </a:p>
          <a:p>
            <a:pPr marL="227965" indent="-227965"/>
            <a:endParaRPr lang="en-US">
              <a:latin typeface="Segoe UI"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562734C7-1A19-D0B7-B1F8-D32E3524E58D}"/>
              </a:ext>
            </a:extLst>
          </p:cNvPr>
          <p:cNvSpPr txBox="1">
            <a:spLocks/>
          </p:cNvSpPr>
          <p:nvPr/>
        </p:nvSpPr>
        <p:spPr>
          <a:xfrm>
            <a:off x="3046141" y="1829342"/>
            <a:ext cx="4447478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Segoe UI"/>
                <a:cs typeface="Poppins"/>
              </a:rPr>
              <a:t>Research experience</a:t>
            </a:r>
            <a:endParaRPr lang="en-US" sz="3200">
              <a:latin typeface="Segoe UI"/>
            </a:endParaRPr>
          </a:p>
        </p:txBody>
      </p:sp>
      <p:pic>
        <p:nvPicPr>
          <p:cNvPr id="10" name="Picture 9" descr="A red ball with black text&#10;&#10;Description automatically generated">
            <a:extLst>
              <a:ext uri="{FF2B5EF4-FFF2-40B4-BE49-F238E27FC236}">
                <a16:creationId xmlns:a16="http://schemas.microsoft.com/office/drawing/2014/main" id="{EF56C125-0E37-2BB6-43A0-639F7F12D7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1220" y="3742422"/>
            <a:ext cx="1264806" cy="1004170"/>
          </a:xfrm>
          <a:prstGeom prst="rect">
            <a:avLst/>
          </a:prstGeom>
        </p:spPr>
      </p:pic>
      <p:pic>
        <p:nvPicPr>
          <p:cNvPr id="12" name="Graphic 11" descr="A logo with pink letters&#10;&#10;Description automatically generated">
            <a:extLst>
              <a:ext uri="{FF2B5EF4-FFF2-40B4-BE49-F238E27FC236}">
                <a16:creationId xmlns:a16="http://schemas.microsoft.com/office/drawing/2014/main" id="{C6B55BB0-55D6-8AB5-7EC6-7B2C11C5C5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63870" y="2508613"/>
            <a:ext cx="2106460" cy="1099649"/>
          </a:xfrm>
          <a:prstGeom prst="rect">
            <a:avLst/>
          </a:prstGeom>
        </p:spPr>
      </p:pic>
      <p:pic>
        <p:nvPicPr>
          <p:cNvPr id="13" name="Picture 12" descr="Blue and white text with blue letters&#10;&#10;Description automatically generated">
            <a:extLst>
              <a:ext uri="{FF2B5EF4-FFF2-40B4-BE49-F238E27FC236}">
                <a16:creationId xmlns:a16="http://schemas.microsoft.com/office/drawing/2014/main" id="{6888BF21-13C0-0750-F3DB-B940A2F922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9771" y="5006664"/>
            <a:ext cx="2743198" cy="89475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F1ECAC4-690F-7745-1C98-07A2A5579B37}"/>
              </a:ext>
            </a:extLst>
          </p:cNvPr>
          <p:cNvGrpSpPr/>
          <p:nvPr/>
        </p:nvGrpSpPr>
        <p:grpSpPr>
          <a:xfrm>
            <a:off x="11334873" y="3353704"/>
            <a:ext cx="442248" cy="258333"/>
            <a:chOff x="3514435" y="5186721"/>
            <a:chExt cx="575610" cy="332412"/>
          </a:xfrm>
        </p:grpSpPr>
        <p:sp>
          <p:nvSpPr>
            <p:cNvPr id="3" name="Cylinder 2">
              <a:extLst>
                <a:ext uri="{FF2B5EF4-FFF2-40B4-BE49-F238E27FC236}">
                  <a16:creationId xmlns:a16="http://schemas.microsoft.com/office/drawing/2014/main" id="{7F129BE3-2E98-625F-8848-D0CBAB9D5170}"/>
                </a:ext>
              </a:extLst>
            </p:cNvPr>
            <p:cNvSpPr/>
            <p:nvPr/>
          </p:nvSpPr>
          <p:spPr>
            <a:xfrm>
              <a:off x="3514435" y="5279452"/>
              <a:ext cx="142532" cy="235726"/>
            </a:xfrm>
            <a:prstGeom prst="can">
              <a:avLst/>
            </a:prstGeom>
            <a:noFill/>
            <a:ln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  <p:sp>
          <p:nvSpPr>
            <p:cNvPr id="8" name="Cylinder 7">
              <a:extLst>
                <a:ext uri="{FF2B5EF4-FFF2-40B4-BE49-F238E27FC236}">
                  <a16:creationId xmlns:a16="http://schemas.microsoft.com/office/drawing/2014/main" id="{9F4C2251-3E87-DB86-2BA8-B5CD6AAF939A}"/>
                </a:ext>
              </a:extLst>
            </p:cNvPr>
            <p:cNvSpPr/>
            <p:nvPr/>
          </p:nvSpPr>
          <p:spPr>
            <a:xfrm>
              <a:off x="3717269" y="5279452"/>
              <a:ext cx="142532" cy="235726"/>
            </a:xfrm>
            <a:prstGeom prst="can">
              <a:avLst/>
            </a:prstGeom>
            <a:noFill/>
            <a:ln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  <p:sp>
          <p:nvSpPr>
            <p:cNvPr id="9" name="Cylinder 8">
              <a:extLst>
                <a:ext uri="{FF2B5EF4-FFF2-40B4-BE49-F238E27FC236}">
                  <a16:creationId xmlns:a16="http://schemas.microsoft.com/office/drawing/2014/main" id="{7F1E14D5-4624-9899-43CE-15286F3FA600}"/>
                </a:ext>
              </a:extLst>
            </p:cNvPr>
            <p:cNvSpPr/>
            <p:nvPr/>
          </p:nvSpPr>
          <p:spPr>
            <a:xfrm rot="1680000">
              <a:off x="3947513" y="5186721"/>
              <a:ext cx="142532" cy="235726"/>
            </a:xfrm>
            <a:prstGeom prst="can">
              <a:avLst/>
            </a:prstGeom>
            <a:noFill/>
            <a:ln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3F58B9-050C-3C8D-5457-416103E9816B}"/>
                </a:ext>
              </a:extLst>
            </p:cNvPr>
            <p:cNvSpPr/>
            <p:nvPr/>
          </p:nvSpPr>
          <p:spPr>
            <a:xfrm>
              <a:off x="3901612" y="5442385"/>
              <a:ext cx="76748" cy="76748"/>
            </a:xfrm>
            <a:prstGeom prst="ellipse">
              <a:avLst/>
            </a:prstGeom>
            <a:solidFill>
              <a:srgbClr val="DF99A6"/>
            </a:solidFill>
            <a:ln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</p:grpSp>
      <p:pic>
        <p:nvPicPr>
          <p:cNvPr id="7" name="Graphic 6" descr="Research outline">
            <a:extLst>
              <a:ext uri="{FF2B5EF4-FFF2-40B4-BE49-F238E27FC236}">
                <a16:creationId xmlns:a16="http://schemas.microsoft.com/office/drawing/2014/main" id="{B351C556-5702-4CD5-636F-E60F456D3A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1245443" y="1856839"/>
            <a:ext cx="619760" cy="61976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BE2737-BD04-F855-20DE-4EF725A482CF}"/>
              </a:ext>
            </a:extLst>
          </p:cNvPr>
          <p:cNvGrpSpPr/>
          <p:nvPr/>
        </p:nvGrpSpPr>
        <p:grpSpPr>
          <a:xfrm>
            <a:off x="3259251" y="5181000"/>
            <a:ext cx="738170" cy="413692"/>
            <a:chOff x="3514435" y="5186721"/>
            <a:chExt cx="575610" cy="332412"/>
          </a:xfrm>
        </p:grpSpPr>
        <p:sp>
          <p:nvSpPr>
            <p:cNvPr id="17" name="Cylinder 16">
              <a:extLst>
                <a:ext uri="{FF2B5EF4-FFF2-40B4-BE49-F238E27FC236}">
                  <a16:creationId xmlns:a16="http://schemas.microsoft.com/office/drawing/2014/main" id="{0F581145-079A-A502-39FA-1A51E6E0FFC1}"/>
                </a:ext>
              </a:extLst>
            </p:cNvPr>
            <p:cNvSpPr/>
            <p:nvPr/>
          </p:nvSpPr>
          <p:spPr>
            <a:xfrm>
              <a:off x="3514435" y="5279452"/>
              <a:ext cx="142532" cy="235726"/>
            </a:xfrm>
            <a:prstGeom prst="can">
              <a:avLst/>
            </a:prstGeom>
            <a:noFill/>
            <a:ln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ylinder 17">
              <a:extLst>
                <a:ext uri="{FF2B5EF4-FFF2-40B4-BE49-F238E27FC236}">
                  <a16:creationId xmlns:a16="http://schemas.microsoft.com/office/drawing/2014/main" id="{A5F6CE00-F6DA-6ADC-7CC6-49886AF3668C}"/>
                </a:ext>
              </a:extLst>
            </p:cNvPr>
            <p:cNvSpPr/>
            <p:nvPr/>
          </p:nvSpPr>
          <p:spPr>
            <a:xfrm>
              <a:off x="3717269" y="5279452"/>
              <a:ext cx="142532" cy="235726"/>
            </a:xfrm>
            <a:prstGeom prst="can">
              <a:avLst/>
            </a:prstGeom>
            <a:noFill/>
            <a:ln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ylinder 19">
              <a:extLst>
                <a:ext uri="{FF2B5EF4-FFF2-40B4-BE49-F238E27FC236}">
                  <a16:creationId xmlns:a16="http://schemas.microsoft.com/office/drawing/2014/main" id="{A3C345FD-9872-8955-417F-6F2695D0199C}"/>
                </a:ext>
              </a:extLst>
            </p:cNvPr>
            <p:cNvSpPr/>
            <p:nvPr/>
          </p:nvSpPr>
          <p:spPr>
            <a:xfrm rot="1680000">
              <a:off x="3947513" y="5186721"/>
              <a:ext cx="142532" cy="235726"/>
            </a:xfrm>
            <a:prstGeom prst="can">
              <a:avLst/>
            </a:prstGeom>
            <a:noFill/>
            <a:ln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734628A-3012-8EC2-3DA5-179295C4C394}"/>
                </a:ext>
              </a:extLst>
            </p:cNvPr>
            <p:cNvSpPr/>
            <p:nvPr/>
          </p:nvSpPr>
          <p:spPr>
            <a:xfrm>
              <a:off x="3901612" y="5442385"/>
              <a:ext cx="76748" cy="76748"/>
            </a:xfrm>
            <a:prstGeom prst="ellipse">
              <a:avLst/>
            </a:prstGeom>
            <a:solidFill>
              <a:srgbClr val="DF99A6"/>
            </a:solidFill>
            <a:ln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Graphic 23" descr="Artificial Intelligence outline">
            <a:extLst>
              <a:ext uri="{FF2B5EF4-FFF2-40B4-BE49-F238E27FC236}">
                <a16:creationId xmlns:a16="http://schemas.microsoft.com/office/drawing/2014/main" id="{F3F204B6-122C-2745-6375-773EF3E61E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55230" y="2617347"/>
            <a:ext cx="406400" cy="406400"/>
          </a:xfrm>
          <a:prstGeom prst="rect">
            <a:avLst/>
          </a:prstGeom>
        </p:spPr>
      </p:pic>
      <p:pic>
        <p:nvPicPr>
          <p:cNvPr id="25" name="Graphic 24" descr="Decision chart outline">
            <a:extLst>
              <a:ext uri="{FF2B5EF4-FFF2-40B4-BE49-F238E27FC236}">
                <a16:creationId xmlns:a16="http://schemas.microsoft.com/office/drawing/2014/main" id="{26D0E0A2-C9E4-34F3-E3E1-3591E711B24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357992" y="3980340"/>
            <a:ext cx="471898" cy="469136"/>
          </a:xfrm>
          <a:prstGeom prst="rect">
            <a:avLst/>
          </a:prstGeom>
        </p:spPr>
      </p:pic>
      <p:pic>
        <p:nvPicPr>
          <p:cNvPr id="26" name="Graphic 25" descr="Heart with pulse outline">
            <a:extLst>
              <a:ext uri="{FF2B5EF4-FFF2-40B4-BE49-F238E27FC236}">
                <a16:creationId xmlns:a16="http://schemas.microsoft.com/office/drawing/2014/main" id="{CCC3036D-71F1-19ED-0093-57CE6385AE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353849" y="5302410"/>
            <a:ext cx="538480" cy="508000"/>
          </a:xfrm>
          <a:prstGeom prst="rect">
            <a:avLst/>
          </a:prstGeom>
        </p:spPr>
      </p:pic>
      <p:pic>
        <p:nvPicPr>
          <p:cNvPr id="27" name="Graphic 26" descr="Earth globe: Africa and Europe with solid fill">
            <a:extLst>
              <a:ext uri="{FF2B5EF4-FFF2-40B4-BE49-F238E27FC236}">
                <a16:creationId xmlns:a16="http://schemas.microsoft.com/office/drawing/2014/main" id="{13EA546B-06AC-A142-E5D7-F35242A607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406129" y="4698531"/>
            <a:ext cx="401567" cy="408077"/>
          </a:xfrm>
          <a:prstGeom prst="rect">
            <a:avLst/>
          </a:prstGeom>
        </p:spPr>
      </p:pic>
      <p:pic>
        <p:nvPicPr>
          <p:cNvPr id="28" name="Graphic 27" descr="Heart with pulse outline">
            <a:extLst>
              <a:ext uri="{FF2B5EF4-FFF2-40B4-BE49-F238E27FC236}">
                <a16:creationId xmlns:a16="http://schemas.microsoft.com/office/drawing/2014/main" id="{A2A67A14-8792-497B-A89E-7DF6AA6EE05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201189" y="2777675"/>
            <a:ext cx="856596" cy="76693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40A73B6-4503-35B5-B013-CEDD202A746B}"/>
              </a:ext>
            </a:extLst>
          </p:cNvPr>
          <p:cNvCxnSpPr/>
          <p:nvPr/>
        </p:nvCxnSpPr>
        <p:spPr>
          <a:xfrm>
            <a:off x="7052510" y="1919036"/>
            <a:ext cx="2005" cy="3982452"/>
          </a:xfrm>
          <a:prstGeom prst="straightConnector1">
            <a:avLst/>
          </a:prstGeom>
          <a:ln w="28575">
            <a:solidFill>
              <a:srgbClr val="A236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125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A27C1-4DD9-6BB7-7318-0EF88030B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Poppins"/>
                <a:cs typeface="Poppins"/>
              </a:rPr>
              <a:t>Continuous improvement of AI</a:t>
            </a:r>
            <a:endParaRPr lang="en-GB" sz="3200" b="1">
              <a:solidFill>
                <a:srgbClr val="9A003B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3ABF8-EC09-E125-36D7-165503BE0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253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>
                <a:latin typeface="Poppins"/>
                <a:cs typeface="Poppins"/>
              </a:rPr>
              <a:t>I tried with Google but did not work.</a:t>
            </a:r>
          </a:p>
          <a:p>
            <a:pPr marL="227965" indent="-227965"/>
            <a:r>
              <a:rPr lang="en-US">
                <a:latin typeface="Poppins"/>
                <a:cs typeface="Poppins"/>
              </a:rPr>
              <a:t>ChatGPT identifies that it is not a real syndrome.</a:t>
            </a:r>
          </a:p>
          <a:p>
            <a:pPr marL="227965" indent="-227965"/>
            <a:r>
              <a:rPr lang="en-US">
                <a:latin typeface="Poppins"/>
                <a:cs typeface="Poppins"/>
              </a:rPr>
              <a:t>New online articles discussed the previous mistake.</a:t>
            </a:r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7E3A2CB-8880-9421-F07E-8FC923013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5" t="11201" r="1254" b="52705"/>
          <a:stretch/>
        </p:blipFill>
        <p:spPr>
          <a:xfrm>
            <a:off x="2152507" y="3571408"/>
            <a:ext cx="7892903" cy="26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8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D8A89-CB5A-607F-C307-F14F140C8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883B-40B2-B607-C501-E7350B7E9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3</a:t>
            </a:r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. </a:t>
            </a:r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Demystifying AI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32A50CC-4596-0C8D-88B0-9341008134EE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24A26D-8F43-6A1A-43B5-62E63C83D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AutoNum type="alphaLcPeriod"/>
            </a:pPr>
            <a:r>
              <a:rPr lang="en-GB" sz="2400" b="1">
                <a:solidFill>
                  <a:srgbClr val="A2364F"/>
                </a:solidFill>
                <a:latin typeface="Segoe UI"/>
                <a:cs typeface="Segoe UI"/>
              </a:rPr>
              <a:t>Common ML Pipeline</a:t>
            </a:r>
            <a:endParaRPr lang="en-US" sz="2400">
              <a:solidFill>
                <a:srgbClr val="000000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2400" b="1">
                <a:solidFill>
                  <a:srgbClr val="A2364F"/>
                </a:solidFill>
                <a:latin typeface="Segoe UI"/>
                <a:cs typeface="Segoe UI"/>
              </a:rPr>
              <a:t>Radiology</a:t>
            </a:r>
            <a:endParaRPr lang="en-US" sz="2400">
              <a:solidFill>
                <a:srgbClr val="A2364F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2400" b="1">
                <a:solidFill>
                  <a:srgbClr val="A2364F"/>
                </a:solidFill>
                <a:latin typeface="Segoe UI"/>
                <a:cs typeface="Segoe UI"/>
              </a:rPr>
              <a:t>Scribes</a:t>
            </a:r>
            <a:endParaRPr lang="en-GB" sz="2400">
              <a:solidFill>
                <a:srgbClr val="A2364F"/>
              </a:solidFill>
            </a:endParaRPr>
          </a:p>
        </p:txBody>
      </p:sp>
      <p:pic>
        <p:nvPicPr>
          <p:cNvPr id="7" name="Picture 6" descr="Cute yellow robot">
            <a:extLst>
              <a:ext uri="{FF2B5EF4-FFF2-40B4-BE49-F238E27FC236}">
                <a16:creationId xmlns:a16="http://schemas.microsoft.com/office/drawing/2014/main" id="{EA498016-83EA-EC55-ED45-E3F8819691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62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02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E28F4-F1FF-95BD-2FCA-31FEA4C4E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ACD8-54C1-0F92-B328-BD974BD27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3</a:t>
            </a:r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. </a:t>
            </a:r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Demystifying AI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86A242-01B1-C8D6-53B1-6E52FB933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AutoNum type="alphaLcPeriod"/>
            </a:pPr>
            <a:r>
              <a:rPr lang="en-GB" sz="2400" b="1">
                <a:solidFill>
                  <a:srgbClr val="A2364F"/>
                </a:solidFill>
                <a:latin typeface="Segoe UI"/>
                <a:cs typeface="Segoe UI"/>
              </a:rPr>
              <a:t>Common ML Pipeline</a:t>
            </a:r>
            <a:endParaRPr lang="en-US" sz="2400">
              <a:solidFill>
                <a:srgbClr val="A2364F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2400" b="1">
                <a:solidFill>
                  <a:srgbClr val="A2364F"/>
                </a:solidFill>
                <a:latin typeface="Segoe UI"/>
                <a:cs typeface="Segoe UI"/>
              </a:rPr>
              <a:t>Radiology</a:t>
            </a:r>
            <a:endParaRPr lang="en-US" sz="2400">
              <a:solidFill>
                <a:srgbClr val="A2364F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2400" b="1">
                <a:solidFill>
                  <a:srgbClr val="A2364F"/>
                </a:solidFill>
                <a:latin typeface="Segoe UI"/>
                <a:cs typeface="Segoe UI"/>
              </a:rPr>
              <a:t>Scribes</a:t>
            </a:r>
            <a:endParaRPr lang="en-US" sz="2400">
              <a:solidFill>
                <a:srgbClr val="A2364F"/>
              </a:solidFill>
              <a:latin typeface="Segoe UI"/>
              <a:cs typeface="Segoe UI"/>
            </a:endParaRPr>
          </a:p>
        </p:txBody>
      </p:sp>
      <p:pic>
        <p:nvPicPr>
          <p:cNvPr id="7" name="Picture 6" descr="Cute yellow robot">
            <a:extLst>
              <a:ext uri="{FF2B5EF4-FFF2-40B4-BE49-F238E27FC236}">
                <a16:creationId xmlns:a16="http://schemas.microsoft.com/office/drawing/2014/main" id="{AFA538FC-F63B-5669-C23D-F8FC210B6B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62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9C4F99-D40E-5ACC-4DE9-E500815796C0}"/>
              </a:ext>
            </a:extLst>
          </p:cNvPr>
          <p:cNvSpPr txBox="1"/>
          <p:nvPr/>
        </p:nvSpPr>
        <p:spPr>
          <a:xfrm>
            <a:off x="5514974" y="2609850"/>
            <a:ext cx="2505075" cy="646331"/>
          </a:xfrm>
          <a:prstGeom prst="rect">
            <a:avLst/>
          </a:prstGeom>
          <a:solidFill>
            <a:srgbClr val="A2364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F0DADE"/>
                </a:solidFill>
                <a:ea typeface="Calibri"/>
                <a:cs typeface="Calibri"/>
              </a:rPr>
              <a:t>These eyes can't see,</a:t>
            </a:r>
            <a:endParaRPr lang="en-US">
              <a:solidFill>
                <a:srgbClr val="F0DADE"/>
              </a:solidFill>
              <a:ea typeface="Calibri"/>
              <a:cs typeface="Calibri"/>
            </a:endParaRPr>
          </a:p>
          <a:p>
            <a:r>
              <a:rPr lang="en-GB">
                <a:solidFill>
                  <a:srgbClr val="F0DADE"/>
                </a:solidFill>
                <a:ea typeface="Calibri"/>
                <a:cs typeface="Calibri"/>
              </a:rPr>
              <a:t>they are batteries</a:t>
            </a:r>
            <a:endParaRPr lang="en-US">
              <a:solidFill>
                <a:srgbClr val="F0DADE"/>
              </a:solidFill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41677-D2A9-062F-817F-B00C9956E45F}"/>
              </a:ext>
            </a:extLst>
          </p:cNvPr>
          <p:cNvSpPr txBox="1"/>
          <p:nvPr/>
        </p:nvSpPr>
        <p:spPr>
          <a:xfrm>
            <a:off x="5453335" y="4667250"/>
            <a:ext cx="2622113" cy="646331"/>
          </a:xfrm>
          <a:prstGeom prst="rect">
            <a:avLst/>
          </a:prstGeom>
          <a:solidFill>
            <a:srgbClr val="A2364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F0DADE"/>
                </a:solidFill>
                <a:ea typeface="Calibri"/>
                <a:cs typeface="Calibri"/>
              </a:rPr>
              <a:t>These hands can't grasp,</a:t>
            </a:r>
            <a:endParaRPr lang="en-US">
              <a:solidFill>
                <a:srgbClr val="F0DADE"/>
              </a:solidFill>
              <a:ea typeface="Calibri"/>
              <a:cs typeface="Calibri"/>
            </a:endParaRPr>
          </a:p>
          <a:p>
            <a:r>
              <a:rPr lang="en-GB">
                <a:solidFill>
                  <a:srgbClr val="F0DADE"/>
                </a:solidFill>
                <a:ea typeface="Calibri"/>
                <a:cs typeface="Calibri"/>
              </a:rPr>
              <a:t>they are levers of a lighter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EF8181-4387-74BA-C0AC-93BB7FFA8855}"/>
              </a:ext>
            </a:extLst>
          </p:cNvPr>
          <p:cNvCxnSpPr/>
          <p:nvPr/>
        </p:nvCxnSpPr>
        <p:spPr>
          <a:xfrm flipV="1">
            <a:off x="7716017" y="3476625"/>
            <a:ext cx="599308" cy="7225"/>
          </a:xfrm>
          <a:prstGeom prst="straightConnector1">
            <a:avLst/>
          </a:prstGeom>
          <a:ln w="57150">
            <a:solidFill>
              <a:srgbClr val="A236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A907F2-0AD8-F900-02EE-116B97B8961C}"/>
              </a:ext>
            </a:extLst>
          </p:cNvPr>
          <p:cNvCxnSpPr>
            <a:cxnSpLocks/>
          </p:cNvCxnSpPr>
          <p:nvPr/>
        </p:nvCxnSpPr>
        <p:spPr>
          <a:xfrm flipV="1">
            <a:off x="7773166" y="5483443"/>
            <a:ext cx="301515" cy="7225"/>
          </a:xfrm>
          <a:prstGeom prst="straightConnector1">
            <a:avLst/>
          </a:prstGeom>
          <a:ln w="57150">
            <a:solidFill>
              <a:srgbClr val="A236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Placeholder 13" descr="LR44 / A76 Button Cell Battery - Pack of one">
            <a:extLst>
              <a:ext uri="{FF2B5EF4-FFF2-40B4-BE49-F238E27FC236}">
                <a16:creationId xmlns:a16="http://schemas.microsoft.com/office/drawing/2014/main" id="{EF4EDC9B-A6A2-F12B-AA6D-E5E5BEEAE9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r="142" b="-482"/>
          <a:stretch/>
        </p:blipFill>
        <p:spPr>
          <a:xfrm>
            <a:off x="6308253" y="3386847"/>
            <a:ext cx="1153129" cy="558328"/>
          </a:xfrm>
        </p:spPr>
      </p:pic>
      <p:pic>
        <p:nvPicPr>
          <p:cNvPr id="15" name="Picture 14" descr="Disposable Lighter | Londis - Edgware | Devo">
            <a:extLst>
              <a:ext uri="{FF2B5EF4-FFF2-40B4-BE49-F238E27FC236}">
                <a16:creationId xmlns:a16="http://schemas.microsoft.com/office/drawing/2014/main" id="{2653BF79-C45E-EDDB-B89B-A6507BF123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937" t="13057" r="36741" b="13325"/>
          <a:stretch/>
        </p:blipFill>
        <p:spPr>
          <a:xfrm rot="5400000">
            <a:off x="6382486" y="4938437"/>
            <a:ext cx="764022" cy="174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53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89B8-75F3-E0BC-D1DF-3B50E7800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Common Machine Learning lifecycle</a:t>
            </a:r>
            <a:endParaRPr lang="en-GB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F740181-496C-18FC-C6A6-CE11B58F06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70838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3060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6EE0-3CD4-D964-E31D-37760667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Data Preprocessing. Tabular</a:t>
            </a:r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E9F0CCC-B5EB-060F-29F9-DF415B4EEF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4155947"/>
              </p:ext>
            </p:extLst>
          </p:nvPr>
        </p:nvGraphicFramePr>
        <p:xfrm>
          <a:off x="771525" y="2301875"/>
          <a:ext cx="4562380" cy="2252749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912476">
                  <a:extLst>
                    <a:ext uri="{9D8B030D-6E8A-4147-A177-3AD203B41FA5}">
                      <a16:colId xmlns:a16="http://schemas.microsoft.com/office/drawing/2014/main" val="81780414"/>
                    </a:ext>
                  </a:extLst>
                </a:gridCol>
                <a:gridCol w="912476">
                  <a:extLst>
                    <a:ext uri="{9D8B030D-6E8A-4147-A177-3AD203B41FA5}">
                      <a16:colId xmlns:a16="http://schemas.microsoft.com/office/drawing/2014/main" val="9951504"/>
                    </a:ext>
                  </a:extLst>
                </a:gridCol>
                <a:gridCol w="912476">
                  <a:extLst>
                    <a:ext uri="{9D8B030D-6E8A-4147-A177-3AD203B41FA5}">
                      <a16:colId xmlns:a16="http://schemas.microsoft.com/office/drawing/2014/main" val="1967497403"/>
                    </a:ext>
                  </a:extLst>
                </a:gridCol>
                <a:gridCol w="912476">
                  <a:extLst>
                    <a:ext uri="{9D8B030D-6E8A-4147-A177-3AD203B41FA5}">
                      <a16:colId xmlns:a16="http://schemas.microsoft.com/office/drawing/2014/main" val="3407072729"/>
                    </a:ext>
                  </a:extLst>
                </a:gridCol>
                <a:gridCol w="912476">
                  <a:extLst>
                    <a:ext uri="{9D8B030D-6E8A-4147-A177-3AD203B41FA5}">
                      <a16:colId xmlns:a16="http://schemas.microsoft.com/office/drawing/2014/main" val="1660192270"/>
                    </a:ext>
                  </a:extLst>
                </a:gridCol>
              </a:tblGrid>
              <a:tr h="4239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Sex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Weight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Height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8708691"/>
                  </a:ext>
                </a:extLst>
              </a:tr>
              <a:tr h="266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65.2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155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8075588"/>
                  </a:ext>
                </a:extLst>
              </a:tr>
              <a:tr h="266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78.5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178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0023371"/>
                  </a:ext>
                </a:extLst>
              </a:tr>
              <a:tr h="266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58.1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1410971"/>
                  </a:ext>
                </a:extLst>
              </a:tr>
              <a:tr h="266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70.7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170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872040"/>
                  </a:ext>
                </a:extLst>
              </a:tr>
              <a:tr h="266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175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4914214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A98AD4C7-A764-8990-27B1-E470C2D283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217894"/>
              </p:ext>
            </p:extLst>
          </p:nvPr>
        </p:nvGraphicFramePr>
        <p:xfrm>
          <a:off x="6096000" y="2301875"/>
          <a:ext cx="5330124" cy="2252749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55156">
                  <a:extLst>
                    <a:ext uri="{9D8B030D-6E8A-4147-A177-3AD203B41FA5}">
                      <a16:colId xmlns:a16="http://schemas.microsoft.com/office/drawing/2014/main" val="81780414"/>
                    </a:ext>
                  </a:extLst>
                </a:gridCol>
                <a:gridCol w="1141157">
                  <a:extLst>
                    <a:ext uri="{9D8B030D-6E8A-4147-A177-3AD203B41FA5}">
                      <a16:colId xmlns:a16="http://schemas.microsoft.com/office/drawing/2014/main" val="9951504"/>
                    </a:ext>
                  </a:extLst>
                </a:gridCol>
                <a:gridCol w="1028067">
                  <a:extLst>
                    <a:ext uri="{9D8B030D-6E8A-4147-A177-3AD203B41FA5}">
                      <a16:colId xmlns:a16="http://schemas.microsoft.com/office/drawing/2014/main" val="1967497403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3407072729"/>
                    </a:ext>
                  </a:extLst>
                </a:gridCol>
                <a:gridCol w="1129369">
                  <a:extLst>
                    <a:ext uri="{9D8B030D-6E8A-4147-A177-3AD203B41FA5}">
                      <a16:colId xmlns:a16="http://schemas.microsoft.com/office/drawing/2014/main" val="1660192270"/>
                    </a:ext>
                  </a:extLst>
                </a:gridCol>
              </a:tblGrid>
              <a:tr h="4239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1"/>
                        <a:t>Age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Sex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Weight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Height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8708691"/>
                  </a:ext>
                </a:extLst>
              </a:tr>
              <a:tr h="266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young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male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short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8075588"/>
                  </a:ext>
                </a:extLst>
              </a:tr>
              <a:tr h="266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baby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female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underweight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small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0023371"/>
                  </a:ext>
                </a:extLst>
              </a:tr>
              <a:tr h="266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adult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female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tall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1410971"/>
                  </a:ext>
                </a:extLst>
              </a:tr>
              <a:tr h="266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teenager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short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872040"/>
                  </a:ext>
                </a:extLst>
              </a:tr>
              <a:tr h="266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senior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male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overweight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491421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18391F5-4B8A-8091-1316-39B2179EB98C}"/>
              </a:ext>
            </a:extLst>
          </p:cNvPr>
          <p:cNvSpPr txBox="1"/>
          <p:nvPr/>
        </p:nvSpPr>
        <p:spPr>
          <a:xfrm>
            <a:off x="2152650" y="1781175"/>
            <a:ext cx="14287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A2364F"/>
                </a:solidFill>
                <a:ea typeface="Calibri"/>
                <a:cs typeface="Calibri"/>
              </a:rPr>
              <a:t>Quantitative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851726-6F78-A108-273C-A87F561D1B9A}"/>
              </a:ext>
            </a:extLst>
          </p:cNvPr>
          <p:cNvSpPr txBox="1"/>
          <p:nvPr/>
        </p:nvSpPr>
        <p:spPr>
          <a:xfrm>
            <a:off x="8048624" y="1781174"/>
            <a:ext cx="14287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A2364F"/>
                </a:solidFill>
                <a:ea typeface="Calibri"/>
                <a:cs typeface="Calibri"/>
              </a:rPr>
              <a:t>Qualitative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DCB1E2-3DAD-ABD4-56D2-9ED50328875D}"/>
              </a:ext>
            </a:extLst>
          </p:cNvPr>
          <p:cNvSpPr txBox="1"/>
          <p:nvPr/>
        </p:nvSpPr>
        <p:spPr>
          <a:xfrm>
            <a:off x="752474" y="4695825"/>
            <a:ext cx="1065847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solidFill>
                  <a:srgbClr val="41131C"/>
                </a:solidFill>
                <a:ea typeface="Calibri"/>
                <a:cs typeface="Calibri"/>
              </a:rPr>
              <a:t>Data is commonly converted into numeric data.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solidFill>
                  <a:srgbClr val="41131C"/>
                </a:solidFill>
                <a:ea typeface="Calibri"/>
                <a:cs typeface="Calibri"/>
              </a:rPr>
              <a:t>Careful consideration for missing values.</a:t>
            </a:r>
          </a:p>
          <a:p>
            <a:pPr marL="285750" indent="-285750">
              <a:buFont typeface="Arial"/>
              <a:buChar char="•"/>
            </a:pPr>
            <a:endParaRPr lang="en-GB">
              <a:solidFill>
                <a:srgbClr val="41131C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5572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FB676-3E73-B754-879D-22F851AAA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Data Preprocessing. Images</a:t>
            </a:r>
            <a:endParaRPr lang="en-GB"/>
          </a:p>
        </p:txBody>
      </p:sp>
      <p:pic>
        <p:nvPicPr>
          <p:cNvPr id="4" name="Content Placeholder 3" descr="A blurry image of a person walking&#10;&#10;AI-generated content may be incorrect.">
            <a:extLst>
              <a:ext uri="{FF2B5EF4-FFF2-40B4-BE49-F238E27FC236}">
                <a16:creationId xmlns:a16="http://schemas.microsoft.com/office/drawing/2014/main" id="{F3673F2F-5B44-EC0E-218C-CD3DD17F3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276" y="1800748"/>
            <a:ext cx="4639519" cy="2190086"/>
          </a:xfr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FADE0E1-BEC5-3A76-F3E7-4F34B3106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1345" y="1535574"/>
            <a:ext cx="2688703" cy="1741990"/>
          </a:xfrm>
          <a:prstGeom prst="rect">
            <a:avLst/>
          </a:prstGeom>
        </p:spPr>
      </p:pic>
      <p:pic>
        <p:nvPicPr>
          <p:cNvPr id="6" name="Picture 5" descr="A red and white graph&#10;&#10;AI-generated content may be incorrect.">
            <a:extLst>
              <a:ext uri="{FF2B5EF4-FFF2-40B4-BE49-F238E27FC236}">
                <a16:creationId xmlns:a16="http://schemas.microsoft.com/office/drawing/2014/main" id="{E4B1F015-2B93-E641-4D09-4EFD0F8A9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711" y="3539924"/>
            <a:ext cx="1901971" cy="2006278"/>
          </a:xfrm>
          <a:prstGeom prst="rect">
            <a:avLst/>
          </a:prstGeom>
        </p:spPr>
      </p:pic>
      <p:pic>
        <p:nvPicPr>
          <p:cNvPr id="7" name="Picture 6" descr="A green and white graph&#10;&#10;AI-generated content may be incorrect.">
            <a:extLst>
              <a:ext uri="{FF2B5EF4-FFF2-40B4-BE49-F238E27FC236}">
                <a16:creationId xmlns:a16="http://schemas.microsoft.com/office/drawing/2014/main" id="{223C170D-A956-266B-045F-744B5465B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9889" y="3539924"/>
            <a:ext cx="1901971" cy="2006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CB5B3C-C5C2-5313-14CC-C9C5882072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0065" y="3539924"/>
            <a:ext cx="1901972" cy="200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31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4EF2C-8138-74D2-4B59-1F4ED4FE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Data Preprocessing. Text</a:t>
            </a:r>
            <a:endParaRPr lang="en-GB" b="0">
              <a:solidFill>
                <a:srgbClr val="000000"/>
              </a:solidFill>
              <a:latin typeface="Poppins"/>
              <a:cs typeface="Poppin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FBF7FC-9B52-E8F7-0590-87812ED92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>
                <a:latin typeface="Poppins"/>
                <a:cs typeface="Poppins"/>
              </a:rPr>
              <a:t>"</a:t>
            </a:r>
            <a:r>
              <a:rPr lang="en-GB" i="1">
                <a:latin typeface="Poppins"/>
                <a:cs typeface="Poppins"/>
              </a:rPr>
              <a:t>Text can be encoded in numeric form in multiple ways, a simple example is in the form of bag of words</a:t>
            </a:r>
            <a:r>
              <a:rPr lang="en-GB">
                <a:latin typeface="Poppins"/>
                <a:cs typeface="Poppins"/>
              </a:rPr>
              <a:t>"</a:t>
            </a:r>
            <a:endParaRPr lang="en-GB"/>
          </a:p>
          <a:p>
            <a:pPr marL="227965" indent="-227965"/>
            <a:endParaRPr lang="en-GB"/>
          </a:p>
          <a:p>
            <a:pPr marL="227965" indent="-227965"/>
            <a:endParaRPr lang="en-GB"/>
          </a:p>
          <a:p>
            <a:pPr marL="227965" indent="-227965"/>
            <a:endParaRPr lang="en-GB"/>
          </a:p>
          <a:p>
            <a:pPr marL="227965" indent="-227965"/>
            <a:endParaRPr lang="en-GB"/>
          </a:p>
          <a:p>
            <a:pPr marL="227965" indent="-227965"/>
            <a:r>
              <a:rPr lang="en-GB">
                <a:latin typeface="Poppins"/>
                <a:cs typeface="Poppins"/>
              </a:rPr>
              <a:t>This representation loses the order information.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There are more complex approaches not covered here.</a:t>
            </a:r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493A0FA-8EA6-AACF-A1DB-C4F23ACECC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43213"/>
              </p:ext>
            </p:extLst>
          </p:nvPr>
        </p:nvGraphicFramePr>
        <p:xfrm>
          <a:off x="781050" y="3533775"/>
          <a:ext cx="1056032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925">
                  <a:extLst>
                    <a:ext uri="{9D8B030D-6E8A-4147-A177-3AD203B41FA5}">
                      <a16:colId xmlns:a16="http://schemas.microsoft.com/office/drawing/2014/main" val="557869090"/>
                    </a:ext>
                  </a:extLst>
                </a:gridCol>
                <a:gridCol w="590549">
                  <a:extLst>
                    <a:ext uri="{9D8B030D-6E8A-4147-A177-3AD203B41FA5}">
                      <a16:colId xmlns:a16="http://schemas.microsoft.com/office/drawing/2014/main" val="4021538791"/>
                    </a:ext>
                  </a:extLst>
                </a:gridCol>
                <a:gridCol w="649729">
                  <a:extLst>
                    <a:ext uri="{9D8B030D-6E8A-4147-A177-3AD203B41FA5}">
                      <a16:colId xmlns:a16="http://schemas.microsoft.com/office/drawing/2014/main" val="1374970030"/>
                    </a:ext>
                  </a:extLst>
                </a:gridCol>
                <a:gridCol w="633687">
                  <a:extLst>
                    <a:ext uri="{9D8B030D-6E8A-4147-A177-3AD203B41FA5}">
                      <a16:colId xmlns:a16="http://schemas.microsoft.com/office/drawing/2014/main" val="3598052216"/>
                    </a:ext>
                  </a:extLst>
                </a:gridCol>
                <a:gridCol w="1385670">
                  <a:extLst>
                    <a:ext uri="{9D8B030D-6E8A-4147-A177-3AD203B41FA5}">
                      <a16:colId xmlns:a16="http://schemas.microsoft.com/office/drawing/2014/main" val="265637751"/>
                    </a:ext>
                  </a:extLst>
                </a:gridCol>
                <a:gridCol w="618764">
                  <a:extLst>
                    <a:ext uri="{9D8B030D-6E8A-4147-A177-3AD203B41FA5}">
                      <a16:colId xmlns:a16="http://schemas.microsoft.com/office/drawing/2014/main" val="2945457417"/>
                    </a:ext>
                  </a:extLst>
                </a:gridCol>
                <a:gridCol w="394079">
                  <a:extLst>
                    <a:ext uri="{9D8B030D-6E8A-4147-A177-3AD203B41FA5}">
                      <a16:colId xmlns:a16="http://schemas.microsoft.com/office/drawing/2014/main" val="2714927892"/>
                    </a:ext>
                  </a:extLst>
                </a:gridCol>
                <a:gridCol w="1051592">
                  <a:extLst>
                    <a:ext uri="{9D8B030D-6E8A-4147-A177-3AD203B41FA5}">
                      <a16:colId xmlns:a16="http://schemas.microsoft.com/office/drawing/2014/main" val="2031911907"/>
                    </a:ext>
                  </a:extLst>
                </a:gridCol>
                <a:gridCol w="679784">
                  <a:extLst>
                    <a:ext uri="{9D8B030D-6E8A-4147-A177-3AD203B41FA5}">
                      <a16:colId xmlns:a16="http://schemas.microsoft.com/office/drawing/2014/main" val="2418069713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1671409026"/>
                    </a:ext>
                  </a:extLst>
                </a:gridCol>
                <a:gridCol w="707999">
                  <a:extLst>
                    <a:ext uri="{9D8B030D-6E8A-4147-A177-3AD203B41FA5}">
                      <a16:colId xmlns:a16="http://schemas.microsoft.com/office/drawing/2014/main" val="610279597"/>
                    </a:ext>
                  </a:extLst>
                </a:gridCol>
                <a:gridCol w="967179">
                  <a:extLst>
                    <a:ext uri="{9D8B030D-6E8A-4147-A177-3AD203B41FA5}">
                      <a16:colId xmlns:a16="http://schemas.microsoft.com/office/drawing/2014/main" val="2610306951"/>
                    </a:ext>
                  </a:extLst>
                </a:gridCol>
                <a:gridCol w="519088">
                  <a:extLst>
                    <a:ext uri="{9D8B030D-6E8A-4147-A177-3AD203B41FA5}">
                      <a16:colId xmlns:a16="http://schemas.microsoft.com/office/drawing/2014/main" val="1252465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>
                          <a:solidFill>
                            <a:srgbClr val="F0DADE"/>
                          </a:solidFill>
                        </a:rPr>
                        <a:t>Words</a:t>
                      </a:r>
                    </a:p>
                  </a:txBody>
                  <a:tcPr>
                    <a:solidFill>
                      <a:srgbClr val="A2364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encoded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numeric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Multiple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159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>
                          <a:solidFill>
                            <a:srgbClr val="F0DADE"/>
                          </a:solidFill>
                        </a:rPr>
                        <a:t>Repetitions</a:t>
                      </a:r>
                    </a:p>
                  </a:txBody>
                  <a:tcPr>
                    <a:solidFill>
                      <a:srgbClr val="A2364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586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113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B16A2-3DD5-968A-CE18-A090B59A1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8B341-86C2-E92F-966A-5ECDC02FD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3</a:t>
            </a:r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. </a:t>
            </a:r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Demystifying AI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09CA03B-E3C8-9716-F12D-7D1D0D629D2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FBCAA6-DE8E-ECF8-C7D7-DFABB85A7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AutoNum type="alphaLcPeriod"/>
            </a:pPr>
            <a:r>
              <a:rPr lang="en-GB" sz="2400" b="1">
                <a:solidFill>
                  <a:srgbClr val="F0DADE"/>
                </a:solidFill>
                <a:latin typeface="Segoe UI"/>
                <a:cs typeface="Segoe UI"/>
              </a:rPr>
              <a:t>Common Pipeline</a:t>
            </a:r>
            <a:endParaRPr lang="en-US" sz="2400">
              <a:solidFill>
                <a:srgbClr val="F0DADE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2400" b="1">
                <a:solidFill>
                  <a:srgbClr val="A2364F"/>
                </a:solidFill>
                <a:latin typeface="Segoe UI"/>
                <a:cs typeface="Segoe UI"/>
              </a:rPr>
              <a:t>Radiology</a:t>
            </a:r>
            <a:endParaRPr lang="en-US" sz="2400">
              <a:solidFill>
                <a:srgbClr val="A2364F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2400" b="1">
                <a:solidFill>
                  <a:srgbClr val="F0DADE"/>
                </a:solidFill>
                <a:latin typeface="Segoe UI"/>
                <a:cs typeface="Segoe UI"/>
              </a:rPr>
              <a:t>Scribes</a:t>
            </a:r>
            <a:endParaRPr lang="en-GB" sz="2400">
              <a:solidFill>
                <a:srgbClr val="F0DADE"/>
              </a:solidFill>
            </a:endParaRPr>
          </a:p>
        </p:txBody>
      </p:sp>
      <p:pic>
        <p:nvPicPr>
          <p:cNvPr id="7" name="Picture 6" descr="Cute yellow robot">
            <a:extLst>
              <a:ext uri="{FF2B5EF4-FFF2-40B4-BE49-F238E27FC236}">
                <a16:creationId xmlns:a16="http://schemas.microsoft.com/office/drawing/2014/main" id="{4AF398AA-E5DE-9FD5-EC85-BED8CE97BA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62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91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30FC5-72D6-EB1C-F27D-621F138F8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Radiology and image classification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4B6B16-2849-6E8A-70C1-E07B7BE31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5598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>
                <a:latin typeface="Poppins"/>
                <a:cs typeface="Poppins"/>
              </a:rPr>
              <a:t>The COVID-19 pandemic required a large amount of chest image analysis.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AI could help speed up the process.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But how could AI make a diagnosis?</a:t>
            </a:r>
            <a:endParaRPr lang="en-GB"/>
          </a:p>
        </p:txBody>
      </p:sp>
      <p:pic>
        <p:nvPicPr>
          <p:cNvPr id="6" name="Picture 5" descr="A chest x-ray of a person&#10;&#10;Description automatically generated">
            <a:extLst>
              <a:ext uri="{FF2B5EF4-FFF2-40B4-BE49-F238E27FC236}">
                <a16:creationId xmlns:a16="http://schemas.microsoft.com/office/drawing/2014/main" id="{56EED9C3-A29C-C075-88A2-726B2B7AF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674" y="1830062"/>
            <a:ext cx="2286294" cy="27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5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59573-AC54-7DF7-9746-46D6448D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Feature engineering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18626-9BC7-EA53-F09F-6D365CD3F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>
                <a:latin typeface="Poppins"/>
                <a:cs typeface="Poppins"/>
              </a:rPr>
              <a:t>Haar filters and Viola-Jones face detection (Haar, A., Viola, P., and Jones, M.)</a:t>
            </a:r>
            <a:endParaRPr lang="en-US"/>
          </a:p>
          <a:p>
            <a:pPr marL="227965" indent="-227965"/>
            <a:r>
              <a:rPr lang="en-GB">
                <a:latin typeface="Poppins"/>
                <a:cs typeface="Poppins"/>
              </a:rPr>
              <a:t>How to create filters for every object?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8B0497-1D7A-308E-B81F-A000CF5789CB}"/>
              </a:ext>
            </a:extLst>
          </p:cNvPr>
          <p:cNvSpPr txBox="1"/>
          <p:nvPr/>
        </p:nvSpPr>
        <p:spPr>
          <a:xfrm>
            <a:off x="0" y="6600825"/>
            <a:ext cx="12192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Images by </a:t>
            </a:r>
            <a:r>
              <a:rPr lang="en-US" sz="1200" err="1"/>
              <a:t>Soumyanilcsc</a:t>
            </a:r>
            <a:r>
              <a:rPr lang="en-US" sz="1200"/>
              <a:t> - Own work, CC BY-SA 4.0, </a:t>
            </a:r>
            <a:r>
              <a:rPr lang="en-US" sz="1200">
                <a:hlinkClick r:id="rId2"/>
              </a:rPr>
              <a:t>https://commons.wikimedia.org/w/index.php?curid=37353327</a:t>
            </a:r>
            <a:r>
              <a:rPr lang="en-US" sz="1200">
                <a:ea typeface="+mn-lt"/>
                <a:cs typeface="+mn-lt"/>
              </a:rPr>
              <a:t> and  </a:t>
            </a:r>
            <a:r>
              <a:rPr lang="en-US" sz="1200">
                <a:ea typeface="+mn-lt"/>
                <a:cs typeface="+mn-lt"/>
                <a:hlinkClick r:id="rId3"/>
              </a:rPr>
              <a:t>https://commons.wikimedia.org/w/index.php?curid=37353395</a:t>
            </a:r>
            <a:r>
              <a:rPr lang="en-US" sz="1200">
                <a:ea typeface="+mn-lt"/>
                <a:cs typeface="+mn-lt"/>
              </a:rPr>
              <a:t> </a:t>
            </a:r>
            <a:endParaRPr lang="en-US" sz="1200">
              <a:ea typeface="Calibri"/>
              <a:cs typeface="Calibri"/>
            </a:endParaRPr>
          </a:p>
        </p:txBody>
      </p:sp>
      <p:pic>
        <p:nvPicPr>
          <p:cNvPr id="5" name="Picture 4" descr="undefined">
            <a:extLst>
              <a:ext uri="{FF2B5EF4-FFF2-40B4-BE49-F238E27FC236}">
                <a16:creationId xmlns:a16="http://schemas.microsoft.com/office/drawing/2014/main" id="{2E0B28B9-8CFC-3906-7650-0E16CD33C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4200525"/>
            <a:ext cx="2743200" cy="885825"/>
          </a:xfrm>
          <a:prstGeom prst="rect">
            <a:avLst/>
          </a:prstGeom>
        </p:spPr>
      </p:pic>
      <p:pic>
        <p:nvPicPr>
          <p:cNvPr id="6" name="Picture 5" descr="undefined">
            <a:extLst>
              <a:ext uri="{FF2B5EF4-FFF2-40B4-BE49-F238E27FC236}">
                <a16:creationId xmlns:a16="http://schemas.microsoft.com/office/drawing/2014/main" id="{5E25323D-55E3-FF1D-06E7-D09F0236B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5087080"/>
            <a:ext cx="2743199" cy="970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90B152-AACA-57D7-DF52-FECA7769AF24}"/>
              </a:ext>
            </a:extLst>
          </p:cNvPr>
          <p:cNvSpPr txBox="1"/>
          <p:nvPr/>
        </p:nvSpPr>
        <p:spPr>
          <a:xfrm>
            <a:off x="2524125" y="3838575"/>
            <a:ext cx="1914525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41131C"/>
                </a:solidFill>
                <a:ea typeface="Calibri"/>
                <a:cs typeface="Calibri"/>
              </a:rPr>
              <a:t>Convolve the filter</a:t>
            </a:r>
          </a:p>
        </p:txBody>
      </p:sp>
      <p:pic>
        <p:nvPicPr>
          <p:cNvPr id="8" name="Graphic 7" descr="Cat with solid fill">
            <a:extLst>
              <a:ext uri="{FF2B5EF4-FFF2-40B4-BE49-F238E27FC236}">
                <a16:creationId xmlns:a16="http://schemas.microsoft.com/office/drawing/2014/main" id="{ED8B06CB-4722-90DA-6FB2-58D846108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76950" y="5038725"/>
            <a:ext cx="914400" cy="914400"/>
          </a:xfrm>
          <a:prstGeom prst="rect">
            <a:avLst/>
          </a:prstGeom>
        </p:spPr>
      </p:pic>
      <p:pic>
        <p:nvPicPr>
          <p:cNvPr id="9" name="Graphic 8" descr="Dog with solid fill">
            <a:extLst>
              <a:ext uri="{FF2B5EF4-FFF2-40B4-BE49-F238E27FC236}">
                <a16:creationId xmlns:a16="http://schemas.microsoft.com/office/drawing/2014/main" id="{7DB9226B-EE7E-A0E3-089E-E1C0FBBF97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48525" y="5114925"/>
            <a:ext cx="914400" cy="914400"/>
          </a:xfrm>
          <a:prstGeom prst="rect">
            <a:avLst/>
          </a:prstGeom>
        </p:spPr>
      </p:pic>
      <p:pic>
        <p:nvPicPr>
          <p:cNvPr id="10" name="Graphic 9" descr="Car with solid fill">
            <a:extLst>
              <a:ext uri="{FF2B5EF4-FFF2-40B4-BE49-F238E27FC236}">
                <a16:creationId xmlns:a16="http://schemas.microsoft.com/office/drawing/2014/main" id="{42C9FE64-0E5D-C984-0272-F4238793EB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24875" y="5114925"/>
            <a:ext cx="914400" cy="914400"/>
          </a:xfrm>
          <a:prstGeom prst="rect">
            <a:avLst/>
          </a:prstGeom>
        </p:spPr>
      </p:pic>
      <p:pic>
        <p:nvPicPr>
          <p:cNvPr id="11" name="Graphic 10" descr="Lungs with solid fill">
            <a:extLst>
              <a:ext uri="{FF2B5EF4-FFF2-40B4-BE49-F238E27FC236}">
                <a16:creationId xmlns:a16="http://schemas.microsoft.com/office/drawing/2014/main" id="{454F246E-9813-20D7-41F7-964C063110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91675" y="5086350"/>
            <a:ext cx="914400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5ACD0E-8FA9-081B-3661-9A71DF6C6738}"/>
              </a:ext>
            </a:extLst>
          </p:cNvPr>
          <p:cNvSpPr/>
          <p:nvPr/>
        </p:nvSpPr>
        <p:spPr>
          <a:xfrm>
            <a:off x="7981950" y="4352924"/>
            <a:ext cx="857250" cy="447675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chemeClr val="tx1"/>
                </a:solidFill>
                <a:ea typeface="Calibri"/>
                <a:cs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854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58902E-5E74-69E5-A7A5-B1E792E439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87241" y="0"/>
            <a:ext cx="7704759" cy="6129040"/>
          </a:xfrm>
          <a:prstGeom prst="rect">
            <a:avLst/>
          </a:prstGeom>
          <a:solidFill>
            <a:srgbClr val="DF99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noProof="0">
              <a:ln>
                <a:noFill/>
              </a:ln>
              <a:solidFill>
                <a:srgbClr val="DF99A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2DCFDD4-BDF4-8336-5A07-51DA90FB90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5154" y="6110479"/>
            <a:ext cx="12207154" cy="772241"/>
          </a:xfrm>
          <a:prstGeom prst="rect">
            <a:avLst/>
          </a:prstGeom>
          <a:solidFill>
            <a:srgbClr val="CB5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91BF35B-FF2E-10E8-F2EB-EAF5FC7F99C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78292" y="381637"/>
            <a:ext cx="3264229" cy="1645083"/>
            <a:chOff x="4718589" y="585968"/>
            <a:chExt cx="3264229" cy="164508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4BBB14C-BF41-6986-9845-74D735C51CE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718589" y="585968"/>
              <a:ext cx="3264229" cy="769441"/>
              <a:chOff x="4885319" y="210001"/>
              <a:chExt cx="3264229" cy="76944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0A0DCD-106F-D038-2EE1-7275E389C3A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7401" y="210001"/>
                <a:ext cx="286214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leap-hub.ac.uk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Picture 26" descr="A red line art of a mail&#10;&#10;Description automatically generated">
                <a:extLst>
                  <a:ext uri="{FF2B5EF4-FFF2-40B4-BE49-F238E27FC236}">
                    <a16:creationId xmlns:a16="http://schemas.microsoft.com/office/drawing/2014/main" id="{1EAE9F4D-D591-F0A9-F4B4-D8CFB04FF0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6406" y="615577"/>
                <a:ext cx="326821" cy="326821"/>
              </a:xfrm>
              <a:prstGeom prst="rect">
                <a:avLst/>
              </a:prstGeom>
            </p:spPr>
          </p:pic>
          <p:pic>
            <p:nvPicPr>
              <p:cNvPr id="33" name="Picture 32" descr="A red globe with black background&#10;&#10;Description automatically generated">
                <a:extLst>
                  <a:ext uri="{FF2B5EF4-FFF2-40B4-BE49-F238E27FC236}">
                    <a16:creationId xmlns:a16="http://schemas.microsoft.com/office/drawing/2014/main" id="{00DC5B6F-5843-3FEE-B37F-1768910581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5319" y="215418"/>
                <a:ext cx="329847" cy="326821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34B6871-864E-E2BE-C9D4-BC4054984FD8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7401" y="640888"/>
                <a:ext cx="27282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leap-dh-hub@bristol.ac.uk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40DCECB-E073-2E2C-FC57-55E9644C53B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720614" y="1461610"/>
              <a:ext cx="2417312" cy="769441"/>
              <a:chOff x="8048494" y="210001"/>
              <a:chExt cx="2417312" cy="769441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2791E4B-B03C-B8D2-2D14-E8C39E34113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30529" y="210001"/>
                <a:ext cx="203527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</a:rPr>
                  <a:t>@LEAP_hub</a:t>
                </a:r>
              </a:p>
            </p:txBody>
          </p:sp>
          <p:pic>
            <p:nvPicPr>
              <p:cNvPr id="29" name="Picture 28" descr="A red and black logo&#10;&#10;Description automatically generated">
                <a:extLst>
                  <a:ext uri="{FF2B5EF4-FFF2-40B4-BE49-F238E27FC236}">
                    <a16:creationId xmlns:a16="http://schemas.microsoft.com/office/drawing/2014/main" id="{8FF546C2-1A85-DE68-2938-31622627AE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8494" y="613403"/>
                <a:ext cx="335899" cy="332873"/>
              </a:xfrm>
              <a:prstGeom prst="rect">
                <a:avLst/>
              </a:prstGeom>
            </p:spPr>
          </p:pic>
          <p:pic>
            <p:nvPicPr>
              <p:cNvPr id="31" name="Picture 30" descr="A red x in a circle&#10;&#10;Description automatically generated">
                <a:extLst>
                  <a:ext uri="{FF2B5EF4-FFF2-40B4-BE49-F238E27FC236}">
                    <a16:creationId xmlns:a16="http://schemas.microsoft.com/office/drawing/2014/main" id="{351E23CF-4DF7-558A-185B-6035E2BDCF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8495" y="215418"/>
                <a:ext cx="332874" cy="332874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F1BB123-1543-0240-CA82-951C06BD004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30529" y="640888"/>
                <a:ext cx="15158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</a:rPr>
                  <a:t>leap-dh-hub</a:t>
                </a: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1D759C2-61F0-FB44-8AE9-5D2A6F63294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15357" y="2799658"/>
            <a:ext cx="3937361" cy="2590050"/>
            <a:chOff x="473977" y="3079562"/>
            <a:chExt cx="3937361" cy="259005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AC8D4E6-8514-B2DB-B660-CB4A5E7852C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73977" y="3079562"/>
              <a:ext cx="3934736" cy="738664"/>
              <a:chOff x="546456" y="3391409"/>
              <a:chExt cx="3934736" cy="738664"/>
            </a:xfrm>
          </p:grpSpPr>
          <p:pic>
            <p:nvPicPr>
              <p:cNvPr id="8" name="Picture 7" descr="A red cross in a circle">
                <a:extLst>
                  <a:ext uri="{FF2B5EF4-FFF2-40B4-BE49-F238E27FC236}">
                    <a16:creationId xmlns:a16="http://schemas.microsoft.com/office/drawing/2014/main" id="{5C66CBDA-F9AC-D48F-6EDD-749B64385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46456" y="3478187"/>
                <a:ext cx="564295" cy="56510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0A6C71F-C2E7-406D-3D02-69B9DDABC71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234715" y="3391409"/>
                <a:ext cx="324647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A2364F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</a:rPr>
                  <a:t>Addressing unmet health and social care needs across South West England and Wales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A2364F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93FF434-683F-3177-B374-968FCE2D846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73977" y="4930948"/>
              <a:ext cx="3937361" cy="738664"/>
              <a:chOff x="546456" y="5429609"/>
              <a:chExt cx="3937361" cy="738664"/>
            </a:xfrm>
          </p:grpSpPr>
          <p:pic>
            <p:nvPicPr>
              <p:cNvPr id="6" name="Picture 5" descr="A graph with a arrow pointing up">
                <a:extLst>
                  <a:ext uri="{FF2B5EF4-FFF2-40B4-BE49-F238E27FC236}">
                    <a16:creationId xmlns:a16="http://schemas.microsoft.com/office/drawing/2014/main" id="{85B7EE6B-546E-971F-CB9A-EE7C924ADA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456" y="5514087"/>
                <a:ext cx="564294" cy="569708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C47D86-88E8-1F5B-6448-A32BB0DF602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234715" y="5429609"/>
                <a:ext cx="324910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A2364F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</a:rPr>
                  <a:t>Increasing regional digital health capability through opportunities for training, research, and innovation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A2364F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C825C63-550F-B847-269B-3FE39F6CFA5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73977" y="4091898"/>
              <a:ext cx="3937361" cy="565379"/>
              <a:chOff x="546456" y="4479256"/>
              <a:chExt cx="3937361" cy="565379"/>
            </a:xfrm>
          </p:grpSpPr>
          <p:pic>
            <p:nvPicPr>
              <p:cNvPr id="21" name="Picture 20" descr="A group of people in circles">
                <a:extLst>
                  <a:ext uri="{FF2B5EF4-FFF2-40B4-BE49-F238E27FC236}">
                    <a16:creationId xmlns:a16="http://schemas.microsoft.com/office/drawing/2014/main" id="{47EBB640-72AF-A736-4A72-33507DA4D4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46456" y="4479256"/>
                <a:ext cx="564294" cy="56537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F5B3745-6DA4-7E09-D44A-FC4B2015729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234715" y="4500335"/>
                <a:ext cx="32491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A2364F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</a:rPr>
                  <a:t>Connecting industry, academics, and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A2364F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</a:rPr>
                  <a:t>health and social care providers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A2364F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757711-C110-3455-076B-FDC0E5D6B1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76163" y="3868992"/>
            <a:ext cx="2711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2364F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Ways to get involved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A2364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D591332-6B3F-576E-9DFE-B366D3C951D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908286" y="4928180"/>
            <a:ext cx="2843404" cy="954107"/>
            <a:chOff x="7543745" y="3166340"/>
            <a:chExt cx="2843404" cy="954107"/>
          </a:xfrm>
        </p:grpSpPr>
        <p:pic>
          <p:nvPicPr>
            <p:cNvPr id="5" name="Picture 4" descr="A group of people with a refresh sign&#10;&#10;Description automatically generated">
              <a:extLst>
                <a:ext uri="{FF2B5EF4-FFF2-40B4-BE49-F238E27FC236}">
                  <a16:creationId xmlns:a16="http://schemas.microsoft.com/office/drawing/2014/main" id="{03E53EF9-9801-DAEE-61C6-44527B7CDB4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745" y="3346670"/>
              <a:ext cx="555017" cy="5652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608919-2CD1-4634-420A-E1111BBAB97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92527" y="3166340"/>
              <a:ext cx="21946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Funded fellowships, internships, networking and development opportunities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1D4DCE8-D2C5-6BFB-E79B-1040CDCC9FB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16952" y="2465846"/>
            <a:ext cx="4737684" cy="1169551"/>
            <a:chOff x="4816121" y="3502622"/>
            <a:chExt cx="4737684" cy="116955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037635-DA08-6F50-0DA6-D42637F8120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75148" y="3502622"/>
              <a:ext cx="41786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Collaborative research funding in 4 key themes: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Care outside of the hospital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Service and resource planning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Frailty, fall prediction and fall prevention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Smartphone and wearable technologies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21821679-0A89-4A75-9DFA-3980FB4FA47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816121" y="3804797"/>
              <a:ext cx="565200" cy="5652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F647BD1-0F1B-8DF7-D523-A01943117AC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971136" y="3930837"/>
            <a:ext cx="1959873" cy="1815961"/>
            <a:chOff x="10103945" y="5030581"/>
            <a:chExt cx="1959873" cy="1815961"/>
          </a:xfrm>
        </p:grpSpPr>
        <p:pic>
          <p:nvPicPr>
            <p:cNvPr id="7" name="Picture 6" descr="A person standing in front of a blackboard">
              <a:extLst>
                <a:ext uri="{FF2B5EF4-FFF2-40B4-BE49-F238E27FC236}">
                  <a16:creationId xmlns:a16="http://schemas.microsoft.com/office/drawing/2014/main" id="{A08D5D1D-A95C-DEC8-A129-557C89ED14C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81851" y="5030581"/>
              <a:ext cx="604059" cy="5652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244099-8ADA-A2B8-851E-41BC9A80E54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103945" y="5676991"/>
              <a:ext cx="195987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Programme of short courses designed for professionals across the digital health community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9" name="Picture 5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5D50C78B-E573-E376-CE00-B963F8E9C6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47" y="1966368"/>
            <a:ext cx="1719784" cy="1693852"/>
          </a:xfrm>
          <a:prstGeom prst="rect">
            <a:avLst/>
          </a:prstGeom>
        </p:spPr>
      </p:pic>
      <p:pic>
        <p:nvPicPr>
          <p:cNvPr id="61" name="Picture 60" descr="A person talking to a person&#10;&#10;Description automatically generated">
            <a:extLst>
              <a:ext uri="{FF2B5EF4-FFF2-40B4-BE49-F238E27FC236}">
                <a16:creationId xmlns:a16="http://schemas.microsoft.com/office/drawing/2014/main" id="{57402741-5C7A-C43B-1E92-C319A5CA56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02" y="3999432"/>
            <a:ext cx="1719784" cy="1693852"/>
          </a:xfrm>
          <a:prstGeom prst="rect">
            <a:avLst/>
          </a:prstGeom>
        </p:spPr>
      </p:pic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507552A-0FFA-7C06-F0C2-804475F6E29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49362" y="6282359"/>
            <a:ext cx="8345460" cy="447042"/>
            <a:chOff x="328018" y="6282359"/>
            <a:chExt cx="8345460" cy="447042"/>
          </a:xfrm>
        </p:grpSpPr>
        <p:pic>
          <p:nvPicPr>
            <p:cNvPr id="101" name="Picture 100" descr="A black and white logo&#10;&#10;Description automatically generated">
              <a:extLst>
                <a:ext uri="{FF2B5EF4-FFF2-40B4-BE49-F238E27FC236}">
                  <a16:creationId xmlns:a16="http://schemas.microsoft.com/office/drawing/2014/main" id="{192D565B-983D-936D-4458-8057F37A02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638" y="6282680"/>
              <a:ext cx="1314876" cy="446400"/>
            </a:xfrm>
            <a:prstGeom prst="rect">
              <a:avLst/>
            </a:prstGeom>
          </p:spPr>
        </p:pic>
        <p:pic>
          <p:nvPicPr>
            <p:cNvPr id="104" name="Picture 103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06A4C91-E47B-1AF5-5C23-C0E4BB3D04A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8257" y="6282680"/>
              <a:ext cx="1245221" cy="446400"/>
            </a:xfrm>
            <a:prstGeom prst="rect">
              <a:avLst/>
            </a:prstGeom>
          </p:spPr>
        </p:pic>
        <p:pic>
          <p:nvPicPr>
            <p:cNvPr id="107" name="Picture 106" descr="A close up of a logo&#10;&#10;Description automatically generated">
              <a:extLst>
                <a:ext uri="{FF2B5EF4-FFF2-40B4-BE49-F238E27FC236}">
                  <a16:creationId xmlns:a16="http://schemas.microsoft.com/office/drawing/2014/main" id="{A7CEE2D4-95D2-9908-856C-96DBD38A24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538" y="6282680"/>
              <a:ext cx="464359" cy="446400"/>
            </a:xfrm>
            <a:prstGeom prst="rect">
              <a:avLst/>
            </a:prstGeom>
          </p:spPr>
        </p:pic>
        <p:pic>
          <p:nvPicPr>
            <p:cNvPr id="109" name="Picture 108" descr="A black and white logo&#10;&#10;Description automatically generated">
              <a:extLst>
                <a:ext uri="{FF2B5EF4-FFF2-40B4-BE49-F238E27FC236}">
                  <a16:creationId xmlns:a16="http://schemas.microsoft.com/office/drawing/2014/main" id="{33C4D3F3-E964-736A-1EEE-7DA7CB730ED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7409" y="6282680"/>
              <a:ext cx="1331388" cy="446400"/>
            </a:xfrm>
            <a:prstGeom prst="rect">
              <a:avLst/>
            </a:prstGeom>
          </p:spPr>
        </p:pic>
        <p:pic>
          <p:nvPicPr>
            <p:cNvPr id="111" name="Picture 110" descr="A logo with black text&#10;&#10;Description automatically generated">
              <a:extLst>
                <a:ext uri="{FF2B5EF4-FFF2-40B4-BE49-F238E27FC236}">
                  <a16:creationId xmlns:a16="http://schemas.microsoft.com/office/drawing/2014/main" id="{AAF9588C-D258-DE34-822B-F8617F26912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630" y="6282680"/>
              <a:ext cx="912038" cy="446400"/>
            </a:xfrm>
            <a:prstGeom prst="rect">
              <a:avLst/>
            </a:prstGeom>
          </p:spPr>
        </p:pic>
        <p:pic>
          <p:nvPicPr>
            <p:cNvPr id="113" name="Picture 112" descr="A close-up of a logo&#10;&#10;Description automatically generated">
              <a:extLst>
                <a:ext uri="{FF2B5EF4-FFF2-40B4-BE49-F238E27FC236}">
                  <a16:creationId xmlns:a16="http://schemas.microsoft.com/office/drawing/2014/main" id="{2B71EB25-7C63-08BB-4450-158D0C3DC0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18" y="6282359"/>
              <a:ext cx="1543871" cy="447042"/>
            </a:xfrm>
            <a:prstGeom prst="rect">
              <a:avLst/>
            </a:prstGeom>
          </p:spPr>
        </p:pic>
      </p:grpSp>
      <p:pic>
        <p:nvPicPr>
          <p:cNvPr id="115" name="Picture 114" descr="A black and white logo&#10;&#10;Description automatically generated">
            <a:extLst>
              <a:ext uri="{FF2B5EF4-FFF2-40B4-BE49-F238E27FC236}">
                <a16:creationId xmlns:a16="http://schemas.microsoft.com/office/drawing/2014/main" id="{A9BA8C5D-DD32-8C05-E3EE-68EBF3FD1E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770" y="6242505"/>
            <a:ext cx="1922868" cy="481469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0EF1948-9216-80DC-0055-56F1AC6EB83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775190" y="514652"/>
            <a:ext cx="2859742" cy="1474537"/>
            <a:chOff x="9111642" y="487600"/>
            <a:chExt cx="2859742" cy="147453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31BAA34-89D4-6D3A-CB93-F2F092DA18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96847" y="487600"/>
              <a:ext cx="1474537" cy="1474537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53E0791-B8F4-7279-FEA8-A44621DDEEA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11642" y="1297582"/>
              <a:ext cx="16355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Sign up to the Hub’s mailing list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B96845C1-D27F-9834-863D-E1C37F25B68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433666" y="1902985"/>
            <a:ext cx="4127835" cy="3001866"/>
            <a:chOff x="6433666" y="1902985"/>
            <a:chExt cx="4127835" cy="3001866"/>
          </a:xfrm>
        </p:grpSpPr>
        <p:pic>
          <p:nvPicPr>
            <p:cNvPr id="123" name="Picture 122" descr="A pink curved line on a black background&#10;&#10;Description automatically generated">
              <a:extLst>
                <a:ext uri="{FF2B5EF4-FFF2-40B4-BE49-F238E27FC236}">
                  <a16:creationId xmlns:a16="http://schemas.microsoft.com/office/drawing/2014/main" id="{AD3E0CF2-ED38-C495-9778-261D3D288D9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51211">
              <a:off x="8426873" y="1919164"/>
              <a:ext cx="2145940" cy="2113582"/>
            </a:xfrm>
            <a:prstGeom prst="rect">
              <a:avLst/>
            </a:prstGeom>
          </p:spPr>
        </p:pic>
        <p:pic>
          <p:nvPicPr>
            <p:cNvPr id="124" name="Picture 123" descr="A pink curved line on a black background&#10;&#10;Description automatically generated">
              <a:extLst>
                <a:ext uri="{FF2B5EF4-FFF2-40B4-BE49-F238E27FC236}">
                  <a16:creationId xmlns:a16="http://schemas.microsoft.com/office/drawing/2014/main" id="{D39CA5E3-6F50-55CC-C55B-47420A523C7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79067">
              <a:off x="6433666" y="3293627"/>
              <a:ext cx="1248363" cy="1229539"/>
            </a:xfrm>
            <a:prstGeom prst="rect">
              <a:avLst/>
            </a:prstGeom>
          </p:spPr>
        </p:pic>
        <p:pic>
          <p:nvPicPr>
            <p:cNvPr id="125" name="Picture 124" descr="A pink curved line on a black background&#10;&#10;Description automatically generated">
              <a:extLst>
                <a:ext uri="{FF2B5EF4-FFF2-40B4-BE49-F238E27FC236}">
                  <a16:creationId xmlns:a16="http://schemas.microsoft.com/office/drawing/2014/main" id="{1F3FA443-25D1-097A-4BAB-70D0612D24B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07272">
              <a:off x="7203339" y="4185473"/>
              <a:ext cx="724843" cy="713913"/>
            </a:xfrm>
            <a:prstGeom prst="rect">
              <a:avLst/>
            </a:prstGeom>
          </p:spPr>
        </p:pic>
        <p:pic>
          <p:nvPicPr>
            <p:cNvPr id="126" name="Picture 125" descr="A pink curved line on a black background&#10;&#10;Description automatically generated">
              <a:extLst>
                <a:ext uri="{FF2B5EF4-FFF2-40B4-BE49-F238E27FC236}">
                  <a16:creationId xmlns:a16="http://schemas.microsoft.com/office/drawing/2014/main" id="{23FDE22F-2F39-B8D7-0478-D794EBD8AF5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4205">
              <a:off x="9510405" y="3665753"/>
              <a:ext cx="1051096" cy="1035247"/>
            </a:xfrm>
            <a:prstGeom prst="rect">
              <a:avLst/>
            </a:prstGeom>
          </p:spPr>
        </p:pic>
      </p:grpSp>
      <p:pic>
        <p:nvPicPr>
          <p:cNvPr id="11" name="Picture 10" descr="A red and black logo&#10;&#10;Description automatically generated">
            <a:extLst>
              <a:ext uri="{FF2B5EF4-FFF2-40B4-BE49-F238E27FC236}">
                <a16:creationId xmlns:a16="http://schemas.microsoft.com/office/drawing/2014/main" id="{F4449513-AD23-C4D5-2779-9E5229441A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16" y="1308698"/>
            <a:ext cx="565200" cy="565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DE282D-EC1F-825D-CFA7-F794B71D0392}"/>
              </a:ext>
            </a:extLst>
          </p:cNvPr>
          <p:cNvSpPr txBox="1"/>
          <p:nvPr/>
        </p:nvSpPr>
        <p:spPr>
          <a:xfrm>
            <a:off x="914400" y="1381125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A2364F"/>
                </a:solidFill>
              </a:rPr>
              <a:t>What is the LEAP Digital Health Hub?</a:t>
            </a:r>
            <a:r>
              <a:rPr lang="en-US" sz="2400">
                <a:ea typeface="Calibri"/>
                <a:cs typeface="Calibri"/>
              </a:rPr>
              <a:t>​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054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7515-CDE2-E111-F5CE-0CA8A9DBB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Annotations for Machine Learning</a:t>
            </a:r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B890F94-87C3-C892-D187-05DACB238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2548" y="2838626"/>
            <a:ext cx="3045017" cy="372748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27965" indent="-227965"/>
            <a:r>
              <a:rPr lang="en-US">
                <a:latin typeface="Segoe UI"/>
                <a:cs typeface="Segoe UI"/>
              </a:rPr>
              <a:t>Classification</a:t>
            </a:r>
          </a:p>
          <a:p>
            <a:pPr marL="685165" lvl="1" indent="-227965">
              <a:buFont typeface="Courier New" panose="020B0604020202020204" pitchFamily="34" charset="0"/>
              <a:buChar char="o"/>
            </a:pPr>
            <a:r>
              <a:rPr lang="en-US">
                <a:latin typeface="Segoe UI"/>
                <a:cs typeface="Segoe UI"/>
              </a:rPr>
              <a:t>Detection</a:t>
            </a:r>
          </a:p>
          <a:p>
            <a:pPr marL="685165" lvl="1" indent="-227965">
              <a:buFont typeface="Courier New" panose="020B0604020202020204" pitchFamily="34" charset="0"/>
              <a:buChar char="o"/>
            </a:pPr>
            <a:r>
              <a:rPr lang="en-US">
                <a:latin typeface="Segoe UI"/>
                <a:cs typeface="Segoe UI"/>
              </a:rPr>
              <a:t>Segmentation</a:t>
            </a:r>
          </a:p>
          <a:p>
            <a:pPr marL="227965" indent="-227965"/>
            <a:endParaRPr lang="en-US">
              <a:latin typeface="Segoe UI"/>
              <a:cs typeface="Segoe UI"/>
            </a:endParaRPr>
          </a:p>
          <a:p>
            <a:pPr marL="227965" indent="-227965"/>
            <a:r>
              <a:rPr lang="en-US">
                <a:latin typeface="Segoe UI"/>
                <a:cs typeface="Segoe UI"/>
              </a:rPr>
              <a:t>Other tasks</a:t>
            </a:r>
            <a:endParaRPr lang="en-US"/>
          </a:p>
          <a:p>
            <a:pPr marL="685165" lvl="1" indent="-227965">
              <a:buFont typeface="Courier New" panose="020B0604020202020204" pitchFamily="34" charset="0"/>
              <a:buChar char="o"/>
            </a:pPr>
            <a:r>
              <a:rPr lang="en-US">
                <a:latin typeface="Segoe UI"/>
                <a:cs typeface="Segoe UI"/>
              </a:rPr>
              <a:t>Regression</a:t>
            </a:r>
            <a:endParaRPr lang="en-US"/>
          </a:p>
          <a:p>
            <a:pPr marL="685165" lvl="1" indent="-227965">
              <a:buFont typeface="Courier New" panose="020B0604020202020204" pitchFamily="34" charset="0"/>
              <a:buChar char="o"/>
            </a:pPr>
            <a:r>
              <a:rPr lang="en-US">
                <a:latin typeface="Segoe UI"/>
                <a:cs typeface="Segoe UI"/>
              </a:rPr>
              <a:t>Exploratory</a:t>
            </a:r>
          </a:p>
          <a:p>
            <a:pPr marL="1142365" lvl="2" indent="-227965">
              <a:buFont typeface="Wingdings" panose="020B0604020202020204" pitchFamily="34" charset="0"/>
              <a:buChar char="§"/>
            </a:pPr>
            <a:r>
              <a:rPr lang="en-US">
                <a:latin typeface="Segoe UI"/>
                <a:cs typeface="Segoe UI"/>
              </a:rPr>
              <a:t>Clustering</a:t>
            </a:r>
            <a:endParaRPr lang="en-US" sz="2400"/>
          </a:p>
          <a:p>
            <a:pPr marL="1142365" lvl="2" indent="-227965">
              <a:buFont typeface="Wingdings" panose="020B0604020202020204" pitchFamily="34" charset="0"/>
              <a:buChar char="§"/>
            </a:pPr>
            <a:r>
              <a:rPr lang="en-US">
                <a:latin typeface="Segoe UI"/>
                <a:cs typeface="Segoe UI"/>
              </a:rPr>
              <a:t>Dimensionality Reduction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947AEF-A68F-C589-F936-4F0FCA4924EE}"/>
              </a:ext>
            </a:extLst>
          </p:cNvPr>
          <p:cNvGrpSpPr/>
          <p:nvPr/>
        </p:nvGrpSpPr>
        <p:grpSpPr>
          <a:xfrm>
            <a:off x="589813" y="1687763"/>
            <a:ext cx="3539289" cy="4882815"/>
            <a:chOff x="130341" y="1687763"/>
            <a:chExt cx="3539289" cy="4882815"/>
          </a:xfrm>
        </p:grpSpPr>
        <p:pic>
          <p:nvPicPr>
            <p:cNvPr id="3" name="Picture 2" descr="A chest x-ray of a person&#10;&#10;Description automatically generated">
              <a:extLst>
                <a:ext uri="{FF2B5EF4-FFF2-40B4-BE49-F238E27FC236}">
                  <a16:creationId xmlns:a16="http://schemas.microsoft.com/office/drawing/2014/main" id="{BBABAB88-C441-FBCD-2BA9-927393C48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270" y="2458954"/>
              <a:ext cx="1562100" cy="2028825"/>
            </a:xfrm>
            <a:prstGeom prst="rect">
              <a:avLst/>
            </a:prstGeom>
          </p:spPr>
        </p:pic>
        <p:pic>
          <p:nvPicPr>
            <p:cNvPr id="4" name="Picture 3" descr="X-ray of a person&amp;#39;s chest&#10;&#10;Description automatically generated">
              <a:extLst>
                <a:ext uri="{FF2B5EF4-FFF2-40B4-BE49-F238E27FC236}">
                  <a16:creationId xmlns:a16="http://schemas.microsoft.com/office/drawing/2014/main" id="{10904180-881F-0AB1-F5BE-D899B31F8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0146" y="2461460"/>
              <a:ext cx="1381125" cy="2028825"/>
            </a:xfrm>
            <a:prstGeom prst="rect">
              <a:avLst/>
            </a:prstGeom>
          </p:spPr>
        </p:pic>
        <p:pic>
          <p:nvPicPr>
            <p:cNvPr id="7" name="Picture 6" descr="X-ray of a hand&#10;&#10;Description automatically generated">
              <a:extLst>
                <a:ext uri="{FF2B5EF4-FFF2-40B4-BE49-F238E27FC236}">
                  <a16:creationId xmlns:a16="http://schemas.microsoft.com/office/drawing/2014/main" id="{F4CA31ED-2D77-01D1-6FFE-CAFD7B874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270" y="4744955"/>
              <a:ext cx="2352675" cy="138112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F35955-771F-FBA5-9CCB-CC90CFEBC033}"/>
                </a:ext>
              </a:extLst>
            </p:cNvPr>
            <p:cNvSpPr txBox="1"/>
            <p:nvPr/>
          </p:nvSpPr>
          <p:spPr>
            <a:xfrm>
              <a:off x="842210" y="1712053"/>
              <a:ext cx="209271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err="1">
                  <a:solidFill>
                    <a:srgbClr val="A2364F"/>
                  </a:solidFill>
                  <a:latin typeface="Segoe UI"/>
                  <a:cs typeface="Segoe UI"/>
                </a:rPr>
                <a:t>Unlabelled</a:t>
              </a:r>
              <a:r>
                <a:rPr lang="en-US" b="1">
                  <a:solidFill>
                    <a:srgbClr val="A2364F"/>
                  </a:solidFill>
                  <a:latin typeface="Segoe UI"/>
                  <a:cs typeface="Segoe UI"/>
                </a:rPr>
                <a:t> data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8EAC3B7-A1A0-1218-C4F5-2B56839EE651}"/>
                </a:ext>
              </a:extLst>
            </p:cNvPr>
            <p:cNvSpPr/>
            <p:nvPr/>
          </p:nvSpPr>
          <p:spPr>
            <a:xfrm>
              <a:off x="130341" y="1687763"/>
              <a:ext cx="3539289" cy="4882815"/>
            </a:xfrm>
            <a:prstGeom prst="roundRect">
              <a:avLst/>
            </a:prstGeom>
            <a:noFill/>
            <a:ln w="28575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/>
                <a:cs typeface="Segoe UI"/>
              </a:endParaRPr>
            </a:p>
          </p:txBody>
        </p:sp>
      </p:grpSp>
      <p:pic>
        <p:nvPicPr>
          <p:cNvPr id="10" name="Picture 9" descr="X-ray of a human shoulder&#10;&#10;Description automatically generated">
            <a:extLst>
              <a:ext uri="{FF2B5EF4-FFF2-40B4-BE49-F238E27FC236}">
                <a16:creationId xmlns:a16="http://schemas.microsoft.com/office/drawing/2014/main" id="{DCB5F0A8-5A52-6BF1-B6B0-88A0B06C7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769" y="2405582"/>
            <a:ext cx="1493714" cy="11126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0383EDB-1AC7-4F91-C01D-309B3BEA9F25}"/>
              </a:ext>
            </a:extLst>
          </p:cNvPr>
          <p:cNvGrpSpPr/>
          <p:nvPr/>
        </p:nvGrpSpPr>
        <p:grpSpPr>
          <a:xfrm>
            <a:off x="6954754" y="4182134"/>
            <a:ext cx="1389257" cy="1694289"/>
            <a:chOff x="8720390" y="2834940"/>
            <a:chExt cx="1714500" cy="2028825"/>
          </a:xfrm>
        </p:grpSpPr>
        <p:pic>
          <p:nvPicPr>
            <p:cNvPr id="9" name="Picture 8" descr="A chest x-ray of a person&#10;&#10;Description automatically generated">
              <a:extLst>
                <a:ext uri="{FF2B5EF4-FFF2-40B4-BE49-F238E27FC236}">
                  <a16:creationId xmlns:a16="http://schemas.microsoft.com/office/drawing/2014/main" id="{A850E2E4-E7A9-4F2C-83CD-3CEF04118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20390" y="2834940"/>
              <a:ext cx="1714500" cy="2028825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5D501A4-2ACE-141C-F0E5-FD968B06BACF}"/>
                </a:ext>
              </a:extLst>
            </p:cNvPr>
            <p:cNvSpPr/>
            <p:nvPr/>
          </p:nvSpPr>
          <p:spPr>
            <a:xfrm>
              <a:off x="9931570" y="3615664"/>
              <a:ext cx="265932" cy="291503"/>
            </a:xfrm>
            <a:prstGeom prst="ellipse">
              <a:avLst/>
            </a:prstGeom>
            <a:noFill/>
            <a:ln w="57150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/>
                <a:cs typeface="Segoe U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2128E8E-FFB7-304F-A4C6-1ECC1B7E7245}"/>
                </a:ext>
              </a:extLst>
            </p:cNvPr>
            <p:cNvSpPr/>
            <p:nvPr/>
          </p:nvSpPr>
          <p:spPr>
            <a:xfrm>
              <a:off x="10061912" y="3986637"/>
              <a:ext cx="265932" cy="291503"/>
            </a:xfrm>
            <a:prstGeom prst="ellipse">
              <a:avLst/>
            </a:prstGeom>
            <a:noFill/>
            <a:ln w="57150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/>
                <a:cs typeface="Segoe UI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52F8A17-59AD-3E3F-BA62-4C0EB52F63DB}"/>
                </a:ext>
              </a:extLst>
            </p:cNvPr>
            <p:cNvSpPr/>
            <p:nvPr/>
          </p:nvSpPr>
          <p:spPr>
            <a:xfrm>
              <a:off x="9019175" y="3906427"/>
              <a:ext cx="265932" cy="291503"/>
            </a:xfrm>
            <a:prstGeom prst="ellipse">
              <a:avLst/>
            </a:prstGeom>
            <a:noFill/>
            <a:ln w="57150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/>
                <a:cs typeface="Segoe U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774D16E-CFBA-8A7F-EAEE-391FD98EAE45}"/>
              </a:ext>
            </a:extLst>
          </p:cNvPr>
          <p:cNvSpPr txBox="1"/>
          <p:nvPr/>
        </p:nvSpPr>
        <p:spPr>
          <a:xfrm>
            <a:off x="6999414" y="5886003"/>
            <a:ext cx="14182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Segoe UI"/>
                <a:cs typeface="Segoe UI"/>
              </a:rPr>
              <a:t>Pneumonia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E862AB-8EC4-E4A1-8642-4494DB5A5A01}"/>
              </a:ext>
            </a:extLst>
          </p:cNvPr>
          <p:cNvSpPr txBox="1"/>
          <p:nvPr/>
        </p:nvSpPr>
        <p:spPr>
          <a:xfrm>
            <a:off x="7110343" y="3519726"/>
            <a:ext cx="10705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A2364F"/>
                </a:solidFill>
                <a:latin typeface="Segoe UI"/>
                <a:cs typeface="Segoe UI"/>
              </a:rPr>
              <a:t>Fracture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529519-1CCB-6D26-E459-4636ABFF6F5A}"/>
              </a:ext>
            </a:extLst>
          </p:cNvPr>
          <p:cNvSpPr txBox="1"/>
          <p:nvPr/>
        </p:nvSpPr>
        <p:spPr>
          <a:xfrm>
            <a:off x="6784366" y="1693468"/>
            <a:ext cx="17024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A2364F"/>
                </a:solidFill>
                <a:latin typeface="Segoe UI"/>
                <a:cs typeface="Segoe UI"/>
              </a:rPr>
              <a:t>Labelled data</a:t>
            </a:r>
            <a:endParaRPr lang="en-US">
              <a:latin typeface="Segoe UI"/>
              <a:cs typeface="Segoe UI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6BF18C7-0A34-EEFA-299A-96A718398D8B}"/>
              </a:ext>
            </a:extLst>
          </p:cNvPr>
          <p:cNvSpPr/>
          <p:nvPr/>
        </p:nvSpPr>
        <p:spPr>
          <a:xfrm>
            <a:off x="6681941" y="1687763"/>
            <a:ext cx="1907649" cy="4882815"/>
          </a:xfrm>
          <a:prstGeom prst="roundRect">
            <a:avLst/>
          </a:prstGeom>
          <a:noFill/>
          <a:ln w="28575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/>
              <a:cs typeface="Segoe UI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9D2BAB-C6F1-FD1C-EAB6-8C91904C5390}"/>
              </a:ext>
            </a:extLst>
          </p:cNvPr>
          <p:cNvGrpSpPr/>
          <p:nvPr/>
        </p:nvGrpSpPr>
        <p:grpSpPr>
          <a:xfrm>
            <a:off x="4403483" y="1687763"/>
            <a:ext cx="1972982" cy="4882815"/>
            <a:chOff x="3795328" y="1687763"/>
            <a:chExt cx="1972982" cy="4882815"/>
          </a:xfrm>
        </p:grpSpPr>
        <p:pic>
          <p:nvPicPr>
            <p:cNvPr id="8" name="Picture 7" descr="A doctor holding a tweezers&#10;&#10;Description automatically generated">
              <a:extLst>
                <a:ext uri="{FF2B5EF4-FFF2-40B4-BE49-F238E27FC236}">
                  <a16:creationId xmlns:a16="http://schemas.microsoft.com/office/drawing/2014/main" id="{D34FEBA0-A50D-B82E-A8D1-8E09066C5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85" t="171" b="17961"/>
            <a:stretch/>
          </p:blipFill>
          <p:spPr>
            <a:xfrm>
              <a:off x="4088410" y="2380866"/>
              <a:ext cx="1256214" cy="126508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791CCE-2DBF-ADBA-65E5-AD68D2401337}"/>
                </a:ext>
              </a:extLst>
            </p:cNvPr>
            <p:cNvSpPr txBox="1"/>
            <p:nvPr/>
          </p:nvSpPr>
          <p:spPr>
            <a:xfrm>
              <a:off x="3795328" y="3648356"/>
              <a:ext cx="197298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Segoe UI"/>
                  <a:cs typeface="Segoe UI"/>
                </a:rPr>
                <a:t>Expert</a:t>
              </a:r>
            </a:p>
          </p:txBody>
        </p:sp>
        <p:pic>
          <p:nvPicPr>
            <p:cNvPr id="21" name="Picture 20" descr="A group of people wearing surgical masks and gloves&#10;&#10;Description automatically generated">
              <a:extLst>
                <a:ext uri="{FF2B5EF4-FFF2-40B4-BE49-F238E27FC236}">
                  <a16:creationId xmlns:a16="http://schemas.microsoft.com/office/drawing/2014/main" id="{D4062BF8-DAA7-E374-1A33-0D9255CE2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30183" y="4529942"/>
              <a:ext cx="1496124" cy="10985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176459-8A5A-BB63-354E-216D78E5C2F2}"/>
                </a:ext>
              </a:extLst>
            </p:cNvPr>
            <p:cNvSpPr txBox="1"/>
            <p:nvPr/>
          </p:nvSpPr>
          <p:spPr>
            <a:xfrm>
              <a:off x="3921918" y="5905225"/>
              <a:ext cx="172672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Segoe UI"/>
                  <a:cs typeface="Segoe UI"/>
                </a:rPr>
                <a:t>Crowd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AE9D33-88E8-3CD8-33C6-811EF9E6A33F}"/>
                </a:ext>
              </a:extLst>
            </p:cNvPr>
            <p:cNvSpPr txBox="1"/>
            <p:nvPr/>
          </p:nvSpPr>
          <p:spPr>
            <a:xfrm>
              <a:off x="4236417" y="5638048"/>
              <a:ext cx="109947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Segoe UI"/>
                  <a:cs typeface="Segoe UI"/>
                </a:rPr>
                <a:t>Groups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22D7A2-092C-B5D6-0957-29ED0B47A678}"/>
                </a:ext>
              </a:extLst>
            </p:cNvPr>
            <p:cNvSpPr txBox="1"/>
            <p:nvPr/>
          </p:nvSpPr>
          <p:spPr>
            <a:xfrm>
              <a:off x="3862331" y="1693467"/>
              <a:ext cx="170242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A2364F"/>
                  </a:solidFill>
                  <a:latin typeface="Segoe UI"/>
                  <a:cs typeface="Segoe UI"/>
                </a:rPr>
                <a:t>Annotators</a:t>
              </a:r>
              <a:endParaRPr lang="en-US">
                <a:latin typeface="Segoe UI"/>
                <a:cs typeface="Segoe UI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D82A6E5-A478-0632-D21F-7FF4B829B511}"/>
                </a:ext>
              </a:extLst>
            </p:cNvPr>
            <p:cNvSpPr/>
            <p:nvPr/>
          </p:nvSpPr>
          <p:spPr>
            <a:xfrm>
              <a:off x="3856705" y="1687763"/>
              <a:ext cx="1886483" cy="4882815"/>
            </a:xfrm>
            <a:prstGeom prst="roundRect">
              <a:avLst/>
            </a:prstGeom>
            <a:noFill/>
            <a:ln w="28575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/>
                <a:cs typeface="Segoe UI"/>
              </a:endParaRPr>
            </a:p>
          </p:txBody>
        </p:sp>
      </p:grp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70BBF36C-FA3F-5375-BEDF-6D417986FA80}"/>
              </a:ext>
            </a:extLst>
          </p:cNvPr>
          <p:cNvSpPr/>
          <p:nvPr/>
        </p:nvSpPr>
        <p:spPr>
          <a:xfrm>
            <a:off x="4128429" y="3711704"/>
            <a:ext cx="341969" cy="685800"/>
          </a:xfrm>
          <a:prstGeom prst="rightArrow">
            <a:avLst/>
          </a:prstGeom>
          <a:solidFill>
            <a:srgbClr val="DF99A6"/>
          </a:solidFill>
          <a:ln w="28575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/>
              <a:cs typeface="Segoe UI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124C4EC9-06E0-0B2A-89D5-6E63BA3A9B4A}"/>
              </a:ext>
            </a:extLst>
          </p:cNvPr>
          <p:cNvSpPr/>
          <p:nvPr/>
        </p:nvSpPr>
        <p:spPr>
          <a:xfrm>
            <a:off x="6349380" y="3711704"/>
            <a:ext cx="341969" cy="685800"/>
          </a:xfrm>
          <a:prstGeom prst="rightArrow">
            <a:avLst/>
          </a:prstGeom>
          <a:solidFill>
            <a:srgbClr val="DF99A6"/>
          </a:solidFill>
          <a:ln w="28575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/>
              <a:cs typeface="Segoe UI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CB9D110-3707-FE06-D802-DD4380810C7B}"/>
              </a:ext>
            </a:extLst>
          </p:cNvPr>
          <p:cNvCxnSpPr/>
          <p:nvPr/>
        </p:nvCxnSpPr>
        <p:spPr>
          <a:xfrm flipH="1">
            <a:off x="8450065" y="3761604"/>
            <a:ext cx="1154346" cy="996247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0B99441-D2DA-F413-9F45-4DD4B8566A8D}"/>
              </a:ext>
            </a:extLst>
          </p:cNvPr>
          <p:cNvCxnSpPr>
            <a:cxnSpLocks/>
          </p:cNvCxnSpPr>
          <p:nvPr/>
        </p:nvCxnSpPr>
        <p:spPr>
          <a:xfrm flipH="1">
            <a:off x="8096340" y="3404861"/>
            <a:ext cx="1548258" cy="262729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phic 30" descr="Artificial Intelligence with solid fill">
            <a:extLst>
              <a:ext uri="{FF2B5EF4-FFF2-40B4-BE49-F238E27FC236}">
                <a16:creationId xmlns:a16="http://schemas.microsoft.com/office/drawing/2014/main" id="{BC7AE798-BA35-B3EF-9F6D-545257943E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81529" y="1689711"/>
            <a:ext cx="11620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3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EE0E9-2F0A-DA64-3187-D904E4740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Artificial Neurons</a:t>
            </a:r>
            <a:endParaRPr lang="en-GB"/>
          </a:p>
        </p:txBody>
      </p:sp>
      <p:pic>
        <p:nvPicPr>
          <p:cNvPr id="4" name="Content Placeholder 3" descr="A drawing of a nerve cell&#10;&#10;AI-generated content may be incorrect.">
            <a:extLst>
              <a:ext uri="{FF2B5EF4-FFF2-40B4-BE49-F238E27FC236}">
                <a16:creationId xmlns:a16="http://schemas.microsoft.com/office/drawing/2014/main" id="{25548E34-B410-10BE-06EC-568DA68DC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921" y="1722082"/>
            <a:ext cx="2913884" cy="156002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85480F-E020-6DFC-D163-53E7663EE52D}"/>
              </a:ext>
            </a:extLst>
          </p:cNvPr>
          <p:cNvSpPr txBox="1"/>
          <p:nvPr/>
        </p:nvSpPr>
        <p:spPr>
          <a:xfrm>
            <a:off x="-4051" y="6199352"/>
            <a:ext cx="12203824" cy="6550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en-US" sz="1200"/>
              <a:t>Originally Neuron.jpg taken from the US Federal (public domain) ( Nerve Tissue, retrieved March 2007), redrawn by User:Dhp1080 in Illustrator. Source: “Anatomy and Physiology” by the US National Cancer Institute’s Surveillance, Epidemiology and End Results (SEER) Program.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 sz="1200">
                <a:ea typeface="Calibri"/>
                <a:cs typeface="Calibri"/>
              </a:rPr>
              <a:t>2.   By </a:t>
            </a:r>
            <a:r>
              <a:rPr lang="en-US" sz="1200" err="1">
                <a:ea typeface="Calibri"/>
                <a:cs typeface="Calibri"/>
              </a:rPr>
              <a:t>Nir.nossenson</a:t>
            </a:r>
            <a:r>
              <a:rPr lang="en-US" sz="1200">
                <a:ea typeface="Calibri"/>
                <a:cs typeface="Calibri"/>
              </a:rPr>
              <a:t> - Own work, CC BY-SA 4.0, https://commons.wikimedia.org/w/index.php?curid=48019779</a:t>
            </a:r>
          </a:p>
        </p:txBody>
      </p:sp>
      <p:pic>
        <p:nvPicPr>
          <p:cNvPr id="3" name="Picture 2" descr="A close-up of a radio tube&#10;&#10;AI-generated content may be incorrect.">
            <a:extLst>
              <a:ext uri="{FF2B5EF4-FFF2-40B4-BE49-F238E27FC236}">
                <a16:creationId xmlns:a16="http://schemas.microsoft.com/office/drawing/2014/main" id="{C98CA596-CA04-C7F6-F311-2888CB72B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0" y="2343150"/>
            <a:ext cx="3924300" cy="1876425"/>
          </a:xfrm>
          <a:prstGeom prst="rect">
            <a:avLst/>
          </a:prstGeom>
        </p:spPr>
      </p:pic>
      <p:pic>
        <p:nvPicPr>
          <p:cNvPr id="6" name="Picture 5" descr="A diagram of mathematical equations&#10;&#10;AI-generated content may be incorrect.">
            <a:extLst>
              <a:ext uri="{FF2B5EF4-FFF2-40B4-BE49-F238E27FC236}">
                <a16:creationId xmlns:a16="http://schemas.microsoft.com/office/drawing/2014/main" id="{A6CD21D7-F0B0-3809-E7F6-5596A779D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963" y="2343150"/>
            <a:ext cx="235267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CC841-B1A6-75C2-0879-13A974858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550" y="4486275"/>
            <a:ext cx="2105025" cy="781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ECF212-CA76-B766-BD1E-7C05B59E8C2E}"/>
              </a:ext>
            </a:extLst>
          </p:cNvPr>
          <p:cNvSpPr txBox="1"/>
          <p:nvPr/>
        </p:nvSpPr>
        <p:spPr>
          <a:xfrm>
            <a:off x="4657725" y="5267325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Calibri"/>
                <a:cs typeface="Calibri"/>
              </a:rPr>
              <a:t>Mathematical simplification of a neuron as a weighted sum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A00EFF-4620-A2EB-3C67-6B4BB56AB697}"/>
              </a:ext>
            </a:extLst>
          </p:cNvPr>
          <p:cNvSpPr txBox="1"/>
          <p:nvPr/>
        </p:nvSpPr>
        <p:spPr>
          <a:xfrm>
            <a:off x="7505700" y="4314824"/>
            <a:ext cx="42386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Calibri"/>
                <a:cs typeface="Calibri"/>
              </a:rPr>
              <a:t>Neuron from the SNARC (Stochastic Neural Analog Reinforcement Calculator) designed by Marvin Lee Minsky ~ 1951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1CA6E7-3CDB-7696-7D76-4596768B44E5}"/>
              </a:ext>
            </a:extLst>
          </p:cNvPr>
          <p:cNvSpPr txBox="1"/>
          <p:nvPr/>
        </p:nvSpPr>
        <p:spPr>
          <a:xfrm>
            <a:off x="398955" y="3431847"/>
            <a:ext cx="37528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GB">
                <a:ea typeface="Calibri"/>
                <a:cs typeface="Calibri"/>
              </a:rPr>
              <a:t>Simplified schema of a biological neuron</a:t>
            </a:r>
          </a:p>
        </p:txBody>
      </p:sp>
      <p:pic>
        <p:nvPicPr>
          <p:cNvPr id="19" name="Picture 18" descr="undefined">
            <a:extLst>
              <a:ext uri="{FF2B5EF4-FFF2-40B4-BE49-F238E27FC236}">
                <a16:creationId xmlns:a16="http://schemas.microsoft.com/office/drawing/2014/main" id="{DB12AB45-634C-85D2-ACE1-DAFC9FB69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262" y="4079766"/>
            <a:ext cx="2489199" cy="15187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8D8CDC-E800-0F79-821D-9A580E7233EF}"/>
              </a:ext>
            </a:extLst>
          </p:cNvPr>
          <p:cNvSpPr txBox="1"/>
          <p:nvPr/>
        </p:nvSpPr>
        <p:spPr>
          <a:xfrm>
            <a:off x="403225" y="5594350"/>
            <a:ext cx="37504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Calibri"/>
                <a:cs typeface="Calibri"/>
              </a:rPr>
              <a:t>2. Neuronal action potential ("spike")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050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FD3D0-D55D-1DD0-CE24-7F0A7E24A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Cat's visual cortex (1962)</a:t>
            </a:r>
            <a:endParaRPr lang="en-GB"/>
          </a:p>
        </p:txBody>
      </p:sp>
      <p:pic>
        <p:nvPicPr>
          <p:cNvPr id="4" name="Content Placeholder 3" descr="A diagram of a cat&#10;&#10;AI-generated content may be incorrect.">
            <a:extLst>
              <a:ext uri="{FF2B5EF4-FFF2-40B4-BE49-F238E27FC236}">
                <a16:creationId xmlns:a16="http://schemas.microsoft.com/office/drawing/2014/main" id="{7928C7FF-4DCF-F878-7FD0-553B831A9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700" y="2583522"/>
            <a:ext cx="4810125" cy="256884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5569B0-0CA5-0853-261C-A77A1C9A53E8}"/>
              </a:ext>
            </a:extLst>
          </p:cNvPr>
          <p:cNvSpPr txBox="1"/>
          <p:nvPr/>
        </p:nvSpPr>
        <p:spPr>
          <a:xfrm>
            <a:off x="0" y="6581775"/>
            <a:ext cx="12192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Hubel, D. and Wiesel, T. (1962). Receptive fields, binocular interaction and </a:t>
            </a:r>
            <a:r>
              <a:rPr lang="en-US" sz="1200" err="1"/>
              <a:t>func</a:t>
            </a:r>
            <a:r>
              <a:rPr lang="en-US" sz="1200"/>
              <a:t>- </a:t>
            </a:r>
            <a:r>
              <a:rPr lang="en-US" sz="1200" err="1"/>
              <a:t>tional</a:t>
            </a:r>
            <a:r>
              <a:rPr lang="en-US" sz="1200"/>
              <a:t> architecture in the cat’s visual cortex. The Journal of physiology, pages 106–154.</a:t>
            </a:r>
            <a:endParaRPr lang="en-US" sz="1200">
              <a:ea typeface="Calibri"/>
              <a:cs typeface="Calibri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04346F-0F62-9222-8190-AA619D71E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8406" y="2243137"/>
            <a:ext cx="5983802" cy="358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87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21251-E338-E8BD-F3E4-CEE88E3B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Artificial Neural Networks</a:t>
            </a:r>
            <a:endParaRPr lang="en-GB" b="0">
              <a:solidFill>
                <a:srgbClr val="00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9CEE0E-295A-9D97-98D5-FF4C06D8E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073162"/>
            <a:ext cx="5133975" cy="312283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9EC67F-B5F2-7332-AADA-F8212B33F497}"/>
              </a:ext>
            </a:extLst>
          </p:cNvPr>
          <p:cNvSpPr txBox="1"/>
          <p:nvPr/>
        </p:nvSpPr>
        <p:spPr>
          <a:xfrm>
            <a:off x="685800" y="5200650"/>
            <a:ext cx="51339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Calibri"/>
                <a:cs typeface="Calibri"/>
              </a:rPr>
              <a:t>Drawing of neurons by Santiago Ramón y Cajal (around 1890s)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59729-DA7B-16B9-839D-09EE759E1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5" y="4071938"/>
            <a:ext cx="3362325" cy="2047875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2C073D73-F85E-229C-A7A3-7DE608A164B2}"/>
              </a:ext>
            </a:extLst>
          </p:cNvPr>
          <p:cNvSpPr txBox="1"/>
          <p:nvPr/>
        </p:nvSpPr>
        <p:spPr>
          <a:xfrm>
            <a:off x="6362700" y="6124575"/>
            <a:ext cx="58293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err="1">
                <a:ea typeface="Calibri"/>
                <a:cs typeface="Calibri"/>
              </a:rPr>
              <a:t>Neocognitron</a:t>
            </a:r>
            <a:r>
              <a:rPr lang="en-GB">
                <a:ea typeface="Calibri"/>
                <a:cs typeface="Calibri"/>
              </a:rPr>
              <a:t> schematic diagram illustrating the </a:t>
            </a:r>
            <a:r>
              <a:rPr lang="en-GB" err="1">
                <a:ea typeface="Calibri"/>
                <a:cs typeface="Calibri"/>
              </a:rPr>
              <a:t>interconections</a:t>
            </a:r>
            <a:r>
              <a:rPr lang="en-GB">
                <a:ea typeface="Calibri"/>
                <a:cs typeface="Calibri"/>
              </a:rPr>
              <a:t> between multiple layers [Fukushima, 1980]</a:t>
            </a:r>
            <a:endParaRPr lang="en-GB"/>
          </a:p>
        </p:txBody>
      </p:sp>
      <p:pic>
        <p:nvPicPr>
          <p:cNvPr id="8" name="Picture 7" descr="A diagram of a network&#10;&#10;AI-generated content may be incorrect.">
            <a:extLst>
              <a:ext uri="{FF2B5EF4-FFF2-40B4-BE49-F238E27FC236}">
                <a16:creationId xmlns:a16="http://schemas.microsoft.com/office/drawing/2014/main" id="{D310F13B-3EC4-754C-6CC9-B5020BB2B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680" y="1695992"/>
            <a:ext cx="3038476" cy="21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04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817FC-D6E6-D419-33F6-406097193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207B-FE71-626C-C2BF-1402A6AF1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Learned filters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CA9B82-5731-32AB-244C-FD261801F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2200" y="49318"/>
            <a:ext cx="3144254" cy="1922547"/>
          </a:xfr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129BA36-AEE9-ADC1-38EB-02CA97BF5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502" y="3103896"/>
            <a:ext cx="2324100" cy="23145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ED6C7E3-0BE5-F5F5-F923-2CBA4CB8F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4453" y="2231607"/>
            <a:ext cx="4687803" cy="46406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7D24824-94EB-40A2-55EC-C91C73C4E4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24737" y="2229101"/>
            <a:ext cx="4772025" cy="46256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8ED53A-1EFB-EFD2-6B87-9007B986869E}"/>
              </a:ext>
            </a:extLst>
          </p:cNvPr>
          <p:cNvSpPr/>
          <p:nvPr/>
        </p:nvSpPr>
        <p:spPr>
          <a:xfrm>
            <a:off x="5855368" y="5063289"/>
            <a:ext cx="721894" cy="741947"/>
          </a:xfrm>
          <a:prstGeom prst="rect">
            <a:avLst/>
          </a:prstGeom>
          <a:noFill/>
          <a:ln w="57150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116608-D70F-75E9-D36A-6FE9ABFD6A16}"/>
              </a:ext>
            </a:extLst>
          </p:cNvPr>
          <p:cNvSpPr/>
          <p:nvPr/>
        </p:nvSpPr>
        <p:spPr>
          <a:xfrm>
            <a:off x="10704762" y="5192451"/>
            <a:ext cx="721894" cy="741947"/>
          </a:xfrm>
          <a:prstGeom prst="rect">
            <a:avLst/>
          </a:prstGeom>
          <a:noFill/>
          <a:ln w="57150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EA274D-59C2-3A9A-E508-3441F422CF05}"/>
              </a:ext>
            </a:extLst>
          </p:cNvPr>
          <p:cNvSpPr/>
          <p:nvPr/>
        </p:nvSpPr>
        <p:spPr>
          <a:xfrm>
            <a:off x="3046426" y="4361053"/>
            <a:ext cx="721894" cy="741947"/>
          </a:xfrm>
          <a:prstGeom prst="rect">
            <a:avLst/>
          </a:prstGeom>
          <a:noFill/>
          <a:ln w="57150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A14D96-23AA-9598-D2BB-139BA5EE78C3}"/>
              </a:ext>
            </a:extLst>
          </p:cNvPr>
          <p:cNvSpPr/>
          <p:nvPr/>
        </p:nvSpPr>
        <p:spPr>
          <a:xfrm>
            <a:off x="7748641" y="4447863"/>
            <a:ext cx="750830" cy="741947"/>
          </a:xfrm>
          <a:prstGeom prst="rect">
            <a:avLst/>
          </a:prstGeom>
          <a:noFill/>
          <a:ln w="57150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2E1CE1-50F6-CB2F-06EB-2BB0FE291818}"/>
              </a:ext>
            </a:extLst>
          </p:cNvPr>
          <p:cNvSpPr/>
          <p:nvPr/>
        </p:nvSpPr>
        <p:spPr>
          <a:xfrm>
            <a:off x="8991600" y="0"/>
            <a:ext cx="1380564" cy="1972235"/>
          </a:xfrm>
          <a:prstGeom prst="rect">
            <a:avLst/>
          </a:prstGeom>
          <a:noFill/>
          <a:ln w="57150">
            <a:solidFill>
              <a:srgbClr val="DF99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C9F2D8F-E8D3-8C48-0BFF-2DF63CFA4D23}"/>
              </a:ext>
            </a:extLst>
          </p:cNvPr>
          <p:cNvCxnSpPr/>
          <p:nvPr/>
        </p:nvCxnSpPr>
        <p:spPr>
          <a:xfrm flipH="1">
            <a:off x="1183341" y="788895"/>
            <a:ext cx="7942729" cy="2268068"/>
          </a:xfrm>
          <a:prstGeom prst="straightConnector1">
            <a:avLst/>
          </a:prstGeom>
          <a:ln w="28575">
            <a:solidFill>
              <a:srgbClr val="DF99A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B98B5F2-98C8-F12A-57F3-8FC62D7A57FB}"/>
              </a:ext>
            </a:extLst>
          </p:cNvPr>
          <p:cNvCxnSpPr>
            <a:cxnSpLocks/>
          </p:cNvCxnSpPr>
          <p:nvPr/>
        </p:nvCxnSpPr>
        <p:spPr>
          <a:xfrm flipH="1">
            <a:off x="5396752" y="1075765"/>
            <a:ext cx="4213411" cy="1111622"/>
          </a:xfrm>
          <a:prstGeom prst="straightConnector1">
            <a:avLst/>
          </a:prstGeom>
          <a:ln w="28575">
            <a:solidFill>
              <a:srgbClr val="DF99A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FF141C-2A6D-5500-FBD6-B7BBA3BF4CF1}"/>
              </a:ext>
            </a:extLst>
          </p:cNvPr>
          <p:cNvCxnSpPr>
            <a:cxnSpLocks/>
          </p:cNvCxnSpPr>
          <p:nvPr/>
        </p:nvCxnSpPr>
        <p:spPr>
          <a:xfrm flipH="1">
            <a:off x="10040469" y="1855694"/>
            <a:ext cx="8964" cy="376517"/>
          </a:xfrm>
          <a:prstGeom prst="straightConnector1">
            <a:avLst/>
          </a:prstGeom>
          <a:ln w="28575">
            <a:solidFill>
              <a:srgbClr val="DF99A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239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855C1-B6C3-A65F-7C1E-4D159AB86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DA358136-BE42-3633-1670-46E72E783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2796" y="2231976"/>
            <a:ext cx="4679227" cy="4527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952FEA-E7F8-2D83-9DCA-D23932B9D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More complex features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D39619-0325-C388-BB14-850D3D597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052200" y="49318"/>
            <a:ext cx="3144254" cy="1922547"/>
          </a:xfr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7C016D5-B992-514A-3C32-8AE36CE67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502" y="3103896"/>
            <a:ext cx="2324100" cy="23145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3D231CB-94F4-2F55-CA8D-D5599238D622}"/>
              </a:ext>
            </a:extLst>
          </p:cNvPr>
          <p:cNvSpPr/>
          <p:nvPr/>
        </p:nvSpPr>
        <p:spPr>
          <a:xfrm>
            <a:off x="10273553" y="53788"/>
            <a:ext cx="968188" cy="1918447"/>
          </a:xfrm>
          <a:prstGeom prst="rect">
            <a:avLst/>
          </a:prstGeom>
          <a:noFill/>
          <a:ln w="57150">
            <a:solidFill>
              <a:srgbClr val="DF99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6A102E-4354-4D07-01FA-7A8291AD6D97}"/>
              </a:ext>
            </a:extLst>
          </p:cNvPr>
          <p:cNvCxnSpPr/>
          <p:nvPr/>
        </p:nvCxnSpPr>
        <p:spPr>
          <a:xfrm flipH="1">
            <a:off x="1183341" y="788895"/>
            <a:ext cx="7942729" cy="2268068"/>
          </a:xfrm>
          <a:prstGeom prst="straightConnector1">
            <a:avLst/>
          </a:prstGeom>
          <a:ln w="28575">
            <a:solidFill>
              <a:srgbClr val="DF99A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45F7DB6-F230-CE28-8810-C0F1221DE076}"/>
              </a:ext>
            </a:extLst>
          </p:cNvPr>
          <p:cNvCxnSpPr>
            <a:cxnSpLocks/>
          </p:cNvCxnSpPr>
          <p:nvPr/>
        </p:nvCxnSpPr>
        <p:spPr>
          <a:xfrm flipH="1">
            <a:off x="6087035" y="1075765"/>
            <a:ext cx="4303057" cy="1111622"/>
          </a:xfrm>
          <a:prstGeom prst="straightConnector1">
            <a:avLst/>
          </a:prstGeom>
          <a:ln w="28575">
            <a:solidFill>
              <a:srgbClr val="DF99A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4AE945-2A26-23FB-1A51-516EAAE884B0}"/>
              </a:ext>
            </a:extLst>
          </p:cNvPr>
          <p:cNvCxnSpPr>
            <a:cxnSpLocks/>
          </p:cNvCxnSpPr>
          <p:nvPr/>
        </p:nvCxnSpPr>
        <p:spPr>
          <a:xfrm flipH="1">
            <a:off x="11053481" y="1712259"/>
            <a:ext cx="8964" cy="519952"/>
          </a:xfrm>
          <a:prstGeom prst="straightConnector1">
            <a:avLst/>
          </a:prstGeom>
          <a:ln w="28575">
            <a:solidFill>
              <a:srgbClr val="DF99A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6006B700-E6AB-459E-758E-E43CDBA8C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79913" y="2233037"/>
            <a:ext cx="4803702" cy="46257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F86F52E-7056-8267-FB68-F6490B014E80}"/>
              </a:ext>
            </a:extLst>
          </p:cNvPr>
          <p:cNvSpPr/>
          <p:nvPr/>
        </p:nvSpPr>
        <p:spPr>
          <a:xfrm>
            <a:off x="8991600" y="367552"/>
            <a:ext cx="690281" cy="824754"/>
          </a:xfrm>
          <a:prstGeom prst="rect">
            <a:avLst/>
          </a:prstGeom>
          <a:noFill/>
          <a:ln w="57150">
            <a:solidFill>
              <a:srgbClr val="DF99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962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60F45-10CD-0A66-CBC3-2AB32CC70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0C0D9B-3FED-39E4-DA90-90231B11DFA1}"/>
              </a:ext>
            </a:extLst>
          </p:cNvPr>
          <p:cNvCxnSpPr>
            <a:cxnSpLocks/>
          </p:cNvCxnSpPr>
          <p:nvPr/>
        </p:nvCxnSpPr>
        <p:spPr>
          <a:xfrm flipH="1">
            <a:off x="1416424" y="797859"/>
            <a:ext cx="7655856" cy="2259105"/>
          </a:xfrm>
          <a:prstGeom prst="straightConnector1">
            <a:avLst/>
          </a:prstGeom>
          <a:ln w="28575">
            <a:solidFill>
              <a:srgbClr val="DF99A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9B99596-B163-E357-98A9-E63E5C2B6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Final prediction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B9F969-121E-CDB7-E8CD-7028EF111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2200" y="49318"/>
            <a:ext cx="3144254" cy="1922547"/>
          </a:xfr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58C10EE-CA43-296D-180E-AF23A9901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502" y="3103896"/>
            <a:ext cx="2324100" cy="23145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319899B-1465-C362-CB4E-4C618C0EADD9}"/>
              </a:ext>
            </a:extLst>
          </p:cNvPr>
          <p:cNvSpPr/>
          <p:nvPr/>
        </p:nvSpPr>
        <p:spPr>
          <a:xfrm>
            <a:off x="11770659" y="53788"/>
            <a:ext cx="358589" cy="1918447"/>
          </a:xfrm>
          <a:prstGeom prst="rect">
            <a:avLst/>
          </a:prstGeom>
          <a:noFill/>
          <a:ln w="57150">
            <a:solidFill>
              <a:srgbClr val="DF99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343DF7C-E4A2-BB59-3EC4-C1A9F0B229D7}"/>
              </a:ext>
            </a:extLst>
          </p:cNvPr>
          <p:cNvCxnSpPr/>
          <p:nvPr/>
        </p:nvCxnSpPr>
        <p:spPr>
          <a:xfrm flipH="1">
            <a:off x="5271246" y="1228165"/>
            <a:ext cx="6472518" cy="1308846"/>
          </a:xfrm>
          <a:prstGeom prst="straightConnector1">
            <a:avLst/>
          </a:prstGeom>
          <a:ln w="28575">
            <a:solidFill>
              <a:srgbClr val="DF99A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83D52D0-7D88-75E5-8833-914CCC8CF73A}"/>
              </a:ext>
            </a:extLst>
          </p:cNvPr>
          <p:cNvCxnSpPr>
            <a:cxnSpLocks/>
          </p:cNvCxnSpPr>
          <p:nvPr/>
        </p:nvCxnSpPr>
        <p:spPr>
          <a:xfrm flipH="1">
            <a:off x="10596282" y="1604682"/>
            <a:ext cx="1308846" cy="950258"/>
          </a:xfrm>
          <a:prstGeom prst="straightConnector1">
            <a:avLst/>
          </a:prstGeom>
          <a:ln w="28575">
            <a:solidFill>
              <a:srgbClr val="DF99A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F5DFD95D-9666-E965-6DE3-E6A567B92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74288" y="2588721"/>
            <a:ext cx="3886200" cy="12858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225CBE1-E673-2B78-3AD6-6B18DAEA6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16964" y="2584356"/>
            <a:ext cx="3838575" cy="1285875"/>
          </a:xfrm>
          <a:prstGeom prst="rect">
            <a:avLst/>
          </a:prstGeom>
        </p:spPr>
      </p:pic>
      <p:pic>
        <p:nvPicPr>
          <p:cNvPr id="9" name="Picture 8" descr="softmax | Apple Developer Documentation">
            <a:extLst>
              <a:ext uri="{FF2B5EF4-FFF2-40B4-BE49-F238E27FC236}">
                <a16:creationId xmlns:a16="http://schemas.microsoft.com/office/drawing/2014/main" id="{5C8F913B-CCB1-0F5A-482D-4A2EBC83A5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1813" y="3426632"/>
            <a:ext cx="1317811" cy="560546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3CCA19F3-D865-23ED-8588-297487A0C3EE}"/>
              </a:ext>
            </a:extLst>
          </p:cNvPr>
          <p:cNvSpPr/>
          <p:nvPr/>
        </p:nvSpPr>
        <p:spPr>
          <a:xfrm>
            <a:off x="6571130" y="2931458"/>
            <a:ext cx="1398494" cy="430305"/>
          </a:xfrm>
          <a:prstGeom prst="rightArrow">
            <a:avLst/>
          </a:prstGeom>
          <a:solidFill>
            <a:srgbClr val="DF99A6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41131C"/>
                </a:solidFill>
                <a:ea typeface="Calibri"/>
                <a:cs typeface="Calibri"/>
              </a:rPr>
              <a:t>SoftMax</a:t>
            </a:r>
            <a:endParaRPr lang="en-US">
              <a:solidFill>
                <a:srgbClr val="41131C"/>
              </a:solidFill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2142A4-055D-7FBB-3F60-F6542BE6DF6A}"/>
              </a:ext>
            </a:extLst>
          </p:cNvPr>
          <p:cNvSpPr txBox="1"/>
          <p:nvPr/>
        </p:nvSpPr>
        <p:spPr>
          <a:xfrm rot="-5400000">
            <a:off x="3877236" y="2482217"/>
            <a:ext cx="1407459" cy="39759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Airplane</a:t>
            </a:r>
            <a:endParaRPr lang="en-US" sz="1700">
              <a:ea typeface="Calibri" panose="020F0502020204030204"/>
              <a:cs typeface="Calibri" panose="020F0502020204030204"/>
            </a:endParaRP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Automobile</a:t>
            </a: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Bird</a:t>
            </a: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Cat</a:t>
            </a: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Deer</a:t>
            </a: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Dog</a:t>
            </a: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Frog</a:t>
            </a: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Horse</a:t>
            </a: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Ship</a:t>
            </a: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Truck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08609A-90A4-CB51-E904-015959E6AFA8}"/>
              </a:ext>
            </a:extLst>
          </p:cNvPr>
          <p:cNvSpPr txBox="1"/>
          <p:nvPr/>
        </p:nvSpPr>
        <p:spPr>
          <a:xfrm rot="-5400000">
            <a:off x="9498106" y="2482217"/>
            <a:ext cx="1407459" cy="39759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Airplane</a:t>
            </a:r>
            <a:endParaRPr lang="en-US" sz="1700">
              <a:ea typeface="Calibri" panose="020F0502020204030204"/>
              <a:cs typeface="Calibri" panose="020F0502020204030204"/>
            </a:endParaRP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Automobile</a:t>
            </a: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Bird</a:t>
            </a: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Cat</a:t>
            </a: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Deer</a:t>
            </a: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Dog</a:t>
            </a: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Frog</a:t>
            </a: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Horse</a:t>
            </a: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Ship</a:t>
            </a:r>
          </a:p>
          <a:p>
            <a:pPr algn="r">
              <a:lnSpc>
                <a:spcPct val="150000"/>
              </a:lnSpc>
            </a:pPr>
            <a:r>
              <a:rPr lang="en-GB" sz="1700">
                <a:ea typeface="Calibri"/>
                <a:cs typeface="Calibri"/>
              </a:rPr>
              <a:t>Truck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F7F0FA-C377-23F4-FBAA-E1B9CF8EAC4A}"/>
              </a:ext>
            </a:extLst>
          </p:cNvPr>
          <p:cNvSpPr/>
          <p:nvPr/>
        </p:nvSpPr>
        <p:spPr>
          <a:xfrm>
            <a:off x="6293223" y="4975411"/>
            <a:ext cx="2124635" cy="1846729"/>
          </a:xfrm>
          <a:prstGeom prst="rect">
            <a:avLst/>
          </a:prstGeom>
          <a:solidFill>
            <a:srgbClr val="F0DA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Sigmoid and SoftMax Functions in 5 minutes | by Gabriel Furnieles | TDS  Archive | Medium">
            <a:extLst>
              <a:ext uri="{FF2B5EF4-FFF2-40B4-BE49-F238E27FC236}">
                <a16:creationId xmlns:a16="http://schemas.microsoft.com/office/drawing/2014/main" id="{E537211C-9F6F-E137-D822-63AF0EC58A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3623" y="5171010"/>
            <a:ext cx="4285129" cy="128520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3315623-8DDD-6B80-6F30-79CEB1E416C5}"/>
              </a:ext>
            </a:extLst>
          </p:cNvPr>
          <p:cNvSpPr/>
          <p:nvPr/>
        </p:nvSpPr>
        <p:spPr>
          <a:xfrm>
            <a:off x="8991600" y="367552"/>
            <a:ext cx="690281" cy="824754"/>
          </a:xfrm>
          <a:prstGeom prst="rect">
            <a:avLst/>
          </a:prstGeom>
          <a:noFill/>
          <a:ln w="57150">
            <a:solidFill>
              <a:srgbClr val="DF99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039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6FC8-F0A8-E124-B9F3-8496F513B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Deep Neural Network</a:t>
            </a:r>
            <a:endParaRPr lang="en-GB"/>
          </a:p>
        </p:txBody>
      </p:sp>
      <p:pic>
        <p:nvPicPr>
          <p:cNvPr id="7" name="Content Placeholder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188CDA7-5989-6A90-5C7D-E05A50EC84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0621" y="1825625"/>
            <a:ext cx="3076758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35450-2AC4-91A2-3D14-370A4532CA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 sz="2000">
                <a:latin typeface="Poppins"/>
                <a:cs typeface="Poppins"/>
              </a:rPr>
              <a:t>VGG-16: 16 layers</a:t>
            </a:r>
            <a:endParaRPr lang="en-US"/>
          </a:p>
          <a:p>
            <a:pPr marL="227965" indent="-227965"/>
            <a:r>
              <a:rPr lang="en-GB" sz="2000" err="1">
                <a:latin typeface="Poppins"/>
                <a:cs typeface="Poppins"/>
              </a:rPr>
              <a:t>GoogleNet</a:t>
            </a:r>
            <a:r>
              <a:rPr lang="en-GB" sz="2000">
                <a:latin typeface="Poppins"/>
                <a:cs typeface="Poppins"/>
              </a:rPr>
              <a:t>: 22 layers DNN [Szegedy et al., 2014]</a:t>
            </a:r>
            <a:endParaRPr lang="en-GB"/>
          </a:p>
          <a:p>
            <a:pPr marL="227965" indent="-227965"/>
            <a:r>
              <a:rPr lang="en-GB" sz="2000">
                <a:latin typeface="Poppins"/>
                <a:cs typeface="Poppins"/>
              </a:rPr>
              <a:t>ResNet: 34 layers</a:t>
            </a:r>
            <a:endParaRPr lang="en-GB" sz="2000"/>
          </a:p>
          <a:p>
            <a:pPr marL="227965" indent="-227965"/>
            <a:r>
              <a:rPr lang="en-GB" sz="2000">
                <a:latin typeface="Poppins"/>
                <a:cs typeface="Poppins"/>
              </a:rPr>
              <a:t>ResNet-50: 50 layers</a:t>
            </a:r>
            <a:endParaRPr lang="en-GB" sz="2000"/>
          </a:p>
          <a:p>
            <a:pPr marL="227965" indent="-227965"/>
            <a:r>
              <a:rPr lang="en-GB" sz="2000">
                <a:latin typeface="Poppins"/>
                <a:cs typeface="Poppins"/>
              </a:rPr>
              <a:t>...</a:t>
            </a:r>
            <a:endParaRPr lang="en-GB" sz="2000"/>
          </a:p>
          <a:p>
            <a:pPr marL="227965" indent="-227965"/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436587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1C04-07CC-CBC7-2A83-46BCC4B01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What different layers represent</a:t>
            </a:r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4F5E12-FD25-8033-6F1A-8365713AD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673" y="2152249"/>
            <a:ext cx="3999620" cy="223654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331D02-7D48-86C3-ACB2-65A409370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729" y="2146260"/>
            <a:ext cx="3997124" cy="2247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F05232-BBBA-0399-F4ED-0C2CCFCF1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995" y="2146260"/>
            <a:ext cx="3997124" cy="2247176"/>
          </a:xfrm>
          <a:prstGeom prst="rect">
            <a:avLst/>
          </a:prstGeom>
        </p:spPr>
      </p:pic>
      <p:pic>
        <p:nvPicPr>
          <p:cNvPr id="7" name="Picture 6" descr="A collage of dogs&#10;&#10;AI-generated content may be incorrect.">
            <a:extLst>
              <a:ext uri="{FF2B5EF4-FFF2-40B4-BE49-F238E27FC236}">
                <a16:creationId xmlns:a16="http://schemas.microsoft.com/office/drawing/2014/main" id="{DE93BC50-1B2C-AC77-5532-C93ACD92D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63" y="4625171"/>
            <a:ext cx="3997124" cy="2247176"/>
          </a:xfrm>
          <a:prstGeom prst="rect">
            <a:avLst/>
          </a:prstGeom>
        </p:spPr>
      </p:pic>
      <p:pic>
        <p:nvPicPr>
          <p:cNvPr id="8" name="Picture 7" descr="A collage of dogs and cars&#10;&#10;AI-generated content may be incorrect.">
            <a:extLst>
              <a:ext uri="{FF2B5EF4-FFF2-40B4-BE49-F238E27FC236}">
                <a16:creationId xmlns:a16="http://schemas.microsoft.com/office/drawing/2014/main" id="{59BA9ED5-200C-9DDC-50A1-604D73DE7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6728" y="4625172"/>
            <a:ext cx="3997124" cy="2247176"/>
          </a:xfrm>
          <a:prstGeom prst="rect">
            <a:avLst/>
          </a:prstGeom>
        </p:spPr>
      </p:pic>
      <p:pic>
        <p:nvPicPr>
          <p:cNvPr id="9" name="Picture 8" descr="A green lizard on a person&amp;#39;s head&#10;&#10;AI-generated content may be incorrect.">
            <a:extLst>
              <a:ext uri="{FF2B5EF4-FFF2-40B4-BE49-F238E27FC236}">
                <a16:creationId xmlns:a16="http://schemas.microsoft.com/office/drawing/2014/main" id="{57521B2A-E89E-74C4-E3A6-06D437E77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9994" y="4615526"/>
            <a:ext cx="3997124" cy="224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3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67965-6540-94AB-E071-B1B4799FC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Radiology and other image predictions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399A1-9EEF-F732-6E16-6218535DE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3668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>
                <a:latin typeface="Poppins"/>
                <a:cs typeface="Poppins"/>
              </a:rPr>
              <a:t>Plenty of AI methods for image analysis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Each with its own drawbacks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AI should support experts</a:t>
            </a:r>
            <a:endParaRPr lang="en-GB"/>
          </a:p>
          <a:p>
            <a:pPr marL="227965" indent="-227965"/>
            <a:r>
              <a:rPr lang="en-GB">
                <a:latin typeface="Poppins"/>
                <a:cs typeface="Poppins"/>
              </a:rPr>
              <a:t>Constant monitoring is necessary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Provide explanations under request</a:t>
            </a:r>
            <a:endParaRPr lang="en-GB"/>
          </a:p>
          <a:p>
            <a:pPr marL="227965" indent="-227965"/>
            <a:endParaRPr lang="en-GB"/>
          </a:p>
        </p:txBody>
      </p:sp>
      <p:pic>
        <p:nvPicPr>
          <p:cNvPr id="5" name="Picture 4" descr="X-ray of a human shoulder&#10;&#10;Description automatically generated">
            <a:extLst>
              <a:ext uri="{FF2B5EF4-FFF2-40B4-BE49-F238E27FC236}">
                <a16:creationId xmlns:a16="http://schemas.microsoft.com/office/drawing/2014/main" id="{BB38C503-3AB9-F849-2DD8-1F9B507D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8571" y="1539892"/>
            <a:ext cx="2747637" cy="2144703"/>
          </a:xfrm>
          <a:prstGeom prst="rect">
            <a:avLst/>
          </a:prstGeom>
        </p:spPr>
      </p:pic>
      <p:pic>
        <p:nvPicPr>
          <p:cNvPr id="14" name="Picture 13" descr="A screenshot of a microscope&#10;&#10;AI-generated content may be incorrect.">
            <a:extLst>
              <a:ext uri="{FF2B5EF4-FFF2-40B4-BE49-F238E27FC236}">
                <a16:creationId xmlns:a16="http://schemas.microsoft.com/office/drawing/2014/main" id="{932F62F6-613A-252D-FD0C-7C8CC8CD6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653" y="3876151"/>
            <a:ext cx="2743199" cy="24355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ABCEAC-66B2-C7F2-159D-F5BC4A947DC0}"/>
              </a:ext>
            </a:extLst>
          </p:cNvPr>
          <p:cNvSpPr txBox="1"/>
          <p:nvPr/>
        </p:nvSpPr>
        <p:spPr>
          <a:xfrm>
            <a:off x="0" y="6581775"/>
            <a:ext cx="12192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Blood dell counter </a:t>
            </a:r>
            <a:r>
              <a:rPr lang="en-US" sz="1200" err="1"/>
              <a:t>YoLo</a:t>
            </a:r>
            <a:r>
              <a:rPr lang="en-US" sz="1200"/>
              <a:t> v7, MIT license, https://github.com/mmasdar/Blood-Cell-Counter-YoLo-v7</a:t>
            </a:r>
            <a:endParaRPr lang="en-US" sz="12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1150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13BC-3E59-1496-EF01-910A99B7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solidFill>
                  <a:srgbClr val="A2364F"/>
                </a:solidFill>
                <a:latin typeface="Poppins"/>
                <a:cs typeface="Poppins"/>
              </a:rPr>
              <a:t>AI initiatives in the NHS</a:t>
            </a:r>
            <a:endParaRPr lang="en-US" sz="3200">
              <a:solidFill>
                <a:srgbClr val="A2364F"/>
              </a:solidFill>
              <a:latin typeface="Poppins"/>
              <a:cs typeface="Poppins"/>
            </a:endParaRPr>
          </a:p>
        </p:txBody>
      </p:sp>
      <p:pic>
        <p:nvPicPr>
          <p:cNvPr id="5" name="Picture 4" descr="A blue and black sign with white letters&#10;&#10;Description automatically generated">
            <a:extLst>
              <a:ext uri="{FF2B5EF4-FFF2-40B4-BE49-F238E27FC236}">
                <a16:creationId xmlns:a16="http://schemas.microsoft.com/office/drawing/2014/main" id="{2103993A-6AAD-87B9-0F1D-E709715DC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548" y="189985"/>
            <a:ext cx="1168744" cy="92778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CF4F91-6869-746F-E54E-226FD5EE0FA1}"/>
              </a:ext>
            </a:extLst>
          </p:cNvPr>
          <p:cNvSpPr/>
          <p:nvPr/>
        </p:nvSpPr>
        <p:spPr>
          <a:xfrm>
            <a:off x="519756" y="1828758"/>
            <a:ext cx="3518930" cy="4360949"/>
          </a:xfrm>
          <a:prstGeom prst="roundRect">
            <a:avLst/>
          </a:prstGeom>
          <a:solidFill>
            <a:srgbClr val="1E5BB5"/>
          </a:solidFill>
          <a:ln w="57150">
            <a:solidFill>
              <a:srgbClr val="B6D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>
                <a:solidFill>
                  <a:srgbClr val="D9E2F3"/>
                </a:solidFill>
                <a:latin typeface="Segoe UI"/>
                <a:ea typeface="+mn-lt"/>
                <a:cs typeface="+mn-lt"/>
              </a:rPr>
              <a:t>Understand AI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endParaRPr lang="en-GB" sz="2400">
              <a:solidFill>
                <a:srgbClr val="D9E2F3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000">
                <a:solidFill>
                  <a:srgbClr val="D9E2F3"/>
                </a:solidFill>
                <a:ea typeface="+mn-lt"/>
                <a:cs typeface="+mn-lt"/>
              </a:rPr>
              <a:t>Learn about AI and its potential to transform health and care.</a:t>
            </a:r>
            <a:endParaRPr lang="en-GB" sz="2000">
              <a:solidFill>
                <a:srgbClr val="D9E2F3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86F3C2-A87F-5BE1-FF58-E44F5E855682}"/>
              </a:ext>
            </a:extLst>
          </p:cNvPr>
          <p:cNvSpPr/>
          <p:nvPr/>
        </p:nvSpPr>
        <p:spPr>
          <a:xfrm>
            <a:off x="4298864" y="1828758"/>
            <a:ext cx="3518930" cy="4360949"/>
          </a:xfrm>
          <a:prstGeom prst="roundRect">
            <a:avLst/>
          </a:prstGeom>
          <a:solidFill>
            <a:srgbClr val="1E5BB5"/>
          </a:solidFill>
          <a:ln w="57150">
            <a:solidFill>
              <a:srgbClr val="B6D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>
                <a:solidFill>
                  <a:srgbClr val="D9E2F3"/>
                </a:solidFill>
                <a:latin typeface="Segoe UI"/>
                <a:ea typeface="+mn-lt"/>
                <a:cs typeface="+mn-lt"/>
              </a:rPr>
              <a:t>Develop AI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endParaRPr lang="en-GB" sz="2400">
              <a:solidFill>
                <a:srgbClr val="D9E2F3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000">
                <a:solidFill>
                  <a:srgbClr val="D9E2F3"/>
                </a:solidFill>
                <a:ea typeface="+mn-lt"/>
                <a:cs typeface="+mn-lt"/>
              </a:rPr>
              <a:t>Find resources to help you design and build AI solutions that meet the requirements of the NHS and social care.</a:t>
            </a:r>
            <a:endParaRPr lang="en-GB" sz="2000">
              <a:solidFill>
                <a:srgbClr val="D9E2F3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946A7A-C32D-485A-D5A1-B90744118D83}"/>
              </a:ext>
            </a:extLst>
          </p:cNvPr>
          <p:cNvSpPr/>
          <p:nvPr/>
        </p:nvSpPr>
        <p:spPr>
          <a:xfrm>
            <a:off x="8108864" y="1828758"/>
            <a:ext cx="3518930" cy="4360949"/>
          </a:xfrm>
          <a:prstGeom prst="roundRect">
            <a:avLst/>
          </a:prstGeom>
          <a:solidFill>
            <a:srgbClr val="1E5BB5"/>
          </a:solidFill>
          <a:ln w="57150">
            <a:solidFill>
              <a:srgbClr val="B6D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>
                <a:solidFill>
                  <a:srgbClr val="D9E2F3"/>
                </a:solidFill>
                <a:latin typeface="Segoe UI"/>
                <a:ea typeface="+mn-lt"/>
                <a:cs typeface="+mn-lt"/>
              </a:rPr>
              <a:t>Adopt AI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endParaRPr lang="en-GB" sz="2400">
              <a:solidFill>
                <a:srgbClr val="D9E2F3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000">
                <a:solidFill>
                  <a:srgbClr val="D9E2F3"/>
                </a:solidFill>
                <a:ea typeface="+mn-lt"/>
                <a:cs typeface="+mn-lt"/>
              </a:rPr>
              <a:t>Understand best practice in commissioning AI and get inspired by learning how organisations overcome challenges they faced adopting AI.</a:t>
            </a:r>
            <a:endParaRPr lang="en-GB" sz="2000">
              <a:solidFill>
                <a:srgbClr val="D9E2F3"/>
              </a:solidFill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8F9832-3641-5172-1147-00A14FF524F8}"/>
              </a:ext>
            </a:extLst>
          </p:cNvPr>
          <p:cNvSpPr txBox="1"/>
          <p:nvPr/>
        </p:nvSpPr>
        <p:spPr>
          <a:xfrm>
            <a:off x="5733535" y="6485238"/>
            <a:ext cx="64605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https://transform.england.nhs.uk/ai-lab/explore-all-resources/</a:t>
            </a:r>
          </a:p>
        </p:txBody>
      </p:sp>
      <p:pic>
        <p:nvPicPr>
          <p:cNvPr id="3" name="Graphic 2" descr="Brain with solid fill">
            <a:extLst>
              <a:ext uri="{FF2B5EF4-FFF2-40B4-BE49-F238E27FC236}">
                <a16:creationId xmlns:a16="http://schemas.microsoft.com/office/drawing/2014/main" id="{AEF8473E-23CF-7052-3149-52EDA3715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4815" y="4899712"/>
            <a:ext cx="1243913" cy="1243913"/>
          </a:xfrm>
          <a:prstGeom prst="rect">
            <a:avLst/>
          </a:prstGeom>
        </p:spPr>
      </p:pic>
      <p:pic>
        <p:nvPicPr>
          <p:cNvPr id="4" name="Graphic 3" descr="Puzzle with solid fill">
            <a:extLst>
              <a:ext uri="{FF2B5EF4-FFF2-40B4-BE49-F238E27FC236}">
                <a16:creationId xmlns:a16="http://schemas.microsoft.com/office/drawing/2014/main" id="{3E264DE6-4402-477A-4827-120025C95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3151" y="4897395"/>
            <a:ext cx="1243913" cy="1243913"/>
          </a:xfrm>
          <a:prstGeom prst="rect">
            <a:avLst/>
          </a:prstGeom>
        </p:spPr>
      </p:pic>
      <p:pic>
        <p:nvPicPr>
          <p:cNvPr id="6" name="Graphic 5" descr="Clipboard with solid fill">
            <a:extLst>
              <a:ext uri="{FF2B5EF4-FFF2-40B4-BE49-F238E27FC236}">
                <a16:creationId xmlns:a16="http://schemas.microsoft.com/office/drawing/2014/main" id="{A766208C-7278-B640-03D5-D99C642C77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53151" y="4897395"/>
            <a:ext cx="1243913" cy="124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96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46684-8C70-4C1E-867E-262E874AF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50F5E-E7AF-96AF-53D8-34701E351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3</a:t>
            </a:r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. </a:t>
            </a:r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Demystifying AI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4594B56-20CF-F376-6894-9D088748C7D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8C8B5-C343-4608-A60C-BCD9CD5BC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AutoNum type="alphaLcPeriod"/>
            </a:pPr>
            <a:r>
              <a:rPr lang="en-GB" sz="2400" b="1">
                <a:solidFill>
                  <a:srgbClr val="F0DADE"/>
                </a:solidFill>
                <a:latin typeface="Segoe UI"/>
                <a:cs typeface="Segoe UI"/>
              </a:rPr>
              <a:t>Common Pipeline</a:t>
            </a:r>
            <a:endParaRPr lang="en-US" sz="2400">
              <a:solidFill>
                <a:srgbClr val="F0DADE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2400" b="1">
                <a:solidFill>
                  <a:srgbClr val="F0DADE"/>
                </a:solidFill>
                <a:latin typeface="Segoe UI"/>
                <a:cs typeface="Segoe UI"/>
              </a:rPr>
              <a:t>Radiology</a:t>
            </a:r>
            <a:endParaRPr lang="en-US" sz="2400">
              <a:solidFill>
                <a:srgbClr val="F0DADE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2400" b="1">
                <a:solidFill>
                  <a:srgbClr val="A2364F"/>
                </a:solidFill>
                <a:latin typeface="Segoe UI"/>
                <a:cs typeface="Segoe UI"/>
              </a:rPr>
              <a:t>Scribes</a:t>
            </a:r>
            <a:endParaRPr lang="en-GB" sz="2400">
              <a:solidFill>
                <a:srgbClr val="A2364F"/>
              </a:solidFill>
            </a:endParaRPr>
          </a:p>
        </p:txBody>
      </p:sp>
      <p:pic>
        <p:nvPicPr>
          <p:cNvPr id="7" name="Picture 6" descr="Cute yellow robot">
            <a:extLst>
              <a:ext uri="{FF2B5EF4-FFF2-40B4-BE49-F238E27FC236}">
                <a16:creationId xmlns:a16="http://schemas.microsoft.com/office/drawing/2014/main" id="{DBDDD474-C51C-135C-BED0-CC8809403B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62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28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59AA1-DB72-91D3-37C0-5601753B2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Scribes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9B6897-260B-9559-90AC-31E569B10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227965" indent="-227965"/>
            <a:r>
              <a:rPr lang="en-GB">
                <a:latin typeface="Poppins"/>
                <a:cs typeface="Poppins"/>
              </a:rPr>
              <a:t>Voice to text in real time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Summarisation of the text</a:t>
            </a:r>
            <a:endParaRPr lang="en-GB"/>
          </a:p>
          <a:p>
            <a:pPr marL="227965" indent="-227965"/>
            <a:r>
              <a:rPr lang="en-GB">
                <a:latin typeface="Poppins"/>
                <a:cs typeface="Poppins"/>
              </a:rPr>
              <a:t>Use of additional text information (e.g., EHR)</a:t>
            </a:r>
            <a:endParaRPr lang="en-GB"/>
          </a:p>
          <a:p>
            <a:pPr marL="227965" indent="-227965"/>
            <a:r>
              <a:rPr lang="en-GB">
                <a:latin typeface="Poppins"/>
                <a:cs typeface="Poppins"/>
              </a:rPr>
              <a:t>Help writing a reference letter</a:t>
            </a:r>
            <a:endParaRPr lang="en-GB"/>
          </a:p>
          <a:p>
            <a:pPr marL="227965" indent="-227965"/>
            <a:r>
              <a:rPr lang="en-GB">
                <a:latin typeface="Poppins"/>
                <a:cs typeface="Poppins"/>
              </a:rPr>
              <a:t>Sometimes Chat functionalities</a:t>
            </a:r>
            <a:endParaRPr lang="en-GB"/>
          </a:p>
          <a:p>
            <a:pPr marL="227965" indent="-227965"/>
            <a:endParaRPr lang="en-GB"/>
          </a:p>
          <a:p>
            <a:pPr marL="227965" indent="-227965"/>
            <a:endParaRPr lang="en-GB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GB">
                <a:latin typeface="Poppins"/>
                <a:cs typeface="Poppins"/>
              </a:rPr>
              <a:t>Most parts probably done with Large Language Models with prompt engineering</a:t>
            </a:r>
            <a:endParaRPr lang="en-GB"/>
          </a:p>
          <a:p>
            <a:pPr marL="227965" indent="-227965"/>
            <a:endParaRPr lang="en-GB"/>
          </a:p>
          <a:p>
            <a:pPr marL="227965" indent="-227965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720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13231-A7E6-C03C-D460-B1BB067E7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Large Language Models (Chat GPT)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77021-AAC0-7D17-1E38-D6F843029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 b="1">
                <a:latin typeface="Poppins"/>
                <a:cs typeface="Poppins"/>
              </a:rPr>
              <a:t>G</a:t>
            </a:r>
            <a:r>
              <a:rPr lang="en-GB">
                <a:latin typeface="Poppins"/>
                <a:cs typeface="Poppins"/>
              </a:rPr>
              <a:t>enerative: Designed to </a:t>
            </a:r>
            <a:r>
              <a:rPr lang="en-GB" b="1">
                <a:latin typeface="Poppins"/>
                <a:cs typeface="Poppins"/>
              </a:rPr>
              <a:t>g</a:t>
            </a:r>
            <a:r>
              <a:rPr lang="en-GB">
                <a:latin typeface="Poppins"/>
                <a:cs typeface="Poppins"/>
              </a:rPr>
              <a:t>enerate the next "word".</a:t>
            </a:r>
            <a:endParaRPr lang="en-GB">
              <a:solidFill>
                <a:srgbClr val="000000"/>
              </a:solidFill>
              <a:latin typeface="Poppins"/>
              <a:cs typeface="Poppins"/>
            </a:endParaRPr>
          </a:p>
          <a:p>
            <a:pPr marL="227965" indent="-227965"/>
            <a:r>
              <a:rPr lang="en-GB" b="1">
                <a:latin typeface="Poppins"/>
                <a:cs typeface="Poppins"/>
              </a:rPr>
              <a:t>P</a:t>
            </a:r>
            <a:r>
              <a:rPr lang="en-GB">
                <a:latin typeface="Poppins"/>
                <a:cs typeface="Poppins"/>
              </a:rPr>
              <a:t>re-trained: </a:t>
            </a:r>
            <a:r>
              <a:rPr lang="en-GB" b="1">
                <a:latin typeface="Poppins"/>
                <a:cs typeface="Poppins"/>
              </a:rPr>
              <a:t>P</a:t>
            </a:r>
            <a:r>
              <a:rPr lang="en-GB">
                <a:latin typeface="Poppins"/>
                <a:cs typeface="Poppins"/>
              </a:rPr>
              <a:t>re-trained with bast amounts of text.</a:t>
            </a:r>
            <a:endParaRPr lang="en-US">
              <a:solidFill>
                <a:srgbClr val="000000"/>
              </a:solidFill>
              <a:latin typeface="Poppins"/>
              <a:cs typeface="Poppins"/>
            </a:endParaRPr>
          </a:p>
          <a:p>
            <a:pPr marL="227965" indent="-227965"/>
            <a:r>
              <a:rPr lang="en-GB" b="1">
                <a:latin typeface="Poppins"/>
                <a:cs typeface="Poppins"/>
              </a:rPr>
              <a:t>T</a:t>
            </a:r>
            <a:r>
              <a:rPr lang="en-GB">
                <a:latin typeface="Poppins"/>
                <a:cs typeface="Poppins"/>
              </a:rPr>
              <a:t>ransformer: A </a:t>
            </a:r>
            <a:r>
              <a:rPr lang="en-GB" b="1">
                <a:latin typeface="Poppins"/>
                <a:cs typeface="Poppins"/>
              </a:rPr>
              <a:t>T</a:t>
            </a:r>
            <a:r>
              <a:rPr lang="en-GB">
                <a:latin typeface="Poppins"/>
                <a:cs typeface="Poppins"/>
              </a:rPr>
              <a:t>ransformer architecture to iteratively assign importance to the "words" in the text.</a:t>
            </a:r>
            <a:endParaRPr lang="en-GB">
              <a:solidFill>
                <a:srgbClr val="000000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876467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F92E-5BC1-DE3B-3CE0-90FA22D20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330D-C0F8-E45D-7DF6-5A02414CC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Data Preprocessing. Text</a:t>
            </a:r>
            <a:endParaRPr lang="en-GB" b="0">
              <a:solidFill>
                <a:srgbClr val="000000"/>
              </a:solidFill>
              <a:latin typeface="Poppins"/>
              <a:cs typeface="Poppin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70D2BD-F91D-E6A1-65EB-C7DA03FD1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 sz="1400">
                <a:latin typeface="Poppins"/>
                <a:cs typeface="Poppins"/>
              </a:rPr>
              <a:t>"</a:t>
            </a:r>
            <a:r>
              <a:rPr lang="en-GB" sz="1400" i="1">
                <a:latin typeface="Poppins"/>
                <a:cs typeface="Poppins"/>
              </a:rPr>
              <a:t>Text can be encoded in numeric form in multiple ways, a simple example is in the form of bag of words</a:t>
            </a:r>
            <a:r>
              <a:rPr lang="en-GB" sz="1400">
                <a:latin typeface="Poppins"/>
                <a:cs typeface="Poppins"/>
              </a:rPr>
              <a:t>"</a:t>
            </a:r>
            <a:endParaRPr lang="en-GB" sz="1400"/>
          </a:p>
          <a:p>
            <a:pPr marL="0" indent="0">
              <a:buNone/>
            </a:pPr>
            <a:endParaRPr lang="en-GB" sz="1400"/>
          </a:p>
          <a:p>
            <a:pPr marL="227965" indent="-227965"/>
            <a:endParaRPr lang="en-GB"/>
          </a:p>
          <a:p>
            <a:pPr marL="227965" indent="-227965"/>
            <a:r>
              <a:rPr lang="en-GB" sz="2400">
                <a:latin typeface="Poppins"/>
                <a:cs typeface="Poppins"/>
              </a:rPr>
              <a:t>N-gram: sequences of n adjacent symbols (words).</a:t>
            </a:r>
            <a:endParaRPr lang="en-GB" sz="2400"/>
          </a:p>
          <a:p>
            <a:pPr marL="0" indent="0">
              <a:buNone/>
            </a:pPr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49C249-24B5-62B7-E4AD-0A0CE9644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035001"/>
              </p:ext>
            </p:extLst>
          </p:nvPr>
        </p:nvGraphicFramePr>
        <p:xfrm>
          <a:off x="923925" y="2162175"/>
          <a:ext cx="1056032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925">
                  <a:extLst>
                    <a:ext uri="{9D8B030D-6E8A-4147-A177-3AD203B41FA5}">
                      <a16:colId xmlns:a16="http://schemas.microsoft.com/office/drawing/2014/main" val="557869090"/>
                    </a:ext>
                  </a:extLst>
                </a:gridCol>
                <a:gridCol w="590549">
                  <a:extLst>
                    <a:ext uri="{9D8B030D-6E8A-4147-A177-3AD203B41FA5}">
                      <a16:colId xmlns:a16="http://schemas.microsoft.com/office/drawing/2014/main" val="4021538791"/>
                    </a:ext>
                  </a:extLst>
                </a:gridCol>
                <a:gridCol w="649729">
                  <a:extLst>
                    <a:ext uri="{9D8B030D-6E8A-4147-A177-3AD203B41FA5}">
                      <a16:colId xmlns:a16="http://schemas.microsoft.com/office/drawing/2014/main" val="1374970030"/>
                    </a:ext>
                  </a:extLst>
                </a:gridCol>
                <a:gridCol w="633687">
                  <a:extLst>
                    <a:ext uri="{9D8B030D-6E8A-4147-A177-3AD203B41FA5}">
                      <a16:colId xmlns:a16="http://schemas.microsoft.com/office/drawing/2014/main" val="3598052216"/>
                    </a:ext>
                  </a:extLst>
                </a:gridCol>
                <a:gridCol w="1385670">
                  <a:extLst>
                    <a:ext uri="{9D8B030D-6E8A-4147-A177-3AD203B41FA5}">
                      <a16:colId xmlns:a16="http://schemas.microsoft.com/office/drawing/2014/main" val="265637751"/>
                    </a:ext>
                  </a:extLst>
                </a:gridCol>
                <a:gridCol w="618764">
                  <a:extLst>
                    <a:ext uri="{9D8B030D-6E8A-4147-A177-3AD203B41FA5}">
                      <a16:colId xmlns:a16="http://schemas.microsoft.com/office/drawing/2014/main" val="2945457417"/>
                    </a:ext>
                  </a:extLst>
                </a:gridCol>
                <a:gridCol w="394079">
                  <a:extLst>
                    <a:ext uri="{9D8B030D-6E8A-4147-A177-3AD203B41FA5}">
                      <a16:colId xmlns:a16="http://schemas.microsoft.com/office/drawing/2014/main" val="2714927892"/>
                    </a:ext>
                  </a:extLst>
                </a:gridCol>
                <a:gridCol w="1051592">
                  <a:extLst>
                    <a:ext uri="{9D8B030D-6E8A-4147-A177-3AD203B41FA5}">
                      <a16:colId xmlns:a16="http://schemas.microsoft.com/office/drawing/2014/main" val="2031911907"/>
                    </a:ext>
                  </a:extLst>
                </a:gridCol>
                <a:gridCol w="679784">
                  <a:extLst>
                    <a:ext uri="{9D8B030D-6E8A-4147-A177-3AD203B41FA5}">
                      <a16:colId xmlns:a16="http://schemas.microsoft.com/office/drawing/2014/main" val="2418069713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1671409026"/>
                    </a:ext>
                  </a:extLst>
                </a:gridCol>
                <a:gridCol w="707999">
                  <a:extLst>
                    <a:ext uri="{9D8B030D-6E8A-4147-A177-3AD203B41FA5}">
                      <a16:colId xmlns:a16="http://schemas.microsoft.com/office/drawing/2014/main" val="610279597"/>
                    </a:ext>
                  </a:extLst>
                </a:gridCol>
                <a:gridCol w="967179">
                  <a:extLst>
                    <a:ext uri="{9D8B030D-6E8A-4147-A177-3AD203B41FA5}">
                      <a16:colId xmlns:a16="http://schemas.microsoft.com/office/drawing/2014/main" val="2610306951"/>
                    </a:ext>
                  </a:extLst>
                </a:gridCol>
                <a:gridCol w="519088">
                  <a:extLst>
                    <a:ext uri="{9D8B030D-6E8A-4147-A177-3AD203B41FA5}">
                      <a16:colId xmlns:a16="http://schemas.microsoft.com/office/drawing/2014/main" val="1252465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>
                          <a:solidFill>
                            <a:srgbClr val="F0DADE"/>
                          </a:solidFill>
                        </a:rPr>
                        <a:t>Words</a:t>
                      </a:r>
                    </a:p>
                  </a:txBody>
                  <a:tcPr>
                    <a:solidFill>
                      <a:srgbClr val="A2364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encoded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numeric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Multiple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159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>
                          <a:solidFill>
                            <a:srgbClr val="F0DADE"/>
                          </a:solidFill>
                        </a:rPr>
                        <a:t>Repetitions</a:t>
                      </a:r>
                    </a:p>
                  </a:txBody>
                  <a:tcPr>
                    <a:solidFill>
                      <a:srgbClr val="A2364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58634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5A16F9-CE68-62FB-0FC4-4CF0A0538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80848"/>
              </p:ext>
            </p:extLst>
          </p:nvPr>
        </p:nvGraphicFramePr>
        <p:xfrm>
          <a:off x="1304925" y="3609975"/>
          <a:ext cx="1878386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099">
                  <a:extLst>
                    <a:ext uri="{9D8B030D-6E8A-4147-A177-3AD203B41FA5}">
                      <a16:colId xmlns:a16="http://schemas.microsoft.com/office/drawing/2014/main" val="547841112"/>
                    </a:ext>
                  </a:extLst>
                </a:gridCol>
                <a:gridCol w="697287">
                  <a:extLst>
                    <a:ext uri="{9D8B030D-6E8A-4147-A177-3AD203B41FA5}">
                      <a16:colId xmlns:a16="http://schemas.microsoft.com/office/drawing/2014/main" val="61046673"/>
                    </a:ext>
                  </a:extLst>
                </a:gridCol>
              </a:tblGrid>
              <a:tr h="342842">
                <a:tc>
                  <a:txBody>
                    <a:bodyPr/>
                    <a:lstStyle/>
                    <a:p>
                      <a:r>
                        <a:rPr lang="en-GB"/>
                        <a:t>1-gram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Rep.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872217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897487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r>
                        <a:rPr lang="en-GB"/>
                        <a:t>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009254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r>
                        <a:rPr lang="en-GB"/>
                        <a:t>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398065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r>
                        <a:rPr lang="en-GB"/>
                        <a:t>encoded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259695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r>
                        <a:rPr lang="en-GB"/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491041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r>
                        <a:rPr lang="en-GB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67323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9E7346-F9B1-6DCF-C9DE-7C80441E4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62758"/>
              </p:ext>
            </p:extLst>
          </p:nvPr>
        </p:nvGraphicFramePr>
        <p:xfrm>
          <a:off x="3562349" y="3600450"/>
          <a:ext cx="2047873" cy="2566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698">
                  <a:extLst>
                    <a:ext uri="{9D8B030D-6E8A-4147-A177-3AD203B41FA5}">
                      <a16:colId xmlns:a16="http://schemas.microsoft.com/office/drawing/2014/main" val="547841112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6104667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en-GB"/>
                        <a:t>2-gram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Rep.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872217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Text can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897487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r>
                        <a:rPr lang="en-GB"/>
                        <a:t>Can 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009254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r>
                        <a:rPr lang="en-GB"/>
                        <a:t>Be encoded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398065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r>
                        <a:rPr lang="en-GB"/>
                        <a:t>Encoded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259695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r>
                        <a:rPr lang="en-GB"/>
                        <a:t>In numeric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491041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r>
                        <a:rPr lang="en-GB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67323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D8CE17F-3FCB-2C0B-65BD-BB15EF17AB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84979"/>
              </p:ext>
            </p:extLst>
          </p:nvPr>
        </p:nvGraphicFramePr>
        <p:xfrm>
          <a:off x="6019799" y="3609974"/>
          <a:ext cx="2838444" cy="2566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0">
                  <a:extLst>
                    <a:ext uri="{9D8B030D-6E8A-4147-A177-3AD203B41FA5}">
                      <a16:colId xmlns:a16="http://schemas.microsoft.com/office/drawing/2014/main" val="547841112"/>
                    </a:ext>
                  </a:extLst>
                </a:gridCol>
                <a:gridCol w="742944">
                  <a:extLst>
                    <a:ext uri="{9D8B030D-6E8A-4147-A177-3AD203B41FA5}">
                      <a16:colId xmlns:a16="http://schemas.microsoft.com/office/drawing/2014/main" val="6104667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en-GB"/>
                        <a:t>3-gram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Rep.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872217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Text can be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897487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r>
                        <a:rPr lang="en-GB"/>
                        <a:t>Can be encoded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009254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r>
                        <a:rPr lang="en-GB"/>
                        <a:t>Be encoded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398065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r>
                        <a:rPr lang="en-GB"/>
                        <a:t>Encoded in numeric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259695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r>
                        <a:rPr lang="en-GB"/>
                        <a:t>In numeric 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491041"/>
                  </a:ext>
                </a:extLst>
              </a:tr>
              <a:tr h="342842">
                <a:tc>
                  <a:txBody>
                    <a:bodyPr/>
                    <a:lstStyle/>
                    <a:p>
                      <a:r>
                        <a:rPr lang="en-GB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67323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E8BA0B1-FB7E-2C1B-6268-B953F65720CF}"/>
              </a:ext>
            </a:extLst>
          </p:cNvPr>
          <p:cNvSpPr txBox="1"/>
          <p:nvPr/>
        </p:nvSpPr>
        <p:spPr>
          <a:xfrm>
            <a:off x="9267825" y="3695700"/>
            <a:ext cx="24003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41131C"/>
                </a:solidFill>
                <a:ea typeface="Calibri"/>
                <a:cs typeface="Calibri"/>
              </a:rPr>
              <a:t>Can we predict the new word in the sentence</a:t>
            </a:r>
          </a:p>
          <a:p>
            <a:endParaRPr lang="en-GB">
              <a:solidFill>
                <a:srgbClr val="41131C"/>
              </a:solidFill>
              <a:ea typeface="Calibri"/>
              <a:cs typeface="Calibri"/>
            </a:endParaRPr>
          </a:p>
          <a:p>
            <a:r>
              <a:rPr lang="en-GB">
                <a:solidFill>
                  <a:srgbClr val="A2364F"/>
                </a:solidFill>
                <a:ea typeface="Calibri"/>
                <a:cs typeface="Calibri"/>
              </a:rPr>
              <a:t>A simple …</a:t>
            </a:r>
          </a:p>
          <a:p>
            <a:endParaRPr lang="en-GB">
              <a:solidFill>
                <a:srgbClr val="41131C"/>
              </a:solidFill>
              <a:ea typeface="Calibri"/>
              <a:cs typeface="Calibri"/>
            </a:endParaRPr>
          </a:p>
          <a:p>
            <a:r>
              <a:rPr lang="en-GB">
                <a:solidFill>
                  <a:srgbClr val="41131C"/>
                </a:solidFill>
                <a:ea typeface="Calibri"/>
                <a:cs typeface="Calibri"/>
              </a:rPr>
              <a:t>And the next one?</a:t>
            </a:r>
          </a:p>
          <a:p>
            <a:endParaRPr lang="en-GB">
              <a:solidFill>
                <a:srgbClr val="41131C"/>
              </a:solidFill>
              <a:ea typeface="Calibri"/>
              <a:cs typeface="Calibri"/>
            </a:endParaRPr>
          </a:p>
          <a:p>
            <a:r>
              <a:rPr lang="en-GB">
                <a:solidFill>
                  <a:srgbClr val="A2364F"/>
                </a:solidFill>
                <a:ea typeface="Calibri"/>
                <a:cs typeface="Calibri"/>
              </a:rPr>
              <a:t>In ...</a:t>
            </a:r>
          </a:p>
        </p:txBody>
      </p:sp>
    </p:spTree>
    <p:extLst>
      <p:ext uri="{BB962C8B-B14F-4D97-AF65-F5344CB8AC3E}">
        <p14:creationId xmlns:p14="http://schemas.microsoft.com/office/powerpoint/2010/main" val="35808952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B74CF-8729-F90A-F1A3-B89D67090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Learning the meaning of words</a:t>
            </a:r>
            <a:endParaRPr lang="en-GB" b="0">
              <a:solidFill>
                <a:srgbClr val="000000"/>
              </a:solidFill>
              <a:latin typeface="Poppins"/>
              <a:cs typeface="Poppi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D776-695A-59AD-B43C-5651F28C0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>
                <a:latin typeface="Poppins"/>
                <a:cs typeface="Poppins"/>
              </a:rPr>
              <a:t>Training the model to predict the new word with limited information forces the model to learn a representation of the meaning of words</a:t>
            </a:r>
            <a:endParaRPr lang="en-GB"/>
          </a:p>
        </p:txBody>
      </p:sp>
      <p:pic>
        <p:nvPicPr>
          <p:cNvPr id="7" name="Content Placeholder 3" descr="A diagram of words and numbers&#10;&#10;AI-generated content may be incorrect.">
            <a:extLst>
              <a:ext uri="{FF2B5EF4-FFF2-40B4-BE49-F238E27FC236}">
                <a16:creationId xmlns:a16="http://schemas.microsoft.com/office/drawing/2014/main" id="{DA7FFA4B-A65E-5222-061B-46A7D37094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591"/>
          <a:stretch/>
        </p:blipFill>
        <p:spPr>
          <a:xfrm>
            <a:off x="1295279" y="3431301"/>
            <a:ext cx="6562725" cy="25908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80F2A1-F04B-D77F-93B2-02E9F8CEFA35}"/>
              </a:ext>
            </a:extLst>
          </p:cNvPr>
          <p:cNvSpPr txBox="1"/>
          <p:nvPr/>
        </p:nvSpPr>
        <p:spPr>
          <a:xfrm>
            <a:off x="8096250" y="4000500"/>
            <a:ext cx="37814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Calibri"/>
                <a:cs typeface="Calibri"/>
              </a:rPr>
              <a:t>king – man + woman ~= queen</a:t>
            </a:r>
          </a:p>
          <a:p>
            <a:endParaRPr lang="en-GB">
              <a:ea typeface="Calibri"/>
              <a:cs typeface="Calibri"/>
            </a:endParaRPr>
          </a:p>
          <a:p>
            <a:r>
              <a:rPr lang="en-GB">
                <a:ea typeface="Calibri"/>
                <a:cs typeface="Calibri"/>
              </a:rPr>
              <a:t>sushi – </a:t>
            </a:r>
            <a:r>
              <a:rPr lang="en-GB" err="1">
                <a:ea typeface="Calibri"/>
                <a:cs typeface="Calibri"/>
              </a:rPr>
              <a:t>japan</a:t>
            </a:r>
            <a:r>
              <a:rPr lang="en-GB">
                <a:ea typeface="Calibri"/>
                <a:cs typeface="Calibri"/>
              </a:rPr>
              <a:t> + </a:t>
            </a:r>
            <a:r>
              <a:rPr lang="en-GB" err="1">
                <a:ea typeface="Calibri"/>
                <a:cs typeface="Calibri"/>
              </a:rPr>
              <a:t>germany</a:t>
            </a:r>
            <a:r>
              <a:rPr lang="en-GB">
                <a:ea typeface="Calibri"/>
                <a:cs typeface="Calibri"/>
              </a:rPr>
              <a:t> ~= bratwurst</a:t>
            </a:r>
          </a:p>
        </p:txBody>
      </p:sp>
    </p:spTree>
    <p:extLst>
      <p:ext uri="{BB962C8B-B14F-4D97-AF65-F5344CB8AC3E}">
        <p14:creationId xmlns:p14="http://schemas.microsoft.com/office/powerpoint/2010/main" val="35391276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F9E30-CAB8-48EF-DD60-B2FB8503E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FFEF7-B630-9718-5C22-CD48B1F9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Text generation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702CB-1500-0814-B55F-932E367A2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>
                <a:latin typeface="Poppins"/>
                <a:cs typeface="Poppins"/>
              </a:rPr>
              <a:t>The huge amount of training has a multitude of context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Prompts provide a context to "reduce the search area"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In any particular context the text generation will be different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It does not need to find exact matches, as it has learned the "meaning" of words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What it generates looks like natural language, but it is debatable if there is any type of thought process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3077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les of justice on blue background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71" r="15971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 fontScale="70000" lnSpcReduction="20000"/>
          </a:bodyPr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4. Ethics and Regulations</a:t>
            </a:r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A2364F"/>
                </a:solidFill>
                <a:latin typeface="Segoe UI"/>
                <a:cs typeface="Segoe UI"/>
              </a:rPr>
              <a:t>Regulations</a:t>
            </a:r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Privacy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Explainability</a:t>
            </a:r>
            <a:endParaRPr lang="en-US" sz="3200">
              <a:solidFill>
                <a:srgbClr val="000000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Fairness</a:t>
            </a:r>
            <a:endParaRPr lang="en-US" sz="3200">
              <a:solidFill>
                <a:srgbClr val="000000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Accountability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Contestability</a:t>
            </a:r>
          </a:p>
          <a:p>
            <a:pPr algn="ctr"/>
            <a:endParaRPr lang="en-GB" sz="3200" b="1">
              <a:solidFill>
                <a:srgbClr val="F0DADE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718178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EA216-F47F-DF17-7F11-CD2560BAF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Healthcare regulations affecting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314B9-96D6-60EF-E744-0170E9446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r>
              <a:rPr lang="en-US" sz="2400">
                <a:latin typeface="Segoe UI"/>
                <a:cs typeface="Segoe UI"/>
              </a:rPr>
              <a:t>Market regulations:</a:t>
            </a:r>
            <a:endParaRPr lang="en-US" sz="2400">
              <a:latin typeface="Segoe UI"/>
            </a:endParaRP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Segoe UI"/>
              </a:rPr>
              <a:t>EU AI Act</a:t>
            </a:r>
            <a:endParaRPr lang="en-US" sz="1800">
              <a:latin typeface="Segoe UI"/>
            </a:endParaRP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Segoe UI"/>
              </a:rPr>
              <a:t>EU Digital Services Act</a:t>
            </a:r>
            <a:endParaRPr lang="en-US" sz="1800">
              <a:latin typeface="Segoe UI"/>
            </a:endParaRP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Segoe UI"/>
              </a:rPr>
              <a:t>EU Digital Markets Act</a:t>
            </a:r>
            <a:endParaRPr lang="en-US" sz="1800">
              <a:latin typeface="Segoe UI"/>
            </a:endParaRP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Segoe UI"/>
              </a:rPr>
              <a:t>EU Cyber Resilience Act</a:t>
            </a:r>
          </a:p>
          <a:p>
            <a:pPr marL="457200" indent="-457200"/>
            <a:r>
              <a:rPr lang="en-US" sz="2400">
                <a:latin typeface="Segoe UI"/>
                <a:cs typeface="Segoe UI"/>
              </a:rPr>
              <a:t>Biopharma regulations:</a:t>
            </a: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Segoe UI"/>
              </a:rPr>
              <a:t>European Health Data Space</a:t>
            </a:r>
            <a:endParaRPr lang="en-US" sz="1800">
              <a:latin typeface="Segoe UI"/>
            </a:endParaRP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Segoe UI"/>
              </a:rPr>
              <a:t>General Pharmaceutical Legislation</a:t>
            </a:r>
            <a:endParaRPr lang="en-US" sz="1800">
              <a:latin typeface="Segoe UI"/>
            </a:endParaRP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Segoe UI"/>
              </a:rPr>
              <a:t>Clinical Trial Regulations</a:t>
            </a:r>
            <a:endParaRPr lang="en-US" sz="1800">
              <a:latin typeface="Segoe UI"/>
            </a:endParaRPr>
          </a:p>
          <a:p>
            <a:pPr marL="457200" indent="-457200"/>
            <a:r>
              <a:rPr lang="en-US" sz="2400">
                <a:latin typeface="Segoe UI"/>
                <a:cs typeface="Segoe UI"/>
              </a:rPr>
              <a:t>Data regulations:</a:t>
            </a: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Poppins"/>
              </a:rPr>
              <a:t>GDPR (General Data Protection Regulation)</a:t>
            </a:r>
            <a:endParaRPr lang="en-US" sz="1800">
              <a:latin typeface="Segoe UI"/>
            </a:endParaRP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Poppins"/>
              </a:rPr>
              <a:t>Data Act</a:t>
            </a:r>
            <a:endParaRPr lang="en-US" sz="1800">
              <a:latin typeface="Segoe UI"/>
            </a:endParaRP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Poppins"/>
              </a:rPr>
              <a:t>Data Governance Act</a:t>
            </a:r>
            <a:endParaRPr lang="en-US" sz="1800"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1984356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F3DCF-3BF7-D55C-1F91-26EE6E9BE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AI ethics and regulations</a:t>
            </a:r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9DD1229C-03A9-048F-79E4-D24B3A058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2400">
                <a:latin typeface="Segoe UI"/>
                <a:cs typeface="Segoe UI"/>
              </a:rPr>
              <a:t>Five key principles for regulatory use of AI for medical products</a:t>
            </a:r>
            <a:endParaRPr lang="en-US" sz="2400">
              <a:solidFill>
                <a:srgbClr val="000000"/>
              </a:solidFill>
              <a:latin typeface="Segoe UI"/>
              <a:cs typeface="Segoe UI"/>
            </a:endParaRPr>
          </a:p>
          <a:p>
            <a:pPr marL="227965" indent="-227965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4F652D-B054-1D1E-74D9-84DF25219A0C}"/>
              </a:ext>
            </a:extLst>
          </p:cNvPr>
          <p:cNvSpPr/>
          <p:nvPr/>
        </p:nvSpPr>
        <p:spPr>
          <a:xfrm>
            <a:off x="828675" y="2570163"/>
            <a:ext cx="1727200" cy="3640138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1</a:t>
            </a:r>
            <a:endParaRPr lang="en-US" sz="3600" b="1">
              <a:solidFill>
                <a:prstClr val="white"/>
              </a:solidFill>
              <a:latin typeface="Segoe UI"/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Safety, security and robustness</a:t>
            </a:r>
            <a:endParaRPr lang="en-US" b="1">
              <a:solidFill>
                <a:prstClr val="white"/>
              </a:solidFill>
              <a:latin typeface="Segoe UI"/>
              <a:ea typeface="+mn-lt"/>
              <a:cs typeface="+mn-lt"/>
            </a:endParaRPr>
          </a:p>
        </p:txBody>
      </p:sp>
      <p:pic>
        <p:nvPicPr>
          <p:cNvPr id="9" name="Graphic 114" descr="Lock with solid fill">
            <a:extLst>
              <a:ext uri="{FF2B5EF4-FFF2-40B4-BE49-F238E27FC236}">
                <a16:creationId xmlns:a16="http://schemas.microsoft.com/office/drawing/2014/main" id="{F47A0447-BC72-2637-4DC1-33CEF5A7A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743" y="4367355"/>
            <a:ext cx="1851094" cy="165275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DBF624-20E7-16A6-59E8-7DFAD5361F62}"/>
              </a:ext>
            </a:extLst>
          </p:cNvPr>
          <p:cNvSpPr/>
          <p:nvPr/>
        </p:nvSpPr>
        <p:spPr>
          <a:xfrm>
            <a:off x="2992438" y="2570163"/>
            <a:ext cx="1727200" cy="3640138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2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Transparency and explainability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E0CAD1-E720-1BC1-E824-2C886217F6F3}"/>
              </a:ext>
            </a:extLst>
          </p:cNvPr>
          <p:cNvSpPr/>
          <p:nvPr/>
        </p:nvSpPr>
        <p:spPr>
          <a:xfrm>
            <a:off x="5156200" y="2570163"/>
            <a:ext cx="1727200" cy="3640138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3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Fairness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9F0E17-B276-79FE-9B9C-6B51914F390A}"/>
              </a:ext>
            </a:extLst>
          </p:cNvPr>
          <p:cNvSpPr/>
          <p:nvPr/>
        </p:nvSpPr>
        <p:spPr>
          <a:xfrm>
            <a:off x="7319963" y="2570163"/>
            <a:ext cx="1727200" cy="3640138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4</a:t>
            </a:r>
          </a:p>
          <a:p>
            <a:pPr algn="ctr">
              <a:spcAft>
                <a:spcPts val="1200"/>
              </a:spcAft>
              <a:defRPr/>
            </a:pPr>
            <a:r>
              <a:rPr lang="en-GB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Accountability and governance</a:t>
            </a:r>
            <a:endParaRPr lang="en-GB" b="1">
              <a:solidFill>
                <a:prstClr val="white"/>
              </a:solidFill>
              <a:latin typeface="Segoe UI"/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5E47A-0139-EAD3-E964-798D14EB4A7E}"/>
              </a:ext>
            </a:extLst>
          </p:cNvPr>
          <p:cNvSpPr/>
          <p:nvPr/>
        </p:nvSpPr>
        <p:spPr>
          <a:xfrm>
            <a:off x="9483725" y="2570163"/>
            <a:ext cx="1727200" cy="3640138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5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b="1" err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Contestabilityand</a:t>
            </a:r>
            <a:r>
              <a:rPr lang="en-GB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       redress</a:t>
            </a:r>
            <a:endParaRPr lang="en-GB">
              <a:solidFill>
                <a:prstClr val="white"/>
              </a:solidFill>
              <a:cs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0D54A9-9002-6CAB-6910-AE5C470FDCDC}"/>
              </a:ext>
            </a:extLst>
          </p:cNvPr>
          <p:cNvGrpSpPr/>
          <p:nvPr/>
        </p:nvGrpSpPr>
        <p:grpSpPr>
          <a:xfrm>
            <a:off x="3184821" y="4591966"/>
            <a:ext cx="1336524" cy="1197978"/>
            <a:chOff x="3184821" y="4591966"/>
            <a:chExt cx="1336524" cy="1197978"/>
          </a:xfrm>
        </p:grpSpPr>
        <p:pic>
          <p:nvPicPr>
            <p:cNvPr id="18" name="Content Placeholder 7" descr="Decision chart with solid fill">
              <a:extLst>
                <a:ext uri="{FF2B5EF4-FFF2-40B4-BE49-F238E27FC236}">
                  <a16:creationId xmlns:a16="http://schemas.microsoft.com/office/drawing/2014/main" id="{A1C6C8B1-FE40-E06F-94B4-F46E085DD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41939" y="4944922"/>
              <a:ext cx="764655" cy="780669"/>
            </a:xfrm>
            <a:prstGeom prst="rect">
              <a:avLst/>
            </a:prstGeom>
          </p:spPr>
        </p:pic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CDC66CEB-6411-7560-BB5F-3ADA4AC0283D}"/>
                </a:ext>
              </a:extLst>
            </p:cNvPr>
            <p:cNvSpPr/>
            <p:nvPr/>
          </p:nvSpPr>
          <p:spPr>
            <a:xfrm>
              <a:off x="3184821" y="4591966"/>
              <a:ext cx="1336524" cy="1197978"/>
            </a:xfrm>
            <a:prstGeom prst="cub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5" name="Graphic 121" descr="Scales of justice with solid fill">
            <a:extLst>
              <a:ext uri="{FF2B5EF4-FFF2-40B4-BE49-F238E27FC236}">
                <a16:creationId xmlns:a16="http://schemas.microsoft.com/office/drawing/2014/main" id="{3DFA6EF2-D65D-E6C1-E3AB-5A9F32BAE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4217" y="4548717"/>
            <a:ext cx="1284816" cy="1284816"/>
          </a:xfrm>
          <a:prstGeom prst="rect">
            <a:avLst/>
          </a:prstGeom>
        </p:spPr>
      </p:pic>
      <p:pic>
        <p:nvPicPr>
          <p:cNvPr id="16" name="Graphic 122" descr="Cycle with people with solid fill">
            <a:extLst>
              <a:ext uri="{FF2B5EF4-FFF2-40B4-BE49-F238E27FC236}">
                <a16:creationId xmlns:a16="http://schemas.microsoft.com/office/drawing/2014/main" id="{A11E38E6-E0C5-3880-87F5-1A0ADE78B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59133" y="4474633"/>
            <a:ext cx="1454150" cy="1432983"/>
          </a:xfrm>
          <a:prstGeom prst="rect">
            <a:avLst/>
          </a:prstGeom>
        </p:spPr>
      </p:pic>
      <p:pic>
        <p:nvPicPr>
          <p:cNvPr id="17" name="Graphic 124" descr="Comment Dislike with solid fill">
            <a:extLst>
              <a:ext uri="{FF2B5EF4-FFF2-40B4-BE49-F238E27FC236}">
                <a16:creationId xmlns:a16="http://schemas.microsoft.com/office/drawing/2014/main" id="{7401F825-49D4-0E25-D2FF-B87915EAE4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28716" y="4474633"/>
            <a:ext cx="1443566" cy="1432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418D7A-CA10-9E7C-550C-3BE903AD162B}"/>
              </a:ext>
            </a:extLst>
          </p:cNvPr>
          <p:cNvSpPr txBox="1"/>
          <p:nvPr/>
        </p:nvSpPr>
        <p:spPr>
          <a:xfrm>
            <a:off x="-2059" y="6547022"/>
            <a:ext cx="12196118" cy="314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Segoe UI"/>
              </a:rPr>
              <a:t>Policy paper. Impact of AI on the regulation of medical products. Medicines &amp; Healthcare products Regulatory Agency, GOV.UK (Apr. 2024)</a:t>
            </a:r>
            <a:r>
              <a:rPr lang="en-US" sz="1400">
                <a:latin typeface="Segoe UI"/>
                <a:cs typeface="Segoe UI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134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les of justice on blue background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71" r="15971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 fontScale="70000" lnSpcReduction="20000"/>
          </a:bodyPr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4. Ethics and Regulations</a:t>
            </a:r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Regulations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A2364F"/>
                </a:solidFill>
                <a:latin typeface="Segoe UI"/>
                <a:cs typeface="Segoe UI"/>
              </a:rPr>
              <a:t>Privacy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Explainability</a:t>
            </a:r>
            <a:endParaRPr lang="en-US" sz="3200">
              <a:solidFill>
                <a:srgbClr val="F0DADE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Fairness</a:t>
            </a:r>
            <a:endParaRPr lang="en-US" sz="3200">
              <a:solidFill>
                <a:srgbClr val="000000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Accountability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Contestability</a:t>
            </a:r>
          </a:p>
          <a:p>
            <a:pPr algn="ctr"/>
            <a:endParaRPr lang="en-GB" sz="3200" b="1">
              <a:solidFill>
                <a:srgbClr val="F0DADE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3782514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156C-1C58-A1BC-C3EF-28FC70D1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Agenda</a:t>
            </a:r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95F92B-7C30-9556-CB0A-4F820AD9FBA8}"/>
              </a:ext>
            </a:extLst>
          </p:cNvPr>
          <p:cNvSpPr/>
          <p:nvPr/>
        </p:nvSpPr>
        <p:spPr>
          <a:xfrm>
            <a:off x="1876425" y="2023341"/>
            <a:ext cx="8442325" cy="4016662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lnSpc>
                <a:spcPct val="90000"/>
              </a:lnSpc>
              <a:spcAft>
                <a:spcPts val="1200"/>
              </a:spcAft>
              <a:buAutoNum type="arabicPeriod"/>
              <a:defRPr/>
            </a:pPr>
            <a:r>
              <a:rPr lang="en-GB" sz="2400" b="1">
                <a:solidFill>
                  <a:prstClr val="white"/>
                </a:solidFill>
                <a:latin typeface="Segoe UI"/>
                <a:ea typeface="Calibri"/>
                <a:cs typeface="Segoe UI"/>
              </a:rPr>
              <a:t>What is AI?</a:t>
            </a:r>
          </a:p>
          <a:p>
            <a:pPr marL="914400" lvl="1" indent="-457200">
              <a:lnSpc>
                <a:spcPct val="90000"/>
              </a:lnSpc>
              <a:spcAft>
                <a:spcPts val="1200"/>
              </a:spcAft>
              <a:buAutoNum type="arabicPeriod"/>
              <a:defRPr/>
            </a:pPr>
            <a:r>
              <a:rPr lang="en-GB" sz="2400" b="1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AI in healthcare</a:t>
            </a:r>
            <a:endParaRPr lang="en-GB" sz="2400">
              <a:solidFill>
                <a:prstClr val="white"/>
              </a:solidFill>
              <a:ea typeface="Calibri"/>
              <a:cs typeface="Calibri"/>
            </a:endParaRPr>
          </a:p>
          <a:p>
            <a:pPr marL="914400" lvl="1" indent="-457200">
              <a:lnSpc>
                <a:spcPct val="90000"/>
              </a:lnSpc>
              <a:spcAft>
                <a:spcPts val="1200"/>
              </a:spcAft>
              <a:buAutoNum type="arabicPeriod"/>
              <a:defRPr/>
            </a:pPr>
            <a:r>
              <a:rPr lang="en-GB" sz="2400" b="1" err="1">
                <a:solidFill>
                  <a:prstClr val="white"/>
                </a:solidFill>
                <a:latin typeface="Segoe UI"/>
                <a:ea typeface="Calibri"/>
                <a:cs typeface="Segoe UI"/>
              </a:rPr>
              <a:t>Demistifying</a:t>
            </a:r>
            <a:r>
              <a:rPr lang="en-GB" sz="2400" b="1">
                <a:solidFill>
                  <a:prstClr val="white"/>
                </a:solidFill>
                <a:latin typeface="Segoe UI"/>
                <a:ea typeface="Calibri"/>
                <a:cs typeface="Segoe UI"/>
              </a:rPr>
              <a:t> AI</a:t>
            </a:r>
            <a:endParaRPr lang="en-GB" sz="2400" b="1">
              <a:solidFill>
                <a:prstClr val="white"/>
              </a:solidFill>
              <a:latin typeface="Segoe UI"/>
              <a:ea typeface="Calibri"/>
              <a:cs typeface="Calibri"/>
            </a:endParaRPr>
          </a:p>
          <a:p>
            <a:pPr marL="914400" lvl="1" indent="-457200">
              <a:lnSpc>
                <a:spcPct val="90000"/>
              </a:lnSpc>
              <a:spcAft>
                <a:spcPts val="1200"/>
              </a:spcAft>
              <a:buAutoNum type="arabicPeriod"/>
              <a:defRPr/>
            </a:pPr>
            <a:r>
              <a:rPr lang="en-GB" sz="2400" b="1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Ethics and Regulations</a:t>
            </a:r>
            <a:endParaRPr lang="en-GB">
              <a:solidFill>
                <a:prstClr val="white"/>
              </a:solidFill>
              <a:ea typeface="Calibri"/>
              <a:cs typeface="Calibri"/>
            </a:endParaRPr>
          </a:p>
          <a:p>
            <a:pPr marL="914400" lvl="1" indent="-457200">
              <a:lnSpc>
                <a:spcPct val="90000"/>
              </a:lnSpc>
              <a:spcAft>
                <a:spcPts val="1200"/>
              </a:spcAft>
              <a:buAutoNum type="arabicPeriod"/>
              <a:defRPr/>
            </a:pPr>
            <a:r>
              <a:rPr lang="en-GB" sz="2400" b="1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694879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5DCE-3C90-F801-D120-F409CE7DF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Safety and security</a:t>
            </a:r>
            <a:endParaRPr lang="en-US" sz="3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C88E8F8-A553-B521-F673-8383FBE21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935" y="1825625"/>
            <a:ext cx="3620194" cy="2133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>
                <a:latin typeface="Segoe UI"/>
                <a:cs typeface="Segoe UI"/>
              </a:rPr>
              <a:t>Federated learning</a:t>
            </a:r>
          </a:p>
          <a:p>
            <a:pPr marL="227965" indent="-227965"/>
            <a:r>
              <a:rPr lang="en-US">
                <a:latin typeface="Segoe UI"/>
                <a:cs typeface="Segoe UI"/>
              </a:rPr>
              <a:t>Synthetic data</a:t>
            </a:r>
          </a:p>
          <a:p>
            <a:pPr marL="227965" indent="-227965"/>
            <a:r>
              <a:rPr lang="en-US">
                <a:latin typeface="Segoe UI"/>
                <a:cs typeface="Segoe UI"/>
              </a:rPr>
              <a:t>Foundation models</a:t>
            </a:r>
          </a:p>
          <a:p>
            <a:pPr marL="227965" indent="-227965"/>
            <a:r>
              <a:rPr lang="en-US">
                <a:latin typeface="Segoe UI"/>
                <a:cs typeface="Segoe UI"/>
              </a:rPr>
              <a:t>Differential privacy</a:t>
            </a:r>
          </a:p>
        </p:txBody>
      </p:sp>
      <p:pic>
        <p:nvPicPr>
          <p:cNvPr id="4" name="Graphic 3" descr="Hospital outline">
            <a:extLst>
              <a:ext uri="{FF2B5EF4-FFF2-40B4-BE49-F238E27FC236}">
                <a16:creationId xmlns:a16="http://schemas.microsoft.com/office/drawing/2014/main" id="{F911C3C9-C177-C2DA-9005-887DDE2B1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242" y="2073353"/>
            <a:ext cx="753979" cy="753979"/>
          </a:xfrm>
          <a:prstGeom prst="rect">
            <a:avLst/>
          </a:prstGeom>
        </p:spPr>
      </p:pic>
      <p:pic>
        <p:nvPicPr>
          <p:cNvPr id="8" name="Graphic 7" descr="Building outline">
            <a:extLst>
              <a:ext uri="{FF2B5EF4-FFF2-40B4-BE49-F238E27FC236}">
                <a16:creationId xmlns:a16="http://schemas.microsoft.com/office/drawing/2014/main" id="{C2934A1C-7EB8-4EFB-6546-D939A74E6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36138" y="4465053"/>
            <a:ext cx="750426" cy="760071"/>
          </a:xfrm>
          <a:prstGeom prst="rect">
            <a:avLst/>
          </a:prstGeom>
        </p:spPr>
      </p:pic>
      <p:pic>
        <p:nvPicPr>
          <p:cNvPr id="10" name="Graphic 9" descr="Home1 outline">
            <a:extLst>
              <a:ext uri="{FF2B5EF4-FFF2-40B4-BE49-F238E27FC236}">
                <a16:creationId xmlns:a16="http://schemas.microsoft.com/office/drawing/2014/main" id="{A7C8E1A1-93A5-028A-F934-14AB900B8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2431" y="4540411"/>
            <a:ext cx="750426" cy="760071"/>
          </a:xfrm>
          <a:prstGeom prst="rect">
            <a:avLst/>
          </a:prstGeom>
        </p:spPr>
      </p:pic>
      <p:pic>
        <p:nvPicPr>
          <p:cNvPr id="12" name="Graphic 11" descr="Business Growth outline">
            <a:extLst>
              <a:ext uri="{FF2B5EF4-FFF2-40B4-BE49-F238E27FC236}">
                <a16:creationId xmlns:a16="http://schemas.microsoft.com/office/drawing/2014/main" id="{076D4962-21CA-9770-B7DA-ABAFBB0860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73341" y="2952742"/>
            <a:ext cx="914400" cy="914400"/>
          </a:xfrm>
          <a:prstGeom prst="rect">
            <a:avLst/>
          </a:prstGeom>
        </p:spPr>
      </p:pic>
      <p:pic>
        <p:nvPicPr>
          <p:cNvPr id="13" name="Graphic 12" descr="Business Growth outline">
            <a:extLst>
              <a:ext uri="{FF2B5EF4-FFF2-40B4-BE49-F238E27FC236}">
                <a16:creationId xmlns:a16="http://schemas.microsoft.com/office/drawing/2014/main" id="{30BFF8AF-2225-4AAD-FE34-B3EBEE0EFB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46962" y="5393071"/>
            <a:ext cx="914400" cy="914400"/>
          </a:xfrm>
          <a:prstGeom prst="rect">
            <a:avLst/>
          </a:prstGeom>
        </p:spPr>
      </p:pic>
      <p:pic>
        <p:nvPicPr>
          <p:cNvPr id="14" name="Graphic 13" descr="Business Growth outline">
            <a:extLst>
              <a:ext uri="{FF2B5EF4-FFF2-40B4-BE49-F238E27FC236}">
                <a16:creationId xmlns:a16="http://schemas.microsoft.com/office/drawing/2014/main" id="{F1AEF0E3-A644-6AA6-4730-6AD2F12E46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04606" y="5344842"/>
            <a:ext cx="914400" cy="914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5CDA34E-F28D-0069-2A12-21DFD00BB443}"/>
              </a:ext>
            </a:extLst>
          </p:cNvPr>
          <p:cNvSpPr/>
          <p:nvPr/>
        </p:nvSpPr>
        <p:spPr>
          <a:xfrm>
            <a:off x="897347" y="1938758"/>
            <a:ext cx="2845443" cy="2382455"/>
          </a:xfrm>
          <a:prstGeom prst="roundRect">
            <a:avLst/>
          </a:prstGeom>
          <a:noFill/>
          <a:ln w="57150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/>
              <a:cs typeface="Segoe UI"/>
            </a:endParaRPr>
          </a:p>
        </p:txBody>
      </p:sp>
      <p:pic>
        <p:nvPicPr>
          <p:cNvPr id="17" name="Graphic 16" descr="Lock with solid fill">
            <a:extLst>
              <a:ext uri="{FF2B5EF4-FFF2-40B4-BE49-F238E27FC236}">
                <a16:creationId xmlns:a16="http://schemas.microsoft.com/office/drawing/2014/main" id="{17149C9E-6090-E793-CD64-BA331623B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32250" y="1910787"/>
            <a:ext cx="914400" cy="9144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2A257B-6114-EEDF-276B-3A68D768D7DE}"/>
              </a:ext>
            </a:extLst>
          </p:cNvPr>
          <p:cNvSpPr/>
          <p:nvPr/>
        </p:nvSpPr>
        <p:spPr>
          <a:xfrm>
            <a:off x="878057" y="4417670"/>
            <a:ext cx="2845443" cy="2382455"/>
          </a:xfrm>
          <a:prstGeom prst="roundRect">
            <a:avLst/>
          </a:prstGeom>
          <a:noFill/>
          <a:ln w="57150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/>
              <a:cs typeface="Segoe UI"/>
            </a:endParaRPr>
          </a:p>
        </p:txBody>
      </p:sp>
      <p:pic>
        <p:nvPicPr>
          <p:cNvPr id="20" name="Graphic 19" descr="Lock with solid fill">
            <a:extLst>
              <a:ext uri="{FF2B5EF4-FFF2-40B4-BE49-F238E27FC236}">
                <a16:creationId xmlns:a16="http://schemas.microsoft.com/office/drawing/2014/main" id="{F50BA0A8-6163-3110-24DD-76FE14110F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12960" y="4389699"/>
            <a:ext cx="914400" cy="9144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202EB62-7991-ED4F-C6E1-A04DC8C60748}"/>
              </a:ext>
            </a:extLst>
          </p:cNvPr>
          <p:cNvSpPr/>
          <p:nvPr/>
        </p:nvSpPr>
        <p:spPr>
          <a:xfrm>
            <a:off x="3935701" y="4408023"/>
            <a:ext cx="2845443" cy="2382455"/>
          </a:xfrm>
          <a:prstGeom prst="roundRect">
            <a:avLst/>
          </a:prstGeom>
          <a:noFill/>
          <a:ln w="57150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/>
              <a:cs typeface="Segoe UI"/>
            </a:endParaRPr>
          </a:p>
        </p:txBody>
      </p:sp>
      <p:pic>
        <p:nvPicPr>
          <p:cNvPr id="22" name="Graphic 21" descr="Lock with solid fill">
            <a:extLst>
              <a:ext uri="{FF2B5EF4-FFF2-40B4-BE49-F238E27FC236}">
                <a16:creationId xmlns:a16="http://schemas.microsoft.com/office/drawing/2014/main" id="{6035B70C-CC9C-6461-A3E4-68CB509024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70604" y="4380052"/>
            <a:ext cx="914400" cy="914400"/>
          </a:xfrm>
          <a:prstGeom prst="rect">
            <a:avLst/>
          </a:prstGeom>
        </p:spPr>
      </p:pic>
      <p:pic>
        <p:nvPicPr>
          <p:cNvPr id="24" name="Graphic 23" descr="Artificial Intelligence outline">
            <a:extLst>
              <a:ext uri="{FF2B5EF4-FFF2-40B4-BE49-F238E27FC236}">
                <a16:creationId xmlns:a16="http://schemas.microsoft.com/office/drawing/2014/main" id="{D1071A33-EB1F-9442-F308-1B3283A0A3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86908" y="2660222"/>
            <a:ext cx="917615" cy="936906"/>
          </a:xfrm>
          <a:prstGeom prst="rect">
            <a:avLst/>
          </a:prstGeom>
        </p:spPr>
      </p:pic>
      <p:pic>
        <p:nvPicPr>
          <p:cNvPr id="26" name="Graphic 25" descr="Artificial Intelligence outline">
            <a:extLst>
              <a:ext uri="{FF2B5EF4-FFF2-40B4-BE49-F238E27FC236}">
                <a16:creationId xmlns:a16="http://schemas.microsoft.com/office/drawing/2014/main" id="{62F7E764-BCB3-5F25-3236-3F2262D0CC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51693" y="2833842"/>
            <a:ext cx="917615" cy="936906"/>
          </a:xfrm>
          <a:prstGeom prst="rect">
            <a:avLst/>
          </a:prstGeom>
        </p:spPr>
      </p:pic>
      <p:pic>
        <p:nvPicPr>
          <p:cNvPr id="27" name="Graphic 26" descr="Artificial Intelligence outline">
            <a:extLst>
              <a:ext uri="{FF2B5EF4-FFF2-40B4-BE49-F238E27FC236}">
                <a16:creationId xmlns:a16="http://schemas.microsoft.com/office/drawing/2014/main" id="{4D170351-20C7-FCA6-4428-2DB6923BFF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64883" y="5766095"/>
            <a:ext cx="917615" cy="936906"/>
          </a:xfrm>
          <a:prstGeom prst="rect">
            <a:avLst/>
          </a:prstGeom>
        </p:spPr>
      </p:pic>
      <p:pic>
        <p:nvPicPr>
          <p:cNvPr id="28" name="Graphic 27" descr="Artificial Intelligence outline">
            <a:extLst>
              <a:ext uri="{FF2B5EF4-FFF2-40B4-BE49-F238E27FC236}">
                <a16:creationId xmlns:a16="http://schemas.microsoft.com/office/drawing/2014/main" id="{567F1682-63D5-295C-ABD0-99183EC7DA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90046" y="5611765"/>
            <a:ext cx="917615" cy="93690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A991920-15D7-62C5-DB8F-6138BB75354E}"/>
              </a:ext>
            </a:extLst>
          </p:cNvPr>
          <p:cNvGrpSpPr/>
          <p:nvPr/>
        </p:nvGrpSpPr>
        <p:grpSpPr>
          <a:xfrm>
            <a:off x="3935702" y="1909820"/>
            <a:ext cx="2849303" cy="2382455"/>
            <a:chOff x="6838707" y="1765136"/>
            <a:chExt cx="2849303" cy="238245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506DF4B-DE83-CCF6-9FFC-59A14099B8E8}"/>
                </a:ext>
              </a:extLst>
            </p:cNvPr>
            <p:cNvSpPr/>
            <p:nvPr/>
          </p:nvSpPr>
          <p:spPr>
            <a:xfrm>
              <a:off x="6838707" y="1765136"/>
              <a:ext cx="2845443" cy="2382455"/>
            </a:xfrm>
            <a:prstGeom prst="roundRect">
              <a:avLst/>
            </a:prstGeom>
            <a:noFill/>
            <a:ln w="57150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/>
                <a:cs typeface="Segoe UI"/>
              </a:endParaRPr>
            </a:p>
          </p:txBody>
        </p:sp>
        <p:pic>
          <p:nvPicPr>
            <p:cNvPr id="30" name="Graphic 29" descr="Heart lock outline">
              <a:extLst>
                <a:ext uri="{FF2B5EF4-FFF2-40B4-BE49-F238E27FC236}">
                  <a16:creationId xmlns:a16="http://schemas.microsoft.com/office/drawing/2014/main" id="{A5DB853D-6A5E-3809-D399-579140043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773610" y="1987952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Pandemic flattening curve bar graph outline">
              <a:extLst>
                <a:ext uri="{FF2B5EF4-FFF2-40B4-BE49-F238E27FC236}">
                  <a16:creationId xmlns:a16="http://schemas.microsoft.com/office/drawing/2014/main" id="{69F8809A-F65B-2DF8-208E-A63146A1A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211028" y="3126129"/>
              <a:ext cx="914400" cy="9144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95893A-ED1F-EE44-3E73-074CD6FB21BD}"/>
                </a:ext>
              </a:extLst>
            </p:cNvPr>
            <p:cNvSpPr txBox="1"/>
            <p:nvPr/>
          </p:nvSpPr>
          <p:spPr>
            <a:xfrm>
              <a:off x="7041265" y="2006278"/>
              <a:ext cx="173820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A2364F"/>
                  </a:solidFill>
                  <a:latin typeface="Segoe UI"/>
                  <a:cs typeface="Segoe UI"/>
                </a:rPr>
                <a:t>Synthetic data</a:t>
              </a:r>
            </a:p>
          </p:txBody>
        </p:sp>
      </p:grpSp>
      <p:sp>
        <p:nvSpPr>
          <p:cNvPr id="5" name="Content Placeholder 33">
            <a:extLst>
              <a:ext uri="{FF2B5EF4-FFF2-40B4-BE49-F238E27FC236}">
                <a16:creationId xmlns:a16="http://schemas.microsoft.com/office/drawing/2014/main" id="{CB5E3B44-526D-9946-7FBA-A17A10438E5F}"/>
              </a:ext>
            </a:extLst>
          </p:cNvPr>
          <p:cNvSpPr txBox="1">
            <a:spLocks/>
          </p:cNvSpPr>
          <p:nvPr/>
        </p:nvSpPr>
        <p:spPr>
          <a:xfrm>
            <a:off x="7147940" y="4524709"/>
            <a:ext cx="3620194" cy="21332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Requirements:</a:t>
            </a:r>
          </a:p>
          <a:p>
            <a:pPr marL="227965" indent="-227965"/>
            <a:r>
              <a:rPr lang="en-US">
                <a:latin typeface="Segoe UI"/>
                <a:cs typeface="Segoe UI"/>
              </a:rPr>
              <a:t>Standardisation</a:t>
            </a:r>
          </a:p>
          <a:p>
            <a:pPr marL="227965" indent="-227965"/>
            <a:r>
              <a:rPr lang="en-US">
                <a:latin typeface="Segoe UI"/>
                <a:cs typeface="Segoe UI"/>
              </a:rPr>
              <a:t>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6492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les of justice on blue background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71" r="15971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 fontScale="70000" lnSpcReduction="20000"/>
          </a:bodyPr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4. Ethics and Regulations</a:t>
            </a:r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Regulations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Privacy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A2364F"/>
                </a:solidFill>
                <a:latin typeface="Segoe UI"/>
                <a:cs typeface="Segoe UI"/>
              </a:rPr>
              <a:t>Explainability</a:t>
            </a:r>
            <a:endParaRPr lang="en-US" sz="3200">
              <a:solidFill>
                <a:srgbClr val="A2364F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Fairness</a:t>
            </a:r>
            <a:endParaRPr lang="en-US" sz="3200">
              <a:solidFill>
                <a:srgbClr val="000000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Accountability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Contestability</a:t>
            </a:r>
          </a:p>
          <a:p>
            <a:pPr algn="ctr"/>
            <a:endParaRPr lang="en-GB" sz="3200" b="1">
              <a:solidFill>
                <a:srgbClr val="F0DADE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23518986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A4B9-B7AB-3E4C-C1DC-0DDFED1E9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Transparency and explainability</a:t>
            </a:r>
            <a:endParaRPr lang="en-US" sz="3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pic>
        <p:nvPicPr>
          <p:cNvPr id="8" name="Content Placeholder 7" descr="Decision chart with solid fill">
            <a:extLst>
              <a:ext uri="{FF2B5EF4-FFF2-40B4-BE49-F238E27FC236}">
                <a16:creationId xmlns:a16="http://schemas.microsoft.com/office/drawing/2014/main" id="{62419E04-2E13-A898-0CB6-7C69994C7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3946" y="2227647"/>
            <a:ext cx="934193" cy="973777"/>
          </a:xfrm>
        </p:spPr>
      </p:pic>
      <p:pic>
        <p:nvPicPr>
          <p:cNvPr id="7" name="Picture 6" descr="A chest x-ray of a person&#10;&#10;Description automatically generated">
            <a:extLst>
              <a:ext uri="{FF2B5EF4-FFF2-40B4-BE49-F238E27FC236}">
                <a16:creationId xmlns:a16="http://schemas.microsoft.com/office/drawing/2014/main" id="{373260DD-8528-809D-8AF7-FCAC65EA8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766" y="2499432"/>
            <a:ext cx="1629739" cy="2061584"/>
          </a:xfrm>
          <a:prstGeom prst="rect">
            <a:avLst/>
          </a:prstGeom>
        </p:spPr>
      </p:pic>
      <p:sp>
        <p:nvSpPr>
          <p:cNvPr id="10" name="Cube 9">
            <a:extLst>
              <a:ext uri="{FF2B5EF4-FFF2-40B4-BE49-F238E27FC236}">
                <a16:creationId xmlns:a16="http://schemas.microsoft.com/office/drawing/2014/main" id="{C286BA14-E170-67A0-732C-390BCD69C55F}"/>
              </a:ext>
            </a:extLst>
          </p:cNvPr>
          <p:cNvSpPr/>
          <p:nvPr/>
        </p:nvSpPr>
        <p:spPr>
          <a:xfrm>
            <a:off x="3431376" y="3627979"/>
            <a:ext cx="1632857" cy="1494311"/>
          </a:xfrm>
          <a:prstGeom prst="cube">
            <a:avLst/>
          </a:prstGeom>
          <a:solidFill>
            <a:srgbClr val="41131C"/>
          </a:solidFill>
          <a:ln w="28575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Black box</a:t>
            </a:r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BDEC5F66-8B34-8245-CA0F-627451807C40}"/>
              </a:ext>
            </a:extLst>
          </p:cNvPr>
          <p:cNvSpPr/>
          <p:nvPr/>
        </p:nvSpPr>
        <p:spPr>
          <a:xfrm>
            <a:off x="3431992" y="1787384"/>
            <a:ext cx="1632857" cy="1494311"/>
          </a:xfrm>
          <a:prstGeom prst="cube">
            <a:avLst/>
          </a:prstGeom>
          <a:noFill/>
          <a:ln w="28575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hest x-ray of a person&#10;&#10;Description automatically generated">
            <a:extLst>
              <a:ext uri="{FF2B5EF4-FFF2-40B4-BE49-F238E27FC236}">
                <a16:creationId xmlns:a16="http://schemas.microsoft.com/office/drawing/2014/main" id="{E890F366-E855-7D3F-AE73-DF79DDAF6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650" y="2113991"/>
            <a:ext cx="1629739" cy="206158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D16F5BE-771D-6D3B-3183-DFDCBFB60CBE}"/>
              </a:ext>
            </a:extLst>
          </p:cNvPr>
          <p:cNvSpPr/>
          <p:nvPr/>
        </p:nvSpPr>
        <p:spPr>
          <a:xfrm>
            <a:off x="8831912" y="2061841"/>
            <a:ext cx="244215" cy="243882"/>
          </a:xfrm>
          <a:prstGeom prst="ellipse">
            <a:avLst/>
          </a:prstGeom>
          <a:noFill/>
          <a:ln w="28575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45E080-12EE-B03F-0322-7797FE71DD4E}"/>
              </a:ext>
            </a:extLst>
          </p:cNvPr>
          <p:cNvSpPr/>
          <p:nvPr/>
        </p:nvSpPr>
        <p:spPr>
          <a:xfrm>
            <a:off x="9913808" y="2813057"/>
            <a:ext cx="244215" cy="243882"/>
          </a:xfrm>
          <a:prstGeom prst="ellipse">
            <a:avLst/>
          </a:prstGeom>
          <a:noFill/>
          <a:ln w="28575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5C59D1-ABBF-3BC1-78A8-F7EA59957792}"/>
              </a:ext>
            </a:extLst>
          </p:cNvPr>
          <p:cNvSpPr/>
          <p:nvPr/>
        </p:nvSpPr>
        <p:spPr>
          <a:xfrm>
            <a:off x="10036015" y="3021529"/>
            <a:ext cx="244215" cy="243882"/>
          </a:xfrm>
          <a:prstGeom prst="ellipse">
            <a:avLst/>
          </a:prstGeom>
          <a:noFill/>
          <a:ln w="28575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8D0975F-C0CE-1F15-92C7-C9F0306A46AF}"/>
              </a:ext>
            </a:extLst>
          </p:cNvPr>
          <p:cNvSpPr/>
          <p:nvPr/>
        </p:nvSpPr>
        <p:spPr>
          <a:xfrm>
            <a:off x="2899650" y="2645676"/>
            <a:ext cx="463826" cy="289891"/>
          </a:xfrm>
          <a:prstGeom prst="rightArrow">
            <a:avLst/>
          </a:prstGeom>
          <a:solidFill>
            <a:srgbClr val="DF99A6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364F"/>
              </a:solidFill>
              <a:cs typeface="Calibri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94330AD-8741-D88E-A4AD-BBB1F9E67F16}"/>
              </a:ext>
            </a:extLst>
          </p:cNvPr>
          <p:cNvSpPr/>
          <p:nvPr/>
        </p:nvSpPr>
        <p:spPr>
          <a:xfrm>
            <a:off x="2918388" y="3886709"/>
            <a:ext cx="463826" cy="289891"/>
          </a:xfrm>
          <a:prstGeom prst="rightArrow">
            <a:avLst/>
          </a:prstGeom>
          <a:solidFill>
            <a:srgbClr val="DF99A6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364F"/>
              </a:solidFill>
              <a:cs typeface="Calibri"/>
            </a:endParaRPr>
          </a:p>
        </p:txBody>
      </p:sp>
      <p:sp>
        <p:nvSpPr>
          <p:cNvPr id="16" name="Callout: Line with Accent Bar 15">
            <a:extLst>
              <a:ext uri="{FF2B5EF4-FFF2-40B4-BE49-F238E27FC236}">
                <a16:creationId xmlns:a16="http://schemas.microsoft.com/office/drawing/2014/main" id="{035DF3C8-8830-488B-49FC-5F4A0F8E85DF}"/>
              </a:ext>
            </a:extLst>
          </p:cNvPr>
          <p:cNvSpPr/>
          <p:nvPr/>
        </p:nvSpPr>
        <p:spPr>
          <a:xfrm>
            <a:off x="5616344" y="1850545"/>
            <a:ext cx="1275521" cy="646043"/>
          </a:xfrm>
          <a:prstGeom prst="accentCallout1">
            <a:avLst/>
          </a:prstGeom>
          <a:solidFill>
            <a:srgbClr val="CC586E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Pneumonia</a:t>
            </a:r>
            <a:endParaRPr lang="en-US"/>
          </a:p>
        </p:txBody>
      </p:sp>
      <p:sp>
        <p:nvSpPr>
          <p:cNvPr id="5" name="Callout: Line with Accent Bar 4">
            <a:extLst>
              <a:ext uri="{FF2B5EF4-FFF2-40B4-BE49-F238E27FC236}">
                <a16:creationId xmlns:a16="http://schemas.microsoft.com/office/drawing/2014/main" id="{9CF0C5AC-9519-41C0-84F4-4855428FB9B8}"/>
              </a:ext>
            </a:extLst>
          </p:cNvPr>
          <p:cNvSpPr/>
          <p:nvPr/>
        </p:nvSpPr>
        <p:spPr>
          <a:xfrm>
            <a:off x="5616344" y="3319453"/>
            <a:ext cx="1275521" cy="646043"/>
          </a:xfrm>
          <a:prstGeom prst="accentCallout1">
            <a:avLst/>
          </a:prstGeom>
          <a:solidFill>
            <a:srgbClr val="CC586E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Pneumonia</a:t>
            </a:r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49A0DB-CCA7-7B6F-9137-6E5E722B53D0}"/>
              </a:ext>
            </a:extLst>
          </p:cNvPr>
          <p:cNvCxnSpPr/>
          <p:nvPr/>
        </p:nvCxnSpPr>
        <p:spPr>
          <a:xfrm flipV="1">
            <a:off x="4490182" y="2221897"/>
            <a:ext cx="4337957" cy="838198"/>
          </a:xfrm>
          <a:prstGeom prst="straightConnector1">
            <a:avLst/>
          </a:prstGeom>
          <a:ln w="28575">
            <a:solidFill>
              <a:srgbClr val="CC586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D4C5B52-69FE-83AA-7114-FAD80C4A293A}"/>
              </a:ext>
            </a:extLst>
          </p:cNvPr>
          <p:cNvSpPr txBox="1"/>
          <p:nvPr/>
        </p:nvSpPr>
        <p:spPr>
          <a:xfrm>
            <a:off x="3623429" y="1834561"/>
            <a:ext cx="133162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A2364F"/>
                </a:solidFill>
                <a:cs typeface="Calibri"/>
              </a:rPr>
              <a:t>Transparent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A93C59-F906-BA13-D50F-3941208D5042}"/>
              </a:ext>
            </a:extLst>
          </p:cNvPr>
          <p:cNvSpPr txBox="1"/>
          <p:nvPr/>
        </p:nvSpPr>
        <p:spPr>
          <a:xfrm>
            <a:off x="6686151" y="4826924"/>
            <a:ext cx="22738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41131C"/>
                </a:solidFill>
                <a:cs typeface="Calibri"/>
              </a:rPr>
              <a:t>Post-hoc explainability</a:t>
            </a:r>
            <a:endParaRPr lang="en-US"/>
          </a:p>
          <a:p>
            <a:pPr algn="ctr"/>
            <a:r>
              <a:rPr lang="en-US">
                <a:solidFill>
                  <a:srgbClr val="41131C"/>
                </a:solidFill>
                <a:cs typeface="Calibri"/>
              </a:rPr>
              <a:t>method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FE6281-0BD5-2F9D-3D63-64F63882C30B}"/>
              </a:ext>
            </a:extLst>
          </p:cNvPr>
          <p:cNvGrpSpPr/>
          <p:nvPr/>
        </p:nvGrpSpPr>
        <p:grpSpPr>
          <a:xfrm>
            <a:off x="7040606" y="3315013"/>
            <a:ext cx="1632857" cy="1494311"/>
            <a:chOff x="6708767" y="3429917"/>
            <a:chExt cx="1632857" cy="1494311"/>
          </a:xfrm>
        </p:grpSpPr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D86731E6-7093-D9D0-BCDA-CDA1A3CAA9EC}"/>
                </a:ext>
              </a:extLst>
            </p:cNvPr>
            <p:cNvSpPr/>
            <p:nvPr/>
          </p:nvSpPr>
          <p:spPr>
            <a:xfrm>
              <a:off x="6708767" y="3429917"/>
              <a:ext cx="1632857" cy="1494311"/>
            </a:xfrm>
            <a:prstGeom prst="cube">
              <a:avLst/>
            </a:prstGeom>
            <a:noFill/>
            <a:ln w="28575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003987-7F4E-273A-5489-0FD8B1DA0FF7}"/>
                </a:ext>
              </a:extLst>
            </p:cNvPr>
            <p:cNvSpPr txBox="1"/>
            <p:nvPr/>
          </p:nvSpPr>
          <p:spPr>
            <a:xfrm>
              <a:off x="6945442" y="3478967"/>
              <a:ext cx="1331627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A2364F"/>
                  </a:solidFill>
                  <a:cs typeface="Calibri"/>
                </a:rPr>
                <a:t>Transparent</a:t>
              </a:r>
            </a:p>
          </p:txBody>
        </p:sp>
        <p:pic>
          <p:nvPicPr>
            <p:cNvPr id="22" name="Graphic 21" descr="Decision chart outline">
              <a:extLst>
                <a:ext uri="{FF2B5EF4-FFF2-40B4-BE49-F238E27FC236}">
                  <a16:creationId xmlns:a16="http://schemas.microsoft.com/office/drawing/2014/main" id="{68C155E4-3894-7CCF-356F-5AFC7714E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87980" y="3902439"/>
              <a:ext cx="914400" cy="914400"/>
            </a:xfrm>
            <a:prstGeom prst="rect">
              <a:avLst/>
            </a:prstGeom>
          </p:spPr>
        </p:pic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E458F1-4FBD-C6C2-BD2B-F9FAE695237A}"/>
              </a:ext>
            </a:extLst>
          </p:cNvPr>
          <p:cNvCxnSpPr/>
          <p:nvPr/>
        </p:nvCxnSpPr>
        <p:spPr>
          <a:xfrm>
            <a:off x="5156330" y="4314458"/>
            <a:ext cx="1732613" cy="2498"/>
          </a:xfrm>
          <a:prstGeom prst="straightConnector1">
            <a:avLst/>
          </a:prstGeom>
          <a:ln w="57150">
            <a:solidFill>
              <a:srgbClr val="CC586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4FB969C2-A73E-5CCD-C236-F8C59DBF4353}"/>
              </a:ext>
            </a:extLst>
          </p:cNvPr>
          <p:cNvCxnSpPr/>
          <p:nvPr/>
        </p:nvCxnSpPr>
        <p:spPr>
          <a:xfrm flipV="1">
            <a:off x="3623512" y="4559083"/>
            <a:ext cx="3263869" cy="723043"/>
          </a:xfrm>
          <a:prstGeom prst="bentConnector3">
            <a:avLst/>
          </a:prstGeom>
          <a:ln w="57150">
            <a:solidFill>
              <a:srgbClr val="CC58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D04DE7B5-1046-2412-819F-23C82BF5BAF4}"/>
              </a:ext>
            </a:extLst>
          </p:cNvPr>
          <p:cNvCxnSpPr/>
          <p:nvPr/>
        </p:nvCxnSpPr>
        <p:spPr>
          <a:xfrm flipH="1" flipV="1">
            <a:off x="2897806" y="4439112"/>
            <a:ext cx="802654" cy="843782"/>
          </a:xfrm>
          <a:prstGeom prst="bentConnector3">
            <a:avLst/>
          </a:prstGeom>
          <a:ln w="57150">
            <a:solidFill>
              <a:srgbClr val="CC58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6279E6-3C85-C78E-1F28-DA08B51CB1A4}"/>
              </a:ext>
            </a:extLst>
          </p:cNvPr>
          <p:cNvCxnSpPr>
            <a:cxnSpLocks/>
          </p:cNvCxnSpPr>
          <p:nvPr/>
        </p:nvCxnSpPr>
        <p:spPr>
          <a:xfrm flipV="1">
            <a:off x="8052376" y="3082884"/>
            <a:ext cx="1950883" cy="1378453"/>
          </a:xfrm>
          <a:prstGeom prst="straightConnector1">
            <a:avLst/>
          </a:prstGeom>
          <a:ln w="28575">
            <a:solidFill>
              <a:srgbClr val="CC586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EE0A4A5-7561-2913-3E80-E963E003AC35}"/>
              </a:ext>
            </a:extLst>
          </p:cNvPr>
          <p:cNvSpPr txBox="1">
            <a:spLocks/>
          </p:cNvSpPr>
          <p:nvPr/>
        </p:nvSpPr>
        <p:spPr>
          <a:xfrm>
            <a:off x="1212865" y="5523798"/>
            <a:ext cx="9644512" cy="1328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/>
            <a:r>
              <a:rPr lang="en-US" sz="2400">
                <a:latin typeface="Calibri"/>
                <a:cs typeface="Calibri"/>
              </a:rPr>
              <a:t>Identify dataset biases, or model problems</a:t>
            </a:r>
            <a:endParaRPr lang="en-US" sz="2400"/>
          </a:p>
          <a:p>
            <a:pPr marL="227965" indent="-227965"/>
            <a:r>
              <a:rPr lang="en-US" sz="2400">
                <a:latin typeface="Calibri"/>
                <a:cs typeface="Calibri"/>
              </a:rPr>
              <a:t>Model complexity vs transparency vs performance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038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21" grpId="0"/>
      <p:bldP spid="3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les of justice on blue background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71" r="15971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 fontScale="70000" lnSpcReduction="20000"/>
          </a:bodyPr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4. Ethics and Regulations</a:t>
            </a:r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Regulations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Privacy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Explainability</a:t>
            </a:r>
            <a:endParaRPr lang="en-US" sz="3200">
              <a:solidFill>
                <a:srgbClr val="F0DADE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A2364F"/>
                </a:solidFill>
                <a:latin typeface="Segoe UI"/>
                <a:cs typeface="Segoe UI"/>
              </a:rPr>
              <a:t>Fairness</a:t>
            </a:r>
            <a:endParaRPr lang="en-US" sz="3200">
              <a:solidFill>
                <a:srgbClr val="A2364F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Accountability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Contestability</a:t>
            </a:r>
          </a:p>
          <a:p>
            <a:pPr algn="ctr"/>
            <a:endParaRPr lang="en-GB" sz="3200" b="1">
              <a:solidFill>
                <a:srgbClr val="F0DADE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25141827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C2D66-D3C1-8892-E88E-021625B4E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Fairness and robustness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2C835C-31AB-AF46-C573-BAE627DF2F4F}"/>
              </a:ext>
            </a:extLst>
          </p:cNvPr>
          <p:cNvSpPr/>
          <p:nvPr/>
        </p:nvSpPr>
        <p:spPr>
          <a:xfrm>
            <a:off x="945051" y="2247623"/>
            <a:ext cx="981075" cy="533400"/>
          </a:xfrm>
          <a:prstGeom prst="rect">
            <a:avLst/>
          </a:prstGeom>
          <a:solidFill>
            <a:srgbClr val="A2364F"/>
          </a:solidFill>
          <a:ln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Segoe UI"/>
                <a:ea typeface="Calibri"/>
                <a:cs typeface="Segoe UI"/>
              </a:rPr>
              <a:t>Train</a:t>
            </a:r>
            <a:endParaRPr lang="en-GB">
              <a:latin typeface="Segoe UI"/>
              <a:cs typeface="Segoe U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F13FA6-E1D7-95A1-B762-5FAF77E6378C}"/>
              </a:ext>
            </a:extLst>
          </p:cNvPr>
          <p:cNvSpPr/>
          <p:nvPr/>
        </p:nvSpPr>
        <p:spPr>
          <a:xfrm>
            <a:off x="3097701" y="2247623"/>
            <a:ext cx="1031875" cy="533400"/>
          </a:xfrm>
          <a:prstGeom prst="rect">
            <a:avLst/>
          </a:prstGeom>
          <a:solidFill>
            <a:srgbClr val="A2364F"/>
          </a:solidFill>
          <a:ln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Segoe UI"/>
                <a:ea typeface="Calibri"/>
                <a:cs typeface="Segoe UI"/>
              </a:rPr>
              <a:t>Validate</a:t>
            </a:r>
            <a:endParaRPr lang="en-US">
              <a:latin typeface="Segoe UI"/>
              <a:cs typeface="Segoe U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AF39-F647-1910-F0BE-434B246C9222}"/>
              </a:ext>
            </a:extLst>
          </p:cNvPr>
          <p:cNvSpPr/>
          <p:nvPr/>
        </p:nvSpPr>
        <p:spPr>
          <a:xfrm>
            <a:off x="5250351" y="2247623"/>
            <a:ext cx="1031875" cy="533400"/>
          </a:xfrm>
          <a:prstGeom prst="rect">
            <a:avLst/>
          </a:prstGeom>
          <a:solidFill>
            <a:srgbClr val="A2364F"/>
          </a:solidFill>
          <a:ln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Segoe UI"/>
                <a:ea typeface="Calibri"/>
                <a:cs typeface="Segoe UI"/>
              </a:rPr>
              <a:t>Test</a:t>
            </a:r>
            <a:endParaRPr lang="en-US">
              <a:latin typeface="Segoe UI"/>
              <a:cs typeface="Segoe U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F9F3AB-A9CD-29D3-13E6-118AFD818023}"/>
              </a:ext>
            </a:extLst>
          </p:cNvPr>
          <p:cNvSpPr/>
          <p:nvPr/>
        </p:nvSpPr>
        <p:spPr>
          <a:xfrm>
            <a:off x="7403001" y="2247623"/>
            <a:ext cx="1066800" cy="533400"/>
          </a:xfrm>
          <a:prstGeom prst="rect">
            <a:avLst/>
          </a:prstGeom>
          <a:solidFill>
            <a:srgbClr val="A2364F"/>
          </a:solidFill>
          <a:ln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Segoe UI"/>
                <a:ea typeface="Calibri"/>
                <a:cs typeface="Segoe UI"/>
              </a:rPr>
              <a:t>Deploy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47FDBB-9856-1C61-6CE2-1535B5F04B7E}"/>
              </a:ext>
            </a:extLst>
          </p:cNvPr>
          <p:cNvCxnSpPr/>
          <p:nvPr/>
        </p:nvCxnSpPr>
        <p:spPr>
          <a:xfrm>
            <a:off x="1954701" y="2514323"/>
            <a:ext cx="1143000" cy="0"/>
          </a:xfrm>
          <a:prstGeom prst="straightConnector1">
            <a:avLst/>
          </a:prstGeom>
          <a:ln>
            <a:solidFill>
              <a:srgbClr val="A236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5337EDD-18C2-A4CA-142D-0A647E705DE4}"/>
              </a:ext>
            </a:extLst>
          </p:cNvPr>
          <p:cNvCxnSpPr>
            <a:cxnSpLocks/>
          </p:cNvCxnSpPr>
          <p:nvPr/>
        </p:nvCxnSpPr>
        <p:spPr>
          <a:xfrm>
            <a:off x="4107351" y="2514323"/>
            <a:ext cx="1143000" cy="0"/>
          </a:xfrm>
          <a:prstGeom prst="straightConnector1">
            <a:avLst/>
          </a:prstGeom>
          <a:ln>
            <a:solidFill>
              <a:srgbClr val="A236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FD63B8-282D-5A2D-CC35-79F259173339}"/>
              </a:ext>
            </a:extLst>
          </p:cNvPr>
          <p:cNvCxnSpPr>
            <a:cxnSpLocks/>
          </p:cNvCxnSpPr>
          <p:nvPr/>
        </p:nvCxnSpPr>
        <p:spPr>
          <a:xfrm>
            <a:off x="6260001" y="2514323"/>
            <a:ext cx="1143000" cy="0"/>
          </a:xfrm>
          <a:prstGeom prst="straightConnector1">
            <a:avLst/>
          </a:prstGeom>
          <a:ln>
            <a:solidFill>
              <a:srgbClr val="A236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2666B5CF-BE7C-4EC7-0DF0-AFD22112800E}"/>
              </a:ext>
            </a:extLst>
          </p:cNvPr>
          <p:cNvSpPr/>
          <p:nvPr/>
        </p:nvSpPr>
        <p:spPr>
          <a:xfrm flipH="1" flipV="1">
            <a:off x="1327575" y="1738987"/>
            <a:ext cx="2343150" cy="504825"/>
          </a:xfrm>
          <a:prstGeom prst="curvedUpArrow">
            <a:avLst/>
          </a:prstGeom>
          <a:solidFill>
            <a:srgbClr val="DF99A6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tx1"/>
              </a:solidFill>
              <a:latin typeface="Segoe UI"/>
              <a:cs typeface="Segoe UI"/>
            </a:endParaRPr>
          </a:p>
        </p:txBody>
      </p:sp>
      <p:pic>
        <p:nvPicPr>
          <p:cNvPr id="13" name="Graphic 16" descr="Group of people with solid fill">
            <a:extLst>
              <a:ext uri="{FF2B5EF4-FFF2-40B4-BE49-F238E27FC236}">
                <a16:creationId xmlns:a16="http://schemas.microsoft.com/office/drawing/2014/main" id="{C663CE0C-C820-0288-B9CA-2C399394A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09734" y="4380165"/>
            <a:ext cx="1089025" cy="1046692"/>
          </a:xfrm>
          <a:prstGeom prst="rect">
            <a:avLst/>
          </a:prstGeom>
        </p:spPr>
      </p:pic>
      <p:pic>
        <p:nvPicPr>
          <p:cNvPr id="14" name="Graphic 17" descr="Woman with cane with solid fill">
            <a:extLst>
              <a:ext uri="{FF2B5EF4-FFF2-40B4-BE49-F238E27FC236}">
                <a16:creationId xmlns:a16="http://schemas.microsoft.com/office/drawing/2014/main" id="{1A5C9A64-45D7-EB91-41ED-BA075598F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2859" y="4761164"/>
            <a:ext cx="510117" cy="467784"/>
          </a:xfrm>
          <a:prstGeom prst="rect">
            <a:avLst/>
          </a:prstGeom>
        </p:spPr>
      </p:pic>
      <p:pic>
        <p:nvPicPr>
          <p:cNvPr id="15" name="Graphic 18" descr="Woman with solid fill">
            <a:extLst>
              <a:ext uri="{FF2B5EF4-FFF2-40B4-BE49-F238E27FC236}">
                <a16:creationId xmlns:a16="http://schemas.microsoft.com/office/drawing/2014/main" id="{205BD829-B0E3-75EC-0176-3034C54B9D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82985" y="4151566"/>
            <a:ext cx="456141" cy="510116"/>
          </a:xfrm>
          <a:prstGeom prst="rect">
            <a:avLst/>
          </a:prstGeom>
        </p:spPr>
      </p:pic>
      <p:pic>
        <p:nvPicPr>
          <p:cNvPr id="17" name="Graphic 20" descr="Group of men with solid fill">
            <a:extLst>
              <a:ext uri="{FF2B5EF4-FFF2-40B4-BE49-F238E27FC236}">
                <a16:creationId xmlns:a16="http://schemas.microsoft.com/office/drawing/2014/main" id="{41865A6A-12DA-E015-9C83-F8D65B4BBD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29159" y="4181198"/>
            <a:ext cx="390525" cy="390525"/>
          </a:xfrm>
          <a:prstGeom prst="rect">
            <a:avLst/>
          </a:prstGeom>
        </p:spPr>
      </p:pic>
      <p:sp>
        <p:nvSpPr>
          <p:cNvPr id="18" name="Cylinder 17">
            <a:extLst>
              <a:ext uri="{FF2B5EF4-FFF2-40B4-BE49-F238E27FC236}">
                <a16:creationId xmlns:a16="http://schemas.microsoft.com/office/drawing/2014/main" id="{69E22CE4-DFF6-99B5-EAA3-D33E1C898715}"/>
              </a:ext>
            </a:extLst>
          </p:cNvPr>
          <p:cNvSpPr/>
          <p:nvPr/>
        </p:nvSpPr>
        <p:spPr>
          <a:xfrm>
            <a:off x="1116501" y="2934947"/>
            <a:ext cx="695325" cy="457200"/>
          </a:xfrm>
          <a:prstGeom prst="can">
            <a:avLst/>
          </a:prstGeom>
          <a:solidFill>
            <a:srgbClr val="DF99A6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Segoe UI"/>
              <a:cs typeface="Segoe U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3AA7FF-A2F1-2C4B-4D62-7B31481F33D5}"/>
              </a:ext>
            </a:extLst>
          </p:cNvPr>
          <p:cNvGrpSpPr/>
          <p:nvPr/>
        </p:nvGrpSpPr>
        <p:grpSpPr>
          <a:xfrm>
            <a:off x="1189816" y="3399234"/>
            <a:ext cx="6400800" cy="2737909"/>
            <a:chOff x="951442" y="3800474"/>
            <a:chExt cx="6400800" cy="2737909"/>
          </a:xfrm>
        </p:grpSpPr>
        <p:sp>
          <p:nvSpPr>
            <p:cNvPr id="34" name="Cloud 33">
              <a:extLst>
                <a:ext uri="{FF2B5EF4-FFF2-40B4-BE49-F238E27FC236}">
                  <a16:creationId xmlns:a16="http://schemas.microsoft.com/office/drawing/2014/main" id="{6FA2B365-761C-177E-78F0-20A43C1F60DB}"/>
                </a:ext>
              </a:extLst>
            </p:cNvPr>
            <p:cNvSpPr/>
            <p:nvPr/>
          </p:nvSpPr>
          <p:spPr>
            <a:xfrm>
              <a:off x="951442" y="4266142"/>
              <a:ext cx="5065183" cy="2272241"/>
            </a:xfrm>
            <a:prstGeom prst="cloud">
              <a:avLst/>
            </a:prstGeom>
            <a:noFill/>
            <a:ln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latin typeface="Segoe UI"/>
                <a:cs typeface="Segoe UI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47F5AED-0CB0-784B-ECC6-8ADBF9CF290A}"/>
                </a:ext>
              </a:extLst>
            </p:cNvPr>
            <p:cNvCxnSpPr/>
            <p:nvPr/>
          </p:nvCxnSpPr>
          <p:spPr>
            <a:xfrm flipV="1">
              <a:off x="5148791" y="3810000"/>
              <a:ext cx="146051" cy="439209"/>
            </a:xfrm>
            <a:prstGeom prst="straightConnector1">
              <a:avLst/>
            </a:prstGeom>
            <a:noFill/>
            <a:ln w="28575">
              <a:solidFill>
                <a:srgbClr val="DF99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A7E6996-A78A-655D-8785-4DC10EA053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09725" y="3819524"/>
              <a:ext cx="430742" cy="647700"/>
            </a:xfrm>
            <a:prstGeom prst="straightConnector1">
              <a:avLst/>
            </a:prstGeom>
            <a:noFill/>
            <a:ln w="28575">
              <a:solidFill>
                <a:srgbClr val="DF99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8E56A6F-2402-CE03-3841-8D3278C080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00425" y="3800474"/>
              <a:ext cx="114300" cy="581025"/>
            </a:xfrm>
            <a:prstGeom prst="straightConnector1">
              <a:avLst/>
            </a:prstGeom>
            <a:noFill/>
            <a:ln w="28575">
              <a:solidFill>
                <a:srgbClr val="DF99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1AADEF5-F389-8FBE-FEAF-6B745D907E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5975" y="4206874"/>
              <a:ext cx="1456267" cy="570441"/>
            </a:xfrm>
            <a:prstGeom prst="straightConnector1">
              <a:avLst/>
            </a:prstGeom>
            <a:noFill/>
            <a:ln w="28575">
              <a:solidFill>
                <a:srgbClr val="DF99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ylinder 19">
            <a:extLst>
              <a:ext uri="{FF2B5EF4-FFF2-40B4-BE49-F238E27FC236}">
                <a16:creationId xmlns:a16="http://schemas.microsoft.com/office/drawing/2014/main" id="{FB157979-0FC8-D434-5848-801BC0894C54}"/>
              </a:ext>
            </a:extLst>
          </p:cNvPr>
          <p:cNvSpPr/>
          <p:nvPr/>
        </p:nvSpPr>
        <p:spPr>
          <a:xfrm>
            <a:off x="3297726" y="2934947"/>
            <a:ext cx="695325" cy="457200"/>
          </a:xfrm>
          <a:prstGeom prst="can">
            <a:avLst/>
          </a:prstGeom>
          <a:solidFill>
            <a:srgbClr val="DF99A6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Segoe UI"/>
              <a:cs typeface="Segoe UI"/>
            </a:endParaRPr>
          </a:p>
        </p:txBody>
      </p:sp>
      <p:sp>
        <p:nvSpPr>
          <p:cNvPr id="21" name="Cylinder 20">
            <a:extLst>
              <a:ext uri="{FF2B5EF4-FFF2-40B4-BE49-F238E27FC236}">
                <a16:creationId xmlns:a16="http://schemas.microsoft.com/office/drawing/2014/main" id="{4D7C85CE-6877-1E9D-5D01-95A930FAD030}"/>
              </a:ext>
            </a:extLst>
          </p:cNvPr>
          <p:cNvSpPr/>
          <p:nvPr/>
        </p:nvSpPr>
        <p:spPr>
          <a:xfrm>
            <a:off x="5421801" y="2934947"/>
            <a:ext cx="695325" cy="457200"/>
          </a:xfrm>
          <a:prstGeom prst="can">
            <a:avLst/>
          </a:prstGeom>
          <a:solidFill>
            <a:srgbClr val="DF99A6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Segoe UI"/>
              <a:cs typeface="Segoe U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4B8DCF-DFB3-6243-A114-DD03A848E3AE}"/>
              </a:ext>
            </a:extLst>
          </p:cNvPr>
          <p:cNvGrpSpPr/>
          <p:nvPr/>
        </p:nvGrpSpPr>
        <p:grpSpPr>
          <a:xfrm>
            <a:off x="1678476" y="3409672"/>
            <a:ext cx="5933018" cy="2356908"/>
            <a:chOff x="1419224" y="3800474"/>
            <a:chExt cx="5933018" cy="2356908"/>
          </a:xfrm>
        </p:grpSpPr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2C74136B-E612-04B6-6F68-3BED48A192A9}"/>
                </a:ext>
              </a:extLst>
            </p:cNvPr>
            <p:cNvSpPr/>
            <p:nvPr/>
          </p:nvSpPr>
          <p:spPr>
            <a:xfrm>
              <a:off x="4918075" y="5083175"/>
              <a:ext cx="942975" cy="657225"/>
            </a:xfrm>
            <a:prstGeom prst="cloud">
              <a:avLst/>
            </a:prstGeom>
            <a:noFill/>
            <a:ln>
              <a:solidFill>
                <a:srgbClr val="9A1D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latin typeface="Segoe UI"/>
                <a:cs typeface="Segoe UI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F9C71C6-9B26-8D81-B7EE-8223686FFE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4225" y="4389966"/>
              <a:ext cx="1488017" cy="813858"/>
            </a:xfrm>
            <a:prstGeom prst="straightConnector1">
              <a:avLst/>
            </a:prstGeom>
            <a:ln w="28575">
              <a:solidFill>
                <a:srgbClr val="9A1D2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DE1DCC72-5DA4-F19C-B490-024789405CA4}"/>
                </a:ext>
              </a:extLst>
            </p:cNvPr>
            <p:cNvSpPr/>
            <p:nvPr/>
          </p:nvSpPr>
          <p:spPr>
            <a:xfrm>
              <a:off x="3354917" y="4441824"/>
              <a:ext cx="942975" cy="657225"/>
            </a:xfrm>
            <a:prstGeom prst="cloud">
              <a:avLst/>
            </a:prstGeom>
            <a:noFill/>
            <a:ln>
              <a:solidFill>
                <a:srgbClr val="9A1D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latin typeface="Segoe UI"/>
                <a:cs typeface="Segoe UI"/>
              </a:endParaRPr>
            </a:p>
          </p:txBody>
        </p:sp>
        <p:sp>
          <p:nvSpPr>
            <p:cNvPr id="28" name="Cloud 27">
              <a:extLst>
                <a:ext uri="{FF2B5EF4-FFF2-40B4-BE49-F238E27FC236}">
                  <a16:creationId xmlns:a16="http://schemas.microsoft.com/office/drawing/2014/main" id="{2B032057-D4F7-E6A1-7923-6F6FE0B389C7}"/>
                </a:ext>
              </a:extLst>
            </p:cNvPr>
            <p:cNvSpPr/>
            <p:nvPr/>
          </p:nvSpPr>
          <p:spPr>
            <a:xfrm>
              <a:off x="4483100" y="4446057"/>
              <a:ext cx="942975" cy="657225"/>
            </a:xfrm>
            <a:prstGeom prst="cloud">
              <a:avLst/>
            </a:prstGeom>
            <a:noFill/>
            <a:ln>
              <a:solidFill>
                <a:srgbClr val="9A1D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latin typeface="Segoe UI"/>
                <a:cs typeface="Segoe UI"/>
              </a:endParaRPr>
            </a:p>
          </p:txBody>
        </p:sp>
        <p:sp>
          <p:nvSpPr>
            <p:cNvPr id="30" name="Cloud 29">
              <a:extLst>
                <a:ext uri="{FF2B5EF4-FFF2-40B4-BE49-F238E27FC236}">
                  <a16:creationId xmlns:a16="http://schemas.microsoft.com/office/drawing/2014/main" id="{A34C11E5-54F3-5B0E-715F-C5C6E39AB75C}"/>
                </a:ext>
              </a:extLst>
            </p:cNvPr>
            <p:cNvSpPr/>
            <p:nvPr/>
          </p:nvSpPr>
          <p:spPr>
            <a:xfrm>
              <a:off x="1559983" y="4557182"/>
              <a:ext cx="1666875" cy="1600200"/>
            </a:xfrm>
            <a:prstGeom prst="cloud">
              <a:avLst/>
            </a:prstGeom>
            <a:noFill/>
            <a:ln>
              <a:solidFill>
                <a:srgbClr val="9A1D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latin typeface="Segoe UI"/>
                <a:cs typeface="Segoe UI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9856984-C4CB-2689-2E29-5A0E4CD573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4366" y="3857624"/>
              <a:ext cx="167218" cy="566208"/>
            </a:xfrm>
            <a:prstGeom prst="straightConnector1">
              <a:avLst/>
            </a:prstGeom>
            <a:ln w="28575">
              <a:solidFill>
                <a:srgbClr val="9A1D2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7C32507-A12F-5F96-C686-97F8206928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62350" y="3800474"/>
              <a:ext cx="114300" cy="581025"/>
            </a:xfrm>
            <a:prstGeom prst="straightConnector1">
              <a:avLst/>
            </a:prstGeom>
            <a:ln w="28575">
              <a:solidFill>
                <a:srgbClr val="9A1D2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1563EB9-0555-EFFB-B6DC-29B29D0262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19224" y="3847041"/>
              <a:ext cx="473075" cy="774699"/>
            </a:xfrm>
            <a:prstGeom prst="straightConnector1">
              <a:avLst/>
            </a:prstGeom>
            <a:ln w="28575">
              <a:solidFill>
                <a:srgbClr val="9A1D2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ylinder 22">
            <a:extLst>
              <a:ext uri="{FF2B5EF4-FFF2-40B4-BE49-F238E27FC236}">
                <a16:creationId xmlns:a16="http://schemas.microsoft.com/office/drawing/2014/main" id="{F17D2D87-C645-3F43-8D96-AB94FA6DA302}"/>
              </a:ext>
            </a:extLst>
          </p:cNvPr>
          <p:cNvSpPr/>
          <p:nvPr/>
        </p:nvSpPr>
        <p:spPr>
          <a:xfrm>
            <a:off x="7631601" y="2934947"/>
            <a:ext cx="695325" cy="2495550"/>
          </a:xfrm>
          <a:prstGeom prst="can">
            <a:avLst/>
          </a:prstGeom>
          <a:solidFill>
            <a:srgbClr val="DF99A6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Segoe UI"/>
              <a:cs typeface="Segoe UI"/>
            </a:endParaRPr>
          </a:p>
        </p:txBody>
      </p:sp>
      <p:pic>
        <p:nvPicPr>
          <p:cNvPr id="24" name="Graphic 29" descr="Briefcase with solid fill">
            <a:extLst>
              <a:ext uri="{FF2B5EF4-FFF2-40B4-BE49-F238E27FC236}">
                <a16:creationId xmlns:a16="http://schemas.microsoft.com/office/drawing/2014/main" id="{B2DEFFB3-8ECF-F1E1-830D-DB79CA4A2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85668" y="4403448"/>
            <a:ext cx="196850" cy="18732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528D4C0-FDBB-D9CB-CE6B-4B2266EB423C}"/>
              </a:ext>
            </a:extLst>
          </p:cNvPr>
          <p:cNvGrpSpPr/>
          <p:nvPr/>
        </p:nvGrpSpPr>
        <p:grpSpPr>
          <a:xfrm>
            <a:off x="9105512" y="2373527"/>
            <a:ext cx="2690483" cy="2974638"/>
            <a:chOff x="9105512" y="2373527"/>
            <a:chExt cx="2690483" cy="297463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93DE659-5F47-719E-5AA6-6E82451B2EFF}"/>
                </a:ext>
              </a:extLst>
            </p:cNvPr>
            <p:cNvGrpSpPr/>
            <p:nvPr/>
          </p:nvGrpSpPr>
          <p:grpSpPr>
            <a:xfrm>
              <a:off x="9105512" y="2373527"/>
              <a:ext cx="2690483" cy="2974638"/>
              <a:chOff x="9414431" y="2352932"/>
              <a:chExt cx="2690483" cy="297463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3699360-CEF3-B66A-0439-9E38A99D992A}"/>
                  </a:ext>
                </a:extLst>
              </p:cNvPr>
              <p:cNvSpPr/>
              <p:nvPr/>
            </p:nvSpPr>
            <p:spPr>
              <a:xfrm rot="5400000">
                <a:off x="8559498" y="3945449"/>
                <a:ext cx="2285998" cy="362857"/>
              </a:xfrm>
              <a:prstGeom prst="rect">
                <a:avLst/>
              </a:prstGeom>
              <a:solidFill>
                <a:srgbClr val="A2364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1400">
                    <a:cs typeface="Calibri"/>
                  </a:rPr>
                  <a:t>Training</a:t>
                </a:r>
                <a:endParaRPr lang="en-US" sz="140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887A5CE-49EF-0835-19DC-C05F67E0A405}"/>
                  </a:ext>
                </a:extLst>
              </p:cNvPr>
              <p:cNvSpPr/>
              <p:nvPr/>
            </p:nvSpPr>
            <p:spPr>
              <a:xfrm rot="5400000">
                <a:off x="9082012" y="4051413"/>
                <a:ext cx="2074805" cy="359176"/>
              </a:xfrm>
              <a:prstGeom prst="rect">
                <a:avLst/>
              </a:prstGeom>
              <a:solidFill>
                <a:srgbClr val="A2364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en-US" sz="1400">
                    <a:cs typeface="Calibri"/>
                  </a:rPr>
                  <a:t>Validation</a:t>
                </a:r>
                <a:endParaRPr lang="en-US" sz="14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0239885-8FB7-FE2E-F369-588A68D17727}"/>
                  </a:ext>
                </a:extLst>
              </p:cNvPr>
              <p:cNvSpPr/>
              <p:nvPr/>
            </p:nvSpPr>
            <p:spPr>
              <a:xfrm rot="5400000">
                <a:off x="9616035" y="4159208"/>
                <a:ext cx="1850255" cy="381262"/>
              </a:xfrm>
              <a:prstGeom prst="rect">
                <a:avLst/>
              </a:prstGeom>
              <a:solidFill>
                <a:srgbClr val="A2364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en-US" sz="1400">
                    <a:cs typeface="Calibri"/>
                  </a:rPr>
                  <a:t>Test</a:t>
                </a:r>
                <a:endParaRPr lang="en-US" sz="14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E88F352-19AB-8E3F-3EE0-C74273EA9C04}"/>
                  </a:ext>
                </a:extLst>
              </p:cNvPr>
              <p:cNvSpPr/>
              <p:nvPr/>
            </p:nvSpPr>
            <p:spPr>
              <a:xfrm rot="5400000">
                <a:off x="10153233" y="4282557"/>
                <a:ext cx="1618342" cy="362857"/>
              </a:xfrm>
              <a:prstGeom prst="rect">
                <a:avLst/>
              </a:prstGeom>
              <a:solidFill>
                <a:srgbClr val="A2364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en-US" sz="1400">
                    <a:cs typeface="Calibri"/>
                  </a:rPr>
                  <a:t>Deployment t=1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CB50BC4-55E7-532C-B209-FC98194CE592}"/>
                  </a:ext>
                </a:extLst>
              </p:cNvPr>
              <p:cNvSpPr/>
              <p:nvPr/>
            </p:nvSpPr>
            <p:spPr>
              <a:xfrm rot="5400000">
                <a:off x="11085635" y="4381626"/>
                <a:ext cx="1415879" cy="362857"/>
              </a:xfrm>
              <a:prstGeom prst="rect">
                <a:avLst/>
              </a:prstGeom>
              <a:solidFill>
                <a:srgbClr val="A2364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en-US" sz="1400">
                    <a:cs typeface="Calibri"/>
                  </a:rPr>
                  <a:t>Deployment t=N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90976FD1-7699-FE85-DBB9-EC9677DA488B}"/>
                  </a:ext>
                </a:extLst>
              </p:cNvPr>
              <p:cNvCxnSpPr/>
              <p:nvPr/>
            </p:nvCxnSpPr>
            <p:spPr>
              <a:xfrm>
                <a:off x="9426867" y="5314835"/>
                <a:ext cx="2678047" cy="12735"/>
              </a:xfrm>
              <a:prstGeom prst="straightConnector1">
                <a:avLst/>
              </a:prstGeom>
              <a:ln w="28575">
                <a:solidFill>
                  <a:srgbClr val="4113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BB135C49-CBAF-0007-334A-E859BB75F0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4431" y="2776552"/>
                <a:ext cx="18334" cy="2535087"/>
              </a:xfrm>
              <a:prstGeom prst="straightConnector1">
                <a:avLst/>
              </a:prstGeom>
              <a:ln w="28575">
                <a:solidFill>
                  <a:srgbClr val="4113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26EEDF4-AB02-DECB-71AB-8CA34AE03001}"/>
                  </a:ext>
                </a:extLst>
              </p:cNvPr>
              <p:cNvSpPr txBox="1"/>
              <p:nvPr/>
            </p:nvSpPr>
            <p:spPr>
              <a:xfrm>
                <a:off x="10024419" y="2352932"/>
                <a:ext cx="1404550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>
                    <a:solidFill>
                      <a:srgbClr val="41131C"/>
                    </a:solidFill>
                    <a:cs typeface="Calibri"/>
                  </a:rPr>
                  <a:t>Performance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F27D6DE-6682-4EE7-0D63-3D5D93130AD3}"/>
                </a:ext>
              </a:extLst>
            </p:cNvPr>
            <p:cNvSpPr txBox="1"/>
            <p:nvPr/>
          </p:nvSpPr>
          <p:spPr>
            <a:xfrm>
              <a:off x="10760676" y="4571999"/>
              <a:ext cx="60136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>
                  <a:cs typeface="Calibri"/>
                </a:rPr>
                <a:t>...</a:t>
              </a:r>
              <a:endParaRPr lang="en-US" sz="2000">
                <a:ea typeface="Calibri" panose="020F0502020204030204"/>
                <a:cs typeface="Calibri" panose="020F0502020204030204"/>
              </a:endParaRPr>
            </a:p>
          </p:txBody>
        </p:sp>
      </p:grpSp>
      <p:pic>
        <p:nvPicPr>
          <p:cNvPr id="49" name="Graphic 48" descr="Fox with solid fill">
            <a:extLst>
              <a:ext uri="{FF2B5EF4-FFF2-40B4-BE49-F238E27FC236}">
                <a16:creationId xmlns:a16="http://schemas.microsoft.com/office/drawing/2014/main" id="{A8DA1826-0CB9-841A-B04A-5F22369321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71338" y="5873635"/>
            <a:ext cx="914400" cy="914400"/>
          </a:xfrm>
          <a:prstGeom prst="rect">
            <a:avLst/>
          </a:prstGeom>
        </p:spPr>
      </p:pic>
      <p:pic>
        <p:nvPicPr>
          <p:cNvPr id="50" name="Graphic 49" descr="Cat with solid fill">
            <a:extLst>
              <a:ext uri="{FF2B5EF4-FFF2-40B4-BE49-F238E27FC236}">
                <a16:creationId xmlns:a16="http://schemas.microsoft.com/office/drawing/2014/main" id="{81C56492-21CB-48CE-2659-CA2BAF0A78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96323" y="5706161"/>
            <a:ext cx="646671" cy="615779"/>
          </a:xfrm>
          <a:prstGeom prst="rect">
            <a:avLst/>
          </a:prstGeom>
        </p:spPr>
      </p:pic>
      <p:pic>
        <p:nvPicPr>
          <p:cNvPr id="51" name="Graphic 50" descr="Dog with solid fill">
            <a:extLst>
              <a:ext uri="{FF2B5EF4-FFF2-40B4-BE49-F238E27FC236}">
                <a16:creationId xmlns:a16="http://schemas.microsoft.com/office/drawing/2014/main" id="{82A2F65A-F759-7D95-3C8B-0B5F95EB58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102787" y="4959751"/>
            <a:ext cx="914400" cy="9144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D9DAE57-2A0C-30BA-7695-79839BE1267A}"/>
              </a:ext>
            </a:extLst>
          </p:cNvPr>
          <p:cNvSpPr txBox="1"/>
          <p:nvPr/>
        </p:nvSpPr>
        <p:spPr>
          <a:xfrm>
            <a:off x="10537657" y="5414208"/>
            <a:ext cx="125930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1131C"/>
                </a:solidFill>
                <a:ea typeface="Calibri"/>
                <a:cs typeface="Calibri"/>
              </a:rPr>
              <a:t>Requires constant monitoring</a:t>
            </a:r>
            <a:endParaRPr lang="en-US">
              <a:solidFill>
                <a:srgbClr val="41131C"/>
              </a:solidFill>
            </a:endParaRPr>
          </a:p>
        </p:txBody>
      </p:sp>
      <p:pic>
        <p:nvPicPr>
          <p:cNvPr id="54" name="Graphic 53" descr="Artificial Intelligence outline">
            <a:extLst>
              <a:ext uri="{FF2B5EF4-FFF2-40B4-BE49-F238E27FC236}">
                <a16:creationId xmlns:a16="http://schemas.microsoft.com/office/drawing/2014/main" id="{FBC8CDB6-A56B-DB66-96F3-0B1DF50DAC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929305" y="1332899"/>
            <a:ext cx="1039011" cy="1032069"/>
          </a:xfrm>
          <a:prstGeom prst="rect">
            <a:avLst/>
          </a:prstGeom>
        </p:spPr>
      </p:pic>
      <p:pic>
        <p:nvPicPr>
          <p:cNvPr id="53" name="Picture 52" descr="X-ray of a hand&#10;&#10;Description automatically generated">
            <a:extLst>
              <a:ext uri="{FF2B5EF4-FFF2-40B4-BE49-F238E27FC236}">
                <a16:creationId xmlns:a16="http://schemas.microsoft.com/office/drawing/2014/main" id="{9A24BAB4-C7A3-B2AC-DB6D-5D4D1B2C23A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45508" y="5690306"/>
            <a:ext cx="2257778" cy="64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2BA05-ADA2-1673-41A6-B5B95AD9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Fairness</a:t>
            </a:r>
            <a:endParaRPr lang="en-US"/>
          </a:p>
        </p:txBody>
      </p:sp>
      <p:pic>
        <p:nvPicPr>
          <p:cNvPr id="3" name="Picture 2" descr="A screenshot of a news page&#10;&#10;Description automatically generated">
            <a:extLst>
              <a:ext uri="{FF2B5EF4-FFF2-40B4-BE49-F238E27FC236}">
                <a16:creationId xmlns:a16="http://schemas.microsoft.com/office/drawing/2014/main" id="{9409CAAA-AE63-042A-971D-6A72FD039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53" y="2057400"/>
            <a:ext cx="5753595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1C8437-B727-FBF2-FB2A-5D956CDEC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643" y="1457325"/>
            <a:ext cx="3784889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94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9F4B0-158B-5AE9-FF63-A074D626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The survivorship bias</a:t>
            </a:r>
            <a:endParaRPr lang="en-GB"/>
          </a:p>
        </p:txBody>
      </p:sp>
      <p:pic>
        <p:nvPicPr>
          <p:cNvPr id="3" name="Picture 2" descr="Survivorship bias in House Hunting: A practical modeling ...">
            <a:extLst>
              <a:ext uri="{FF2B5EF4-FFF2-40B4-BE49-F238E27FC236}">
                <a16:creationId xmlns:a16="http://schemas.microsoft.com/office/drawing/2014/main" id="{8424A77E-B16C-DE1A-80F9-581FB06EBB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09" r="102" b="17185"/>
          <a:stretch/>
        </p:blipFill>
        <p:spPr>
          <a:xfrm>
            <a:off x="997908" y="1808445"/>
            <a:ext cx="10206630" cy="45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887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86B1A-F8B7-5F67-7789-AB8D60852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The Simpson's paradox</a:t>
            </a:r>
            <a:endParaRPr lang="en-US"/>
          </a:p>
        </p:txBody>
      </p:sp>
      <p:pic>
        <p:nvPicPr>
          <p:cNvPr id="4" name="Picture 3" descr="Frontiers | Simpson's paradox in psychological science: a practical guide">
            <a:extLst>
              <a:ext uri="{FF2B5EF4-FFF2-40B4-BE49-F238E27FC236}">
                <a16:creationId xmlns:a16="http://schemas.microsoft.com/office/drawing/2014/main" id="{5648F2B5-3AFB-2BAA-05BF-19D4F4BB8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287" y="1898091"/>
            <a:ext cx="5964819" cy="4300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639F0-C60C-76B7-1508-856B35CB0542}"/>
              </a:ext>
            </a:extLst>
          </p:cNvPr>
          <p:cNvSpPr txBox="1"/>
          <p:nvPr/>
        </p:nvSpPr>
        <p:spPr>
          <a:xfrm>
            <a:off x="0" y="6600825"/>
            <a:ext cx="12192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Kievit Rogier , Frankenhuis Willem E., </a:t>
            </a:r>
            <a:r>
              <a:rPr lang="en-US" sz="1200" err="1"/>
              <a:t>Waldorp</a:t>
            </a:r>
            <a:r>
              <a:rPr lang="en-US" sz="1200"/>
              <a:t> Lourens , Borsboom Denny, </a:t>
            </a:r>
            <a:r>
              <a:rPr lang="en-US" sz="1200">
                <a:ea typeface="+mn-lt"/>
                <a:cs typeface="+mn-lt"/>
              </a:rPr>
              <a:t>Simpson's paradox in psychological science: a practical guide, Frontiers in Psychology, 2013</a:t>
            </a:r>
            <a:endParaRPr lang="en-US" sz="12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50826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les of justice on blue background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71" r="15971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 fontScale="70000" lnSpcReduction="20000"/>
          </a:bodyPr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4. Ethics and Regulations</a:t>
            </a:r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Regulations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Privacy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Explainability</a:t>
            </a:r>
            <a:endParaRPr lang="en-US" sz="3200">
              <a:solidFill>
                <a:srgbClr val="F0DADE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Fairness</a:t>
            </a:r>
            <a:endParaRPr lang="en-US" sz="3200">
              <a:solidFill>
                <a:srgbClr val="F0DADE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A2364F"/>
                </a:solidFill>
                <a:latin typeface="Segoe UI"/>
                <a:cs typeface="Segoe UI"/>
              </a:rPr>
              <a:t>Accountability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Contestability</a:t>
            </a:r>
          </a:p>
          <a:p>
            <a:pPr algn="ctr"/>
            <a:endParaRPr lang="en-GB" sz="3200" b="1">
              <a:solidFill>
                <a:srgbClr val="F0DADE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1576468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9A7A7-208F-082E-4A06-49AE42806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Accountability and Governance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4C57B-EEF8-899A-9F16-208504E16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>
                <a:latin typeface="Poppins"/>
                <a:cs typeface="Poppins"/>
              </a:rPr>
              <a:t>Effective oversight of the use of AI.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Clear lines of accountability across the AI life cycle.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Trustworthiness auditing</a:t>
            </a:r>
            <a:endParaRPr lang="en-GB"/>
          </a:p>
          <a:p>
            <a:pPr marL="227965" indent="-227965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762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0AF64-2A8F-DFBA-BE6C-1CD8FEFF1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D1AA-34AE-F088-1F56-37BE2389D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1. </a:t>
            </a:r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What is AI?</a:t>
            </a:r>
            <a:endParaRPr lang="en-US"/>
          </a:p>
        </p:txBody>
      </p:sp>
      <p:pic>
        <p:nvPicPr>
          <p:cNvPr id="3" name="Picture Placeholder 2" descr="Toy robot under a light bulb on a green brick wall">
            <a:extLst>
              <a:ext uri="{FF2B5EF4-FFF2-40B4-BE49-F238E27FC236}">
                <a16:creationId xmlns:a16="http://schemas.microsoft.com/office/drawing/2014/main" id="{883544E7-A822-3844-3991-B6DFD2AD27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1144" r="21144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B11EEB-22E6-4176-4C63-88F4EBF0A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AutoNum type="alphaLcPeriod"/>
            </a:pPr>
            <a:r>
              <a:rPr lang="en-GB" sz="3200" b="1">
                <a:solidFill>
                  <a:srgbClr val="A2364F"/>
                </a:solidFill>
                <a:latin typeface="Segoe UI"/>
                <a:cs typeface="Segoe UI"/>
              </a:rPr>
              <a:t>Examples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A2364F"/>
                </a:solidFill>
                <a:latin typeface="Segoe UI"/>
                <a:cs typeface="Segoe UI"/>
              </a:rPr>
              <a:t>AI vs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9935651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les of justice on blue background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71" r="15971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 fontScale="70000" lnSpcReduction="20000"/>
          </a:bodyPr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4. Ethics and Regulations</a:t>
            </a:r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  <a:p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Regulations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Privacy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Explainability</a:t>
            </a:r>
            <a:endParaRPr lang="en-US" sz="3200">
              <a:solidFill>
                <a:srgbClr val="F0DADE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Fairness</a:t>
            </a:r>
            <a:endParaRPr lang="en-US" sz="3200">
              <a:solidFill>
                <a:srgbClr val="F0DADE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Accountability</a:t>
            </a:r>
          </a:p>
          <a:p>
            <a:pPr marL="514350" indent="-514350">
              <a:buAutoNum type="alphaLcPeriod"/>
            </a:pPr>
            <a:r>
              <a:rPr lang="en-GB" sz="3200" b="1">
                <a:solidFill>
                  <a:srgbClr val="A2364F"/>
                </a:solidFill>
                <a:latin typeface="Segoe UI"/>
                <a:cs typeface="Segoe UI"/>
              </a:rPr>
              <a:t>Contestability</a:t>
            </a:r>
          </a:p>
          <a:p>
            <a:pPr algn="ctr"/>
            <a:endParaRPr lang="en-GB" sz="3200" b="1">
              <a:solidFill>
                <a:srgbClr val="F0DADE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02992070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CDE9D-D56B-A900-AF3E-2ED6C4FC0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03E0-240F-AE14-3D10-1DFC2CCE1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Contestability and redress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1335A-D863-D338-D529-2E56CE286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>
                <a:latin typeface="Poppins"/>
                <a:cs typeface="Poppins"/>
              </a:rPr>
              <a:t>A person affected by the outcomes or a decision from an AI should be able to contest the AI.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How to rectify and address any harm resulting from an AI decision</a:t>
            </a:r>
            <a:endParaRPr lang="en-GB"/>
          </a:p>
          <a:p>
            <a:pPr marL="227965" indent="-227965"/>
            <a:endParaRPr lang="en-GB"/>
          </a:p>
          <a:p>
            <a:pPr marL="227965" indent="-227965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7403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omedical engineering robot in a lab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50" r="16050"/>
          <a:stretch/>
        </p:blipFill>
        <p:spPr>
          <a:xfrm>
            <a:off x="5183188" y="0"/>
            <a:ext cx="7003109" cy="6875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E1137B-2F4E-19A4-F18E-7836E0A99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5</a:t>
            </a:r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. </a:t>
            </a:r>
            <a:r>
              <a:rPr lang="en-GB">
                <a:solidFill>
                  <a:srgbClr val="9A003B"/>
                </a:solidFill>
                <a:latin typeface="Segoe UI"/>
                <a:cs typeface="Segoe UI"/>
              </a:rPr>
              <a:t>Conclusion</a:t>
            </a:r>
            <a:endParaRPr lang="en-GB" sz="3200" b="1">
              <a:solidFill>
                <a:srgbClr val="9A003B"/>
              </a:solidFill>
              <a:latin typeface="Segoe UI"/>
              <a:cs typeface="Segoe UI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8D5C4C1-042D-3553-4342-94AF446D7F51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  <a:p>
            <a:pPr marL="514350" indent="-514350">
              <a:buAutoNum type="alphaLcPeriod"/>
            </a:pPr>
            <a:endParaRPr lang="en-GB" sz="3200" b="1">
              <a:solidFill>
                <a:srgbClr val="A2364F"/>
              </a:solidFill>
              <a:latin typeface="Segoe UI"/>
              <a:cs typeface="Segoe UI"/>
            </a:endParaRPr>
          </a:p>
          <a:p>
            <a:pPr algn="ctr"/>
            <a:endParaRPr lang="en-GB" sz="3200" b="1">
              <a:solidFill>
                <a:srgbClr val="F0DADE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29036867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34D98-37C8-BFEC-7479-2C0683695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Conclusion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89C80F-C7B1-9EAF-5AE3-DA431E83A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>
                <a:latin typeface="Poppins"/>
                <a:cs typeface="Poppins"/>
              </a:rPr>
              <a:t>It is not easy to validate an AI technology for critical applications. </a:t>
            </a:r>
          </a:p>
          <a:p>
            <a:pPr marL="227965" indent="-227965"/>
            <a:r>
              <a:rPr lang="en-US">
                <a:latin typeface="Poppins"/>
                <a:cs typeface="Poppins"/>
              </a:rPr>
              <a:t>A governmental organization should investigate the transparency and understanding of such technologies.</a:t>
            </a:r>
          </a:p>
          <a:p>
            <a:pPr marL="227965" indent="-227965"/>
            <a:r>
              <a:rPr lang="en-US">
                <a:latin typeface="Poppins"/>
                <a:cs typeface="Poppins"/>
              </a:rPr>
              <a:t>The data used for training may have unexpected consequences (e.g., bias, discrimination).</a:t>
            </a:r>
            <a:endParaRPr lang="en-US"/>
          </a:p>
          <a:p>
            <a:pPr marL="227965" indent="-227965"/>
            <a:endParaRPr lang="en-US"/>
          </a:p>
          <a:p>
            <a:pPr marL="227965" indent="-22796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252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and speech bubbles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3" b="1023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CB1118-9488-0EFF-3D68-44B1DA8CE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Q</a:t>
            </a:r>
            <a:r>
              <a:rPr lang="en-GB" sz="3200" b="1">
                <a:solidFill>
                  <a:srgbClr val="A2364F"/>
                </a:solidFill>
                <a:latin typeface="Poppins"/>
                <a:cs typeface="Poppins"/>
              </a:rPr>
              <a:t>&amp;A and Discussion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A2083CD-6280-29E2-600F-253F628FCA16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 fontScale="70000" lnSpcReduction="20000"/>
          </a:bodyPr>
          <a:lstStyle/>
          <a:p>
            <a:r>
              <a:rPr lang="en-GB" sz="3200">
                <a:solidFill>
                  <a:srgbClr val="A2364F"/>
                </a:solidFill>
                <a:latin typeface="Poppins"/>
                <a:cs typeface="Poppins"/>
              </a:rPr>
              <a:t>Artificial Intelligence in Healthcare: </a:t>
            </a:r>
            <a:endParaRPr lang="en-US">
              <a:solidFill>
                <a:srgbClr val="A2364F"/>
              </a:solidFill>
            </a:endParaRPr>
          </a:p>
          <a:p>
            <a:r>
              <a:rPr lang="en-GB" sz="3200">
                <a:solidFill>
                  <a:srgbClr val="A2364F"/>
                </a:solidFill>
                <a:latin typeface="Poppins"/>
                <a:cs typeface="Poppins"/>
              </a:rPr>
              <a:t>Opportunities, Challenges, </a:t>
            </a:r>
            <a:endParaRPr lang="en-GB">
              <a:solidFill>
                <a:srgbClr val="A2364F"/>
              </a:solidFill>
            </a:endParaRPr>
          </a:p>
          <a:p>
            <a:r>
              <a:rPr lang="en-GB" sz="3200">
                <a:solidFill>
                  <a:srgbClr val="A2364F"/>
                </a:solidFill>
                <a:latin typeface="Poppins"/>
                <a:cs typeface="Poppins"/>
              </a:rPr>
              <a:t>and Critical Perspectives </a:t>
            </a:r>
            <a:endParaRPr lang="en-GB">
              <a:solidFill>
                <a:srgbClr val="A2364F"/>
              </a:solidFill>
            </a:endParaRPr>
          </a:p>
          <a:p>
            <a:endParaRPr lang="en-GB">
              <a:solidFill>
                <a:srgbClr val="A2364F"/>
              </a:solidFill>
            </a:endParaRPr>
          </a:p>
          <a:p>
            <a:endParaRPr lang="en-GB">
              <a:solidFill>
                <a:srgbClr val="A2364F"/>
              </a:solidFill>
            </a:endParaRPr>
          </a:p>
          <a:p>
            <a:r>
              <a:rPr lang="en-GB" sz="3200">
                <a:solidFill>
                  <a:srgbClr val="A2364F"/>
                </a:solidFill>
                <a:latin typeface="Poppins"/>
                <a:cs typeface="Poppins"/>
              </a:rPr>
              <a:t>Presenter:</a:t>
            </a:r>
            <a:endParaRPr lang="en-GB">
              <a:solidFill>
                <a:srgbClr val="A2364F"/>
              </a:solidFill>
            </a:endParaRPr>
          </a:p>
          <a:p>
            <a:r>
              <a:rPr lang="en-GB" sz="3200">
                <a:solidFill>
                  <a:srgbClr val="A2364F"/>
                </a:solidFill>
                <a:latin typeface="Poppins"/>
                <a:cs typeface="Poppins"/>
              </a:rPr>
              <a:t>Dr Miquel </a:t>
            </a:r>
            <a:r>
              <a:rPr lang="en-GB" sz="3200" err="1">
                <a:solidFill>
                  <a:srgbClr val="A2364F"/>
                </a:solidFill>
                <a:latin typeface="Poppins"/>
                <a:cs typeface="Poppins"/>
              </a:rPr>
              <a:t>Perelló</a:t>
            </a:r>
            <a:r>
              <a:rPr lang="en-GB" sz="3200">
                <a:solidFill>
                  <a:srgbClr val="A2364F"/>
                </a:solidFill>
                <a:latin typeface="Poppins"/>
                <a:cs typeface="Poppins"/>
              </a:rPr>
              <a:t> Nieto </a:t>
            </a:r>
            <a:endParaRPr lang="en-GB">
              <a:solidFill>
                <a:srgbClr val="A236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18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9E506-41AA-6A16-CF81-36599E1C1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Poppins"/>
                <a:cs typeface="Poppins"/>
              </a:rPr>
              <a:t>AI example: Search algorithms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8E72A1-BBA5-477C-1BDB-5FB49F0818A5}"/>
              </a:ext>
            </a:extLst>
          </p:cNvPr>
          <p:cNvGrpSpPr/>
          <p:nvPr/>
        </p:nvGrpSpPr>
        <p:grpSpPr>
          <a:xfrm>
            <a:off x="5676043" y="1830933"/>
            <a:ext cx="845743" cy="854676"/>
            <a:chOff x="3325778" y="2712282"/>
            <a:chExt cx="845743" cy="85467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59CE4B-7086-A5EB-5CB8-D8130CEB358D}"/>
                </a:ext>
              </a:extLst>
            </p:cNvPr>
            <p:cNvGrpSpPr/>
            <p:nvPr/>
          </p:nvGrpSpPr>
          <p:grpSpPr>
            <a:xfrm>
              <a:off x="3325778" y="2712282"/>
              <a:ext cx="845743" cy="854676"/>
              <a:chOff x="2839199" y="3391655"/>
              <a:chExt cx="845743" cy="854676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33E7E469-3F2C-7954-CBD7-00A98ED4C692}"/>
                  </a:ext>
                </a:extLst>
              </p:cNvPr>
              <p:cNvCxnSpPr/>
              <p:nvPr/>
            </p:nvCxnSpPr>
            <p:spPr>
              <a:xfrm>
                <a:off x="3096260" y="3391656"/>
                <a:ext cx="10297" cy="854675"/>
              </a:xfrm>
              <a:prstGeom prst="straightConnector1">
                <a:avLst/>
              </a:prstGeom>
              <a:ln w="57150">
                <a:solidFill>
                  <a:srgbClr val="4113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EFECF77F-BEF1-BE34-322B-A38FA3BB1D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1681" y="3391655"/>
                <a:ext cx="10297" cy="854675"/>
              </a:xfrm>
              <a:prstGeom prst="straightConnector1">
                <a:avLst/>
              </a:prstGeom>
              <a:ln w="57150">
                <a:solidFill>
                  <a:srgbClr val="4113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424E2A47-B22D-9DC6-F686-D6CBAAA7FC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9200" y="3694618"/>
                <a:ext cx="845742" cy="869"/>
              </a:xfrm>
              <a:prstGeom prst="straightConnector1">
                <a:avLst/>
              </a:prstGeom>
              <a:ln w="57150">
                <a:solidFill>
                  <a:srgbClr val="4113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F4F65DA6-34C6-5AFB-A8AB-4C0623D438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9199" y="3933316"/>
                <a:ext cx="845742" cy="869"/>
              </a:xfrm>
              <a:prstGeom prst="straightConnector1">
                <a:avLst/>
              </a:prstGeom>
              <a:ln w="57150">
                <a:solidFill>
                  <a:srgbClr val="4113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1467FF-9CAF-2A79-86D9-AF4B3E755581}"/>
                </a:ext>
              </a:extLst>
            </p:cNvPr>
            <p:cNvSpPr/>
            <p:nvPr/>
          </p:nvSpPr>
          <p:spPr>
            <a:xfrm>
              <a:off x="3662141" y="2787763"/>
              <a:ext cx="169603" cy="152415"/>
            </a:xfrm>
            <a:prstGeom prst="ellipse">
              <a:avLst/>
            </a:prstGeom>
            <a:solidFill>
              <a:srgbClr val="DF99A6"/>
            </a:solidFill>
            <a:ln w="12700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8984E4E-B5F5-DB7F-C181-25B0E651179E}"/>
                </a:ext>
              </a:extLst>
            </p:cNvPr>
            <p:cNvSpPr/>
            <p:nvPr/>
          </p:nvSpPr>
          <p:spPr>
            <a:xfrm>
              <a:off x="3919201" y="3072365"/>
              <a:ext cx="169603" cy="152415"/>
            </a:xfrm>
            <a:prstGeom prst="ellipse">
              <a:avLst/>
            </a:prstGeom>
            <a:solidFill>
              <a:srgbClr val="DF99A6"/>
            </a:solidFill>
            <a:ln w="12700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ross 11">
              <a:extLst>
                <a:ext uri="{FF2B5EF4-FFF2-40B4-BE49-F238E27FC236}">
                  <a16:creationId xmlns:a16="http://schemas.microsoft.com/office/drawing/2014/main" id="{6AB40BFB-5664-6A30-DB0E-3CC3451A0681}"/>
                </a:ext>
              </a:extLst>
            </p:cNvPr>
            <p:cNvSpPr/>
            <p:nvPr/>
          </p:nvSpPr>
          <p:spPr>
            <a:xfrm rot="2760000">
              <a:off x="3349893" y="2810543"/>
              <a:ext cx="128909" cy="128909"/>
            </a:xfrm>
            <a:prstGeom prst="plus">
              <a:avLst/>
            </a:prstGeom>
            <a:solidFill>
              <a:srgbClr val="A2364F"/>
            </a:solidFill>
            <a:ln>
              <a:solidFill>
                <a:srgbClr val="DF99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ross 12">
              <a:extLst>
                <a:ext uri="{FF2B5EF4-FFF2-40B4-BE49-F238E27FC236}">
                  <a16:creationId xmlns:a16="http://schemas.microsoft.com/office/drawing/2014/main" id="{B9DC5DA0-7E1E-7CB2-9E98-60EDA7965B0C}"/>
                </a:ext>
              </a:extLst>
            </p:cNvPr>
            <p:cNvSpPr/>
            <p:nvPr/>
          </p:nvSpPr>
          <p:spPr>
            <a:xfrm rot="2760000">
              <a:off x="3349892" y="3361386"/>
              <a:ext cx="128909" cy="128909"/>
            </a:xfrm>
            <a:prstGeom prst="plus">
              <a:avLst/>
            </a:prstGeom>
            <a:solidFill>
              <a:srgbClr val="A2364F"/>
            </a:solidFill>
            <a:ln>
              <a:solidFill>
                <a:srgbClr val="DF99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4583A29-FC68-3D9A-32CC-045ADFE144FA}"/>
              </a:ext>
            </a:extLst>
          </p:cNvPr>
          <p:cNvGrpSpPr/>
          <p:nvPr/>
        </p:nvGrpSpPr>
        <p:grpSpPr>
          <a:xfrm>
            <a:off x="4262211" y="2469986"/>
            <a:ext cx="3654550" cy="1604928"/>
            <a:chOff x="4262211" y="2469986"/>
            <a:chExt cx="3654550" cy="1604928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D662B43-B491-491B-AF6F-A11FFC9478DD}"/>
                </a:ext>
              </a:extLst>
            </p:cNvPr>
            <p:cNvGrpSpPr/>
            <p:nvPr/>
          </p:nvGrpSpPr>
          <p:grpSpPr>
            <a:xfrm>
              <a:off x="4262211" y="3217222"/>
              <a:ext cx="845743" cy="857692"/>
              <a:chOff x="4721247" y="3217222"/>
              <a:chExt cx="845743" cy="85769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2C3D9A6-8329-2DF4-5D2D-FBC461D08C8C}"/>
                  </a:ext>
                </a:extLst>
              </p:cNvPr>
              <p:cNvGrpSpPr/>
              <p:nvPr/>
            </p:nvGrpSpPr>
            <p:grpSpPr>
              <a:xfrm>
                <a:off x="4721247" y="3217222"/>
                <a:ext cx="845743" cy="854676"/>
                <a:chOff x="3325778" y="2712282"/>
                <a:chExt cx="845743" cy="854676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37E8951D-6F44-2578-4DCD-980B519DCA2C}"/>
                    </a:ext>
                  </a:extLst>
                </p:cNvPr>
                <p:cNvGrpSpPr/>
                <p:nvPr/>
              </p:nvGrpSpPr>
              <p:grpSpPr>
                <a:xfrm>
                  <a:off x="3325778" y="2712282"/>
                  <a:ext cx="845743" cy="854676"/>
                  <a:chOff x="2839199" y="3391655"/>
                  <a:chExt cx="845743" cy="854676"/>
                </a:xfrm>
              </p:grpSpPr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FECE93D0-C8C6-8124-927A-9CF834C0FA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96260" y="3391656"/>
                    <a:ext cx="10297" cy="854675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345B8D4C-B0B1-1134-90DB-25B2F4D9EE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71681" y="3391655"/>
                    <a:ext cx="10297" cy="854675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Arrow Connector 32">
                    <a:extLst>
                      <a:ext uri="{FF2B5EF4-FFF2-40B4-BE49-F238E27FC236}">
                        <a16:creationId xmlns:a16="http://schemas.microsoft.com/office/drawing/2014/main" id="{C50FBF26-7C06-6C0F-5CE5-D5114103D6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39200" y="3694618"/>
                    <a:ext cx="845742" cy="869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C7A6C9BD-7981-FDF0-FB0D-1A05CB74B0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39199" y="3933316"/>
                    <a:ext cx="845742" cy="869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7AFF165B-5AB7-C4A0-DE17-02BF67491A84}"/>
                    </a:ext>
                  </a:extLst>
                </p:cNvPr>
                <p:cNvSpPr/>
                <p:nvPr/>
              </p:nvSpPr>
              <p:spPr>
                <a:xfrm>
                  <a:off x="3662141" y="2787763"/>
                  <a:ext cx="169603" cy="152415"/>
                </a:xfrm>
                <a:prstGeom prst="ellipse">
                  <a:avLst/>
                </a:prstGeom>
                <a:solidFill>
                  <a:srgbClr val="DF99A6"/>
                </a:solidFill>
                <a:ln w="12700">
                  <a:solidFill>
                    <a:srgbClr val="A2364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F3B50BD1-0D22-A864-30B0-A1BEC116835D}"/>
                    </a:ext>
                  </a:extLst>
                </p:cNvPr>
                <p:cNvSpPr/>
                <p:nvPr/>
              </p:nvSpPr>
              <p:spPr>
                <a:xfrm>
                  <a:off x="3919201" y="3072365"/>
                  <a:ext cx="169603" cy="152415"/>
                </a:xfrm>
                <a:prstGeom prst="ellipse">
                  <a:avLst/>
                </a:prstGeom>
                <a:solidFill>
                  <a:srgbClr val="DF99A6"/>
                </a:solidFill>
                <a:ln w="12700">
                  <a:solidFill>
                    <a:srgbClr val="A2364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Cross 28">
                  <a:extLst>
                    <a:ext uri="{FF2B5EF4-FFF2-40B4-BE49-F238E27FC236}">
                      <a16:creationId xmlns:a16="http://schemas.microsoft.com/office/drawing/2014/main" id="{435DB78A-975A-A990-8F3E-B9437CA25521}"/>
                    </a:ext>
                  </a:extLst>
                </p:cNvPr>
                <p:cNvSpPr/>
                <p:nvPr/>
              </p:nvSpPr>
              <p:spPr>
                <a:xfrm rot="2760000">
                  <a:off x="3349893" y="2810543"/>
                  <a:ext cx="128909" cy="128909"/>
                </a:xfrm>
                <a:prstGeom prst="plus">
                  <a:avLst/>
                </a:prstGeom>
                <a:solidFill>
                  <a:srgbClr val="A2364F"/>
                </a:solidFill>
                <a:ln>
                  <a:solidFill>
                    <a:srgbClr val="DF99A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Cross 29">
                  <a:extLst>
                    <a:ext uri="{FF2B5EF4-FFF2-40B4-BE49-F238E27FC236}">
                      <a16:creationId xmlns:a16="http://schemas.microsoft.com/office/drawing/2014/main" id="{C178946B-8FA8-590A-0D75-EA774CA144A9}"/>
                    </a:ext>
                  </a:extLst>
                </p:cNvPr>
                <p:cNvSpPr/>
                <p:nvPr/>
              </p:nvSpPr>
              <p:spPr>
                <a:xfrm rot="2760000">
                  <a:off x="3349892" y="3361386"/>
                  <a:ext cx="128909" cy="128909"/>
                </a:xfrm>
                <a:prstGeom prst="plus">
                  <a:avLst/>
                </a:prstGeom>
                <a:solidFill>
                  <a:srgbClr val="A2364F"/>
                </a:solidFill>
                <a:ln>
                  <a:solidFill>
                    <a:srgbClr val="DF99A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A8714D7-ACA6-66A8-BEE3-DFD9F01B37FB}"/>
                  </a:ext>
                </a:extLst>
              </p:cNvPr>
              <p:cNvSpPr/>
              <p:nvPr/>
            </p:nvSpPr>
            <p:spPr>
              <a:xfrm>
                <a:off x="5053936" y="3922499"/>
                <a:ext cx="169603" cy="1524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A2364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0" name="Graphic 89" descr="Artificial Intelligence outline">
              <a:extLst>
                <a:ext uri="{FF2B5EF4-FFF2-40B4-BE49-F238E27FC236}">
                  <a16:creationId xmlns:a16="http://schemas.microsoft.com/office/drawing/2014/main" id="{84F40D13-8439-9349-E1FC-75CF38B05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57463" y="2469986"/>
              <a:ext cx="663698" cy="634010"/>
            </a:xfrm>
            <a:prstGeom prst="rect">
              <a:avLst/>
            </a:prstGeom>
          </p:spPr>
        </p:pic>
        <p:pic>
          <p:nvPicPr>
            <p:cNvPr id="92" name="Graphic 91" descr="Artificial Intelligence outline">
              <a:extLst>
                <a:ext uri="{FF2B5EF4-FFF2-40B4-BE49-F238E27FC236}">
                  <a16:creationId xmlns:a16="http://schemas.microsoft.com/office/drawing/2014/main" id="{80340CD0-E084-EBD3-1AE3-4D593C90A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53063" y="2469986"/>
              <a:ext cx="663698" cy="634010"/>
            </a:xfrm>
            <a:prstGeom prst="rect">
              <a:avLst/>
            </a:prstGeom>
          </p:spPr>
        </p:pic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A56DDB3-06C7-4762-C767-DF079B255D0F}"/>
                </a:ext>
              </a:extLst>
            </p:cNvPr>
            <p:cNvCxnSpPr/>
            <p:nvPr/>
          </p:nvCxnSpPr>
          <p:spPr>
            <a:xfrm>
              <a:off x="6444342" y="2721428"/>
              <a:ext cx="566057" cy="566057"/>
            </a:xfrm>
            <a:prstGeom prst="straightConnector1">
              <a:avLst/>
            </a:prstGeom>
            <a:ln w="57150">
              <a:solidFill>
                <a:srgbClr val="A2364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F7F2AD9-B9D7-661F-58ED-4112CB815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7428" y="2732313"/>
              <a:ext cx="555170" cy="555172"/>
            </a:xfrm>
            <a:prstGeom prst="straightConnector1">
              <a:avLst/>
            </a:prstGeom>
            <a:ln w="57150">
              <a:solidFill>
                <a:srgbClr val="A2364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5F1D9AD6-274A-FAF2-47DA-232B52CE7046}"/>
                </a:ext>
              </a:extLst>
            </p:cNvPr>
            <p:cNvCxnSpPr/>
            <p:nvPr/>
          </p:nvCxnSpPr>
          <p:spPr>
            <a:xfrm>
              <a:off x="5682343" y="2950028"/>
              <a:ext cx="718456" cy="10885"/>
            </a:xfrm>
            <a:prstGeom prst="straightConnector1">
              <a:avLst/>
            </a:prstGeom>
            <a:ln w="57150">
              <a:solidFill>
                <a:srgbClr val="A2364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F73C6B5-B195-865B-8743-B6D8784D143D}"/>
              </a:ext>
            </a:extLst>
          </p:cNvPr>
          <p:cNvGrpSpPr/>
          <p:nvPr/>
        </p:nvGrpSpPr>
        <p:grpSpPr>
          <a:xfrm>
            <a:off x="2819398" y="4212771"/>
            <a:ext cx="3573399" cy="2433424"/>
            <a:chOff x="2819398" y="4212771"/>
            <a:chExt cx="3573399" cy="243342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6CB6FD4-40CB-2B6B-BA12-40BD9E09B4E6}"/>
                </a:ext>
              </a:extLst>
            </p:cNvPr>
            <p:cNvGrpSpPr/>
            <p:nvPr/>
          </p:nvGrpSpPr>
          <p:grpSpPr>
            <a:xfrm>
              <a:off x="5352093" y="4985691"/>
              <a:ext cx="845743" cy="857692"/>
              <a:chOff x="1737512" y="3263125"/>
              <a:chExt cx="845743" cy="857692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BEE57B58-28E1-D3C5-7E98-770F7F43E52A}"/>
                  </a:ext>
                </a:extLst>
              </p:cNvPr>
              <p:cNvGrpSpPr/>
              <p:nvPr/>
            </p:nvGrpSpPr>
            <p:grpSpPr>
              <a:xfrm>
                <a:off x="1737512" y="3263125"/>
                <a:ext cx="845743" cy="854676"/>
                <a:chOff x="3325778" y="2712282"/>
                <a:chExt cx="845743" cy="854676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3A2A0B06-F9F6-EF3E-F94B-4CB6F38AF699}"/>
                    </a:ext>
                  </a:extLst>
                </p:cNvPr>
                <p:cNvGrpSpPr/>
                <p:nvPr/>
              </p:nvGrpSpPr>
              <p:grpSpPr>
                <a:xfrm>
                  <a:off x="3325778" y="2712282"/>
                  <a:ext cx="845743" cy="854676"/>
                  <a:chOff x="2839199" y="3391655"/>
                  <a:chExt cx="845743" cy="854676"/>
                </a:xfrm>
              </p:grpSpPr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25BE3604-FA91-58D8-6DFA-27F84B37AC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96260" y="3391656"/>
                    <a:ext cx="10297" cy="854675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Arrow Connector 64">
                    <a:extLst>
                      <a:ext uri="{FF2B5EF4-FFF2-40B4-BE49-F238E27FC236}">
                        <a16:creationId xmlns:a16="http://schemas.microsoft.com/office/drawing/2014/main" id="{B7175372-DD1D-85B8-398B-36E2AACFC9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71681" y="3391655"/>
                    <a:ext cx="10297" cy="854675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Arrow Connector 65">
                    <a:extLst>
                      <a:ext uri="{FF2B5EF4-FFF2-40B4-BE49-F238E27FC236}">
                        <a16:creationId xmlns:a16="http://schemas.microsoft.com/office/drawing/2014/main" id="{F616CF4E-F61F-4D85-2CC3-1690CDBF6B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39200" y="3694618"/>
                    <a:ext cx="845742" cy="869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Arrow Connector 66">
                    <a:extLst>
                      <a:ext uri="{FF2B5EF4-FFF2-40B4-BE49-F238E27FC236}">
                        <a16:creationId xmlns:a16="http://schemas.microsoft.com/office/drawing/2014/main" id="{35F2BC28-A710-ADAF-EAAB-B9472E3DB9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39199" y="3933316"/>
                    <a:ext cx="845742" cy="869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621F93A2-DC5E-822D-AFD2-12B7CACF0070}"/>
                    </a:ext>
                  </a:extLst>
                </p:cNvPr>
                <p:cNvSpPr/>
                <p:nvPr/>
              </p:nvSpPr>
              <p:spPr>
                <a:xfrm>
                  <a:off x="3662141" y="2787763"/>
                  <a:ext cx="169603" cy="152415"/>
                </a:xfrm>
                <a:prstGeom prst="ellipse">
                  <a:avLst/>
                </a:prstGeom>
                <a:solidFill>
                  <a:srgbClr val="DF99A6"/>
                </a:solidFill>
                <a:ln w="12700">
                  <a:solidFill>
                    <a:srgbClr val="A2364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6F2FF524-82C3-ED60-2685-AB93A4C51608}"/>
                    </a:ext>
                  </a:extLst>
                </p:cNvPr>
                <p:cNvSpPr/>
                <p:nvPr/>
              </p:nvSpPr>
              <p:spPr>
                <a:xfrm>
                  <a:off x="3919201" y="3072365"/>
                  <a:ext cx="169603" cy="152415"/>
                </a:xfrm>
                <a:prstGeom prst="ellipse">
                  <a:avLst/>
                </a:prstGeom>
                <a:solidFill>
                  <a:srgbClr val="DF99A6"/>
                </a:solidFill>
                <a:ln w="12700">
                  <a:solidFill>
                    <a:srgbClr val="A2364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ross 61">
                  <a:extLst>
                    <a:ext uri="{FF2B5EF4-FFF2-40B4-BE49-F238E27FC236}">
                      <a16:creationId xmlns:a16="http://schemas.microsoft.com/office/drawing/2014/main" id="{F24A606C-6C42-A9BD-5735-E92D7C558008}"/>
                    </a:ext>
                  </a:extLst>
                </p:cNvPr>
                <p:cNvSpPr/>
                <p:nvPr/>
              </p:nvSpPr>
              <p:spPr>
                <a:xfrm rot="2760000">
                  <a:off x="3349893" y="2810543"/>
                  <a:ext cx="128909" cy="128909"/>
                </a:xfrm>
                <a:prstGeom prst="plus">
                  <a:avLst/>
                </a:prstGeom>
                <a:solidFill>
                  <a:srgbClr val="A2364F"/>
                </a:solidFill>
                <a:ln>
                  <a:solidFill>
                    <a:srgbClr val="DF99A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Cross 62">
                  <a:extLst>
                    <a:ext uri="{FF2B5EF4-FFF2-40B4-BE49-F238E27FC236}">
                      <a16:creationId xmlns:a16="http://schemas.microsoft.com/office/drawing/2014/main" id="{69B46C4C-0776-7A64-30D7-862A83A063DA}"/>
                    </a:ext>
                  </a:extLst>
                </p:cNvPr>
                <p:cNvSpPr/>
                <p:nvPr/>
              </p:nvSpPr>
              <p:spPr>
                <a:xfrm rot="2760000">
                  <a:off x="3349892" y="3361386"/>
                  <a:ext cx="128909" cy="128909"/>
                </a:xfrm>
                <a:prstGeom prst="plus">
                  <a:avLst/>
                </a:prstGeom>
                <a:solidFill>
                  <a:srgbClr val="A2364F"/>
                </a:solidFill>
                <a:ln>
                  <a:solidFill>
                    <a:srgbClr val="DF99A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A824AA5-85DA-3B6A-824B-38D071B86D53}"/>
                  </a:ext>
                </a:extLst>
              </p:cNvPr>
              <p:cNvSpPr/>
              <p:nvPr/>
            </p:nvSpPr>
            <p:spPr>
              <a:xfrm>
                <a:off x="2070201" y="3968402"/>
                <a:ext cx="169603" cy="1524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A2364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Cross 69">
                <a:extLst>
                  <a:ext uri="{FF2B5EF4-FFF2-40B4-BE49-F238E27FC236}">
                    <a16:creationId xmlns:a16="http://schemas.microsoft.com/office/drawing/2014/main" id="{C3DE740A-E6CC-9FA8-7D5E-A9CDCCBE3419}"/>
                  </a:ext>
                </a:extLst>
              </p:cNvPr>
              <p:cNvSpPr/>
              <p:nvPr/>
            </p:nvSpPr>
            <p:spPr>
              <a:xfrm rot="2760000">
                <a:off x="1767135" y="3633134"/>
                <a:ext cx="128909" cy="128909"/>
              </a:xfrm>
              <a:prstGeom prst="plus">
                <a:avLst/>
              </a:prstGeom>
              <a:solidFill>
                <a:schemeClr val="bg1"/>
              </a:solidFill>
              <a:ln>
                <a:solidFill>
                  <a:srgbClr val="A2364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1EAE9D3-6CB5-5B36-58D1-6F18D050E33C}"/>
                </a:ext>
              </a:extLst>
            </p:cNvPr>
            <p:cNvGrpSpPr/>
            <p:nvPr/>
          </p:nvGrpSpPr>
          <p:grpSpPr>
            <a:xfrm>
              <a:off x="3279873" y="4842209"/>
              <a:ext cx="845743" cy="857692"/>
              <a:chOff x="3573656" y="4153655"/>
              <a:chExt cx="845743" cy="85769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03F5E818-0CC9-BA96-C6F3-445A78DACF4A}"/>
                  </a:ext>
                </a:extLst>
              </p:cNvPr>
              <p:cNvGrpSpPr/>
              <p:nvPr/>
            </p:nvGrpSpPr>
            <p:grpSpPr>
              <a:xfrm>
                <a:off x="3573656" y="4153655"/>
                <a:ext cx="845743" cy="854676"/>
                <a:chOff x="3325778" y="2712282"/>
                <a:chExt cx="845743" cy="854676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43D6ECFB-4645-518D-8109-BAB9513C5C34}"/>
                    </a:ext>
                  </a:extLst>
                </p:cNvPr>
                <p:cNvGrpSpPr/>
                <p:nvPr/>
              </p:nvGrpSpPr>
              <p:grpSpPr>
                <a:xfrm>
                  <a:off x="3325778" y="2712282"/>
                  <a:ext cx="845743" cy="854676"/>
                  <a:chOff x="2839199" y="3391655"/>
                  <a:chExt cx="845743" cy="854676"/>
                </a:xfrm>
              </p:grpSpPr>
              <p:cxnSp>
                <p:nvCxnSpPr>
                  <p:cNvPr id="78" name="Straight Arrow Connector 77">
                    <a:extLst>
                      <a:ext uri="{FF2B5EF4-FFF2-40B4-BE49-F238E27FC236}">
                        <a16:creationId xmlns:a16="http://schemas.microsoft.com/office/drawing/2014/main" id="{3188EB48-EFF9-E95C-8FE1-2A30488FB3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96260" y="3391656"/>
                    <a:ext cx="10297" cy="854675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Arrow Connector 78">
                    <a:extLst>
                      <a:ext uri="{FF2B5EF4-FFF2-40B4-BE49-F238E27FC236}">
                        <a16:creationId xmlns:a16="http://schemas.microsoft.com/office/drawing/2014/main" id="{68D2C485-AC30-F31E-C6E3-5080E1165A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71681" y="3391655"/>
                    <a:ext cx="10297" cy="854675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Arrow Connector 79">
                    <a:extLst>
                      <a:ext uri="{FF2B5EF4-FFF2-40B4-BE49-F238E27FC236}">
                        <a16:creationId xmlns:a16="http://schemas.microsoft.com/office/drawing/2014/main" id="{62A3D7C9-6735-E780-F40B-6D597FF04E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39200" y="3694618"/>
                    <a:ext cx="845742" cy="869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Arrow Connector 80">
                    <a:extLst>
                      <a:ext uri="{FF2B5EF4-FFF2-40B4-BE49-F238E27FC236}">
                        <a16:creationId xmlns:a16="http://schemas.microsoft.com/office/drawing/2014/main" id="{8A5D492D-8730-061D-5F9F-6F2938D653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39199" y="3933316"/>
                    <a:ext cx="845742" cy="869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B2A8DA0-F438-EA98-B63C-71BBB32AB37A}"/>
                    </a:ext>
                  </a:extLst>
                </p:cNvPr>
                <p:cNvSpPr/>
                <p:nvPr/>
              </p:nvSpPr>
              <p:spPr>
                <a:xfrm>
                  <a:off x="3662141" y="2787763"/>
                  <a:ext cx="169603" cy="152415"/>
                </a:xfrm>
                <a:prstGeom prst="ellipse">
                  <a:avLst/>
                </a:prstGeom>
                <a:solidFill>
                  <a:srgbClr val="DF99A6"/>
                </a:solidFill>
                <a:ln w="12700">
                  <a:solidFill>
                    <a:srgbClr val="A2364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88DDD984-0329-9BB9-97B8-EDE72557D69B}"/>
                    </a:ext>
                  </a:extLst>
                </p:cNvPr>
                <p:cNvSpPr/>
                <p:nvPr/>
              </p:nvSpPr>
              <p:spPr>
                <a:xfrm>
                  <a:off x="3919201" y="3072365"/>
                  <a:ext cx="169603" cy="152415"/>
                </a:xfrm>
                <a:prstGeom prst="ellipse">
                  <a:avLst/>
                </a:prstGeom>
                <a:solidFill>
                  <a:srgbClr val="DF99A6"/>
                </a:solidFill>
                <a:ln w="12700">
                  <a:solidFill>
                    <a:srgbClr val="A2364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ross 75">
                  <a:extLst>
                    <a:ext uri="{FF2B5EF4-FFF2-40B4-BE49-F238E27FC236}">
                      <a16:creationId xmlns:a16="http://schemas.microsoft.com/office/drawing/2014/main" id="{52AAAA6C-6A10-0D36-85B5-5D17E8694805}"/>
                    </a:ext>
                  </a:extLst>
                </p:cNvPr>
                <p:cNvSpPr/>
                <p:nvPr/>
              </p:nvSpPr>
              <p:spPr>
                <a:xfrm rot="2760000">
                  <a:off x="3349893" y="2810543"/>
                  <a:ext cx="128909" cy="128909"/>
                </a:xfrm>
                <a:prstGeom prst="plus">
                  <a:avLst/>
                </a:prstGeom>
                <a:solidFill>
                  <a:srgbClr val="A2364F"/>
                </a:solidFill>
                <a:ln>
                  <a:solidFill>
                    <a:srgbClr val="DF99A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ross 76">
                  <a:extLst>
                    <a:ext uri="{FF2B5EF4-FFF2-40B4-BE49-F238E27FC236}">
                      <a16:creationId xmlns:a16="http://schemas.microsoft.com/office/drawing/2014/main" id="{894BF324-A597-C216-9E40-DBCC4C5E8CB2}"/>
                    </a:ext>
                  </a:extLst>
                </p:cNvPr>
                <p:cNvSpPr/>
                <p:nvPr/>
              </p:nvSpPr>
              <p:spPr>
                <a:xfrm rot="2760000">
                  <a:off x="3349892" y="3361386"/>
                  <a:ext cx="128909" cy="128909"/>
                </a:xfrm>
                <a:prstGeom prst="plus">
                  <a:avLst/>
                </a:prstGeom>
                <a:solidFill>
                  <a:srgbClr val="A2364F"/>
                </a:solidFill>
                <a:ln>
                  <a:solidFill>
                    <a:srgbClr val="DF99A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22F249D-6E78-AB40-2D4C-CC739DF9A47B}"/>
                  </a:ext>
                </a:extLst>
              </p:cNvPr>
              <p:cNvSpPr/>
              <p:nvPr/>
            </p:nvSpPr>
            <p:spPr>
              <a:xfrm>
                <a:off x="3906345" y="4858932"/>
                <a:ext cx="169603" cy="1524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A2364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Cross 83">
                <a:extLst>
                  <a:ext uri="{FF2B5EF4-FFF2-40B4-BE49-F238E27FC236}">
                    <a16:creationId xmlns:a16="http://schemas.microsoft.com/office/drawing/2014/main" id="{1A6745AE-8547-6C57-4074-269AADE91D23}"/>
                  </a:ext>
                </a:extLst>
              </p:cNvPr>
              <p:cNvSpPr/>
              <p:nvPr/>
            </p:nvSpPr>
            <p:spPr>
              <a:xfrm rot="2760000">
                <a:off x="3920932" y="4519992"/>
                <a:ext cx="128909" cy="128909"/>
              </a:xfrm>
              <a:prstGeom prst="plus">
                <a:avLst/>
              </a:prstGeom>
              <a:solidFill>
                <a:schemeClr val="bg1"/>
              </a:solidFill>
              <a:ln>
                <a:solidFill>
                  <a:srgbClr val="A2364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E943E60-6604-74ED-6E35-ACCD6ED6151D}"/>
                </a:ext>
              </a:extLst>
            </p:cNvPr>
            <p:cNvSpPr txBox="1"/>
            <p:nvPr/>
          </p:nvSpPr>
          <p:spPr>
            <a:xfrm>
              <a:off x="5216747" y="5999864"/>
              <a:ext cx="117605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A2364F"/>
                  </a:solidFill>
                  <a:ea typeface="Calibri"/>
                  <a:cs typeface="Calibri"/>
                </a:rPr>
                <a:t>BAD move</a:t>
              </a:r>
              <a:endParaRPr lang="en-US">
                <a:ea typeface="Calibri" panose="020F0502020204030204"/>
                <a:cs typeface="Calibri" panose="020F0502020204030204"/>
              </a:endParaRPr>
            </a:p>
            <a:p>
              <a:pPr algn="ctr"/>
              <a:r>
                <a:rPr lang="en-US" b="1">
                  <a:solidFill>
                    <a:srgbClr val="A2364F"/>
                  </a:solidFill>
                  <a:ea typeface="Calibri"/>
                  <a:cs typeface="Calibri"/>
                </a:rPr>
                <a:t>(AI loses)</a:t>
              </a:r>
              <a:endParaRPr lang="en-US">
                <a:ea typeface="Calibri" panose="020F0502020204030204"/>
                <a:cs typeface="Calibri" panose="020F0502020204030204"/>
              </a:endParaRPr>
            </a:p>
          </p:txBody>
        </p:sp>
        <p:pic>
          <p:nvPicPr>
            <p:cNvPr id="94" name="Graphic 93" descr="User outline">
              <a:extLst>
                <a:ext uri="{FF2B5EF4-FFF2-40B4-BE49-F238E27FC236}">
                  <a16:creationId xmlns:a16="http://schemas.microsoft.com/office/drawing/2014/main" id="{CE7F4D6B-3050-2764-A982-5C4C12436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39885" y="4288971"/>
              <a:ext cx="522515" cy="555172"/>
            </a:xfrm>
            <a:prstGeom prst="rect">
              <a:avLst/>
            </a:prstGeom>
          </p:spPr>
        </p:pic>
        <p:pic>
          <p:nvPicPr>
            <p:cNvPr id="95" name="Graphic 94" descr="User outline">
              <a:extLst>
                <a:ext uri="{FF2B5EF4-FFF2-40B4-BE49-F238E27FC236}">
                  <a16:creationId xmlns:a16="http://schemas.microsoft.com/office/drawing/2014/main" id="{DDED22E8-72A6-B403-0715-3D08233AF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08170" y="4267200"/>
              <a:ext cx="522515" cy="555172"/>
            </a:xfrm>
            <a:prstGeom prst="rect">
              <a:avLst/>
            </a:prstGeom>
          </p:spPr>
        </p:pic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A658248-10DA-41BF-C910-714E991B2DBD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8" y="4212772"/>
              <a:ext cx="435429" cy="598714"/>
            </a:xfrm>
            <a:prstGeom prst="straightConnector1">
              <a:avLst/>
            </a:prstGeom>
            <a:ln w="57150">
              <a:solidFill>
                <a:srgbClr val="A2364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7A72948B-EF59-9202-615B-2DB5210499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2141" y="4212771"/>
              <a:ext cx="304800" cy="576943"/>
            </a:xfrm>
            <a:prstGeom prst="straightConnector1">
              <a:avLst/>
            </a:prstGeom>
            <a:ln w="57150">
              <a:solidFill>
                <a:srgbClr val="A2364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9E6839AF-2867-AC31-FAAA-D3036A887C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398" y="5889170"/>
              <a:ext cx="587828" cy="566057"/>
            </a:xfrm>
            <a:prstGeom prst="straightConnector1">
              <a:avLst/>
            </a:prstGeom>
            <a:ln w="57150">
              <a:solidFill>
                <a:srgbClr val="A2364F"/>
              </a:solidFill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E6B185F-150D-8489-2498-CE2EBAAAB520}"/>
                </a:ext>
              </a:extLst>
            </p:cNvPr>
            <p:cNvCxnSpPr>
              <a:cxnSpLocks/>
            </p:cNvCxnSpPr>
            <p:nvPr/>
          </p:nvCxnSpPr>
          <p:spPr>
            <a:xfrm>
              <a:off x="3842655" y="5889170"/>
              <a:ext cx="468086" cy="587828"/>
            </a:xfrm>
            <a:prstGeom prst="straightConnector1">
              <a:avLst/>
            </a:prstGeom>
            <a:ln w="57150">
              <a:solidFill>
                <a:srgbClr val="A2364F"/>
              </a:solidFill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DFED17E4-EA01-09E0-D610-693ABB796BF6}"/>
                </a:ext>
              </a:extLst>
            </p:cNvPr>
            <p:cNvCxnSpPr>
              <a:cxnSpLocks/>
            </p:cNvCxnSpPr>
            <p:nvPr/>
          </p:nvCxnSpPr>
          <p:spPr>
            <a:xfrm>
              <a:off x="3690255" y="5856513"/>
              <a:ext cx="21772" cy="653142"/>
            </a:xfrm>
            <a:prstGeom prst="straightConnector1">
              <a:avLst/>
            </a:prstGeom>
            <a:ln w="57150">
              <a:solidFill>
                <a:srgbClr val="A2364F"/>
              </a:solidFill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1F70C120-6FDD-DCED-2CA9-BB33CAE6BE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2798" y="5867398"/>
              <a:ext cx="206828" cy="631372"/>
            </a:xfrm>
            <a:prstGeom prst="straightConnector1">
              <a:avLst/>
            </a:prstGeom>
            <a:ln w="57150">
              <a:solidFill>
                <a:srgbClr val="A2364F"/>
              </a:solidFill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8B82F22D-2BEA-4647-BED0-13E505802E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5172" y="4517570"/>
              <a:ext cx="598713" cy="32657"/>
            </a:xfrm>
            <a:prstGeom prst="straightConnector1">
              <a:avLst/>
            </a:prstGeom>
            <a:ln w="57150">
              <a:solidFill>
                <a:srgbClr val="A2364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5CF2B8-9E50-F810-B849-E5C3B32987B8}"/>
              </a:ext>
            </a:extLst>
          </p:cNvPr>
          <p:cNvGrpSpPr/>
          <p:nvPr/>
        </p:nvGrpSpPr>
        <p:grpSpPr>
          <a:xfrm>
            <a:off x="6770912" y="3213120"/>
            <a:ext cx="2920256" cy="1641906"/>
            <a:chOff x="6770912" y="3213120"/>
            <a:chExt cx="2920256" cy="164190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03C7D47-52EC-6FC1-0C32-A3B71976C284}"/>
                </a:ext>
              </a:extLst>
            </p:cNvPr>
            <p:cNvGrpSpPr/>
            <p:nvPr/>
          </p:nvGrpSpPr>
          <p:grpSpPr>
            <a:xfrm>
              <a:off x="6770912" y="3217221"/>
              <a:ext cx="1491343" cy="1637805"/>
              <a:chOff x="6770912" y="3217221"/>
              <a:chExt cx="1491343" cy="1637805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CC59BC8E-B6C1-5B7C-0116-195956242FD5}"/>
                  </a:ext>
                </a:extLst>
              </p:cNvPr>
              <p:cNvGrpSpPr/>
              <p:nvPr/>
            </p:nvGrpSpPr>
            <p:grpSpPr>
              <a:xfrm>
                <a:off x="7163320" y="3217221"/>
                <a:ext cx="845743" cy="854676"/>
                <a:chOff x="6695103" y="3299848"/>
                <a:chExt cx="845743" cy="854676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2E572D38-2BDD-525B-FA23-8C8F0A2553D6}"/>
                    </a:ext>
                  </a:extLst>
                </p:cNvPr>
                <p:cNvGrpSpPr/>
                <p:nvPr/>
              </p:nvGrpSpPr>
              <p:grpSpPr>
                <a:xfrm>
                  <a:off x="6695103" y="3299848"/>
                  <a:ext cx="845743" cy="854676"/>
                  <a:chOff x="3325778" y="2712282"/>
                  <a:chExt cx="845743" cy="854676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A08A49D3-DB37-6382-C986-BF0FC511B1D4}"/>
                      </a:ext>
                    </a:extLst>
                  </p:cNvPr>
                  <p:cNvGrpSpPr/>
                  <p:nvPr/>
                </p:nvGrpSpPr>
                <p:grpSpPr>
                  <a:xfrm>
                    <a:off x="3325778" y="2712282"/>
                    <a:ext cx="845743" cy="854676"/>
                    <a:chOff x="2839199" y="3391655"/>
                    <a:chExt cx="845743" cy="854676"/>
                  </a:xfrm>
                </p:grpSpPr>
                <p:cxnSp>
                  <p:nvCxnSpPr>
                    <p:cNvPr id="21" name="Straight Arrow Connector 20">
                      <a:extLst>
                        <a:ext uri="{FF2B5EF4-FFF2-40B4-BE49-F238E27FC236}">
                          <a16:creationId xmlns:a16="http://schemas.microsoft.com/office/drawing/2014/main" id="{9A980365-1ACE-026B-E684-500347A62B0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96260" y="3391656"/>
                      <a:ext cx="10297" cy="854675"/>
                    </a:xfrm>
                    <a:prstGeom prst="straightConnector1">
                      <a:avLst/>
                    </a:prstGeom>
                    <a:ln w="57150">
                      <a:solidFill>
                        <a:srgbClr val="41131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Arrow Connector 21">
                      <a:extLst>
                        <a:ext uri="{FF2B5EF4-FFF2-40B4-BE49-F238E27FC236}">
                          <a16:creationId xmlns:a16="http://schemas.microsoft.com/office/drawing/2014/main" id="{29B8B194-914E-50E8-3B5E-7CBCC487A1C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371681" y="3391655"/>
                      <a:ext cx="10297" cy="854675"/>
                    </a:xfrm>
                    <a:prstGeom prst="straightConnector1">
                      <a:avLst/>
                    </a:prstGeom>
                    <a:ln w="57150">
                      <a:solidFill>
                        <a:srgbClr val="41131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Arrow Connector 22">
                      <a:extLst>
                        <a:ext uri="{FF2B5EF4-FFF2-40B4-BE49-F238E27FC236}">
                          <a16:creationId xmlns:a16="http://schemas.microsoft.com/office/drawing/2014/main" id="{2D7FF956-55A4-4C06-0CF1-9496A72D24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839200" y="3694618"/>
                      <a:ext cx="845742" cy="869"/>
                    </a:xfrm>
                    <a:prstGeom prst="straightConnector1">
                      <a:avLst/>
                    </a:prstGeom>
                    <a:ln w="57150">
                      <a:solidFill>
                        <a:srgbClr val="41131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Arrow Connector 23">
                      <a:extLst>
                        <a:ext uri="{FF2B5EF4-FFF2-40B4-BE49-F238E27FC236}">
                          <a16:creationId xmlns:a16="http://schemas.microsoft.com/office/drawing/2014/main" id="{69616603-0FC2-22D9-3FFE-AF1DD36FEB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839199" y="3933316"/>
                      <a:ext cx="845742" cy="869"/>
                    </a:xfrm>
                    <a:prstGeom prst="straightConnector1">
                      <a:avLst/>
                    </a:prstGeom>
                    <a:ln w="57150">
                      <a:solidFill>
                        <a:srgbClr val="41131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6ECAFDE0-AA13-6AC7-DE4F-AA11D2881943}"/>
                      </a:ext>
                    </a:extLst>
                  </p:cNvPr>
                  <p:cNvSpPr/>
                  <p:nvPr/>
                </p:nvSpPr>
                <p:spPr>
                  <a:xfrm>
                    <a:off x="3662141" y="2787763"/>
                    <a:ext cx="169603" cy="152415"/>
                  </a:xfrm>
                  <a:prstGeom prst="ellipse">
                    <a:avLst/>
                  </a:prstGeom>
                  <a:solidFill>
                    <a:srgbClr val="DF99A6"/>
                  </a:solidFill>
                  <a:ln w="12700">
                    <a:solidFill>
                      <a:srgbClr val="A2364F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A0AE829B-1C4B-AACD-952F-C9D67C492B58}"/>
                      </a:ext>
                    </a:extLst>
                  </p:cNvPr>
                  <p:cNvSpPr/>
                  <p:nvPr/>
                </p:nvSpPr>
                <p:spPr>
                  <a:xfrm>
                    <a:off x="3919201" y="3072365"/>
                    <a:ext cx="169603" cy="152415"/>
                  </a:xfrm>
                  <a:prstGeom prst="ellipse">
                    <a:avLst/>
                  </a:prstGeom>
                  <a:solidFill>
                    <a:srgbClr val="DF99A6"/>
                  </a:solidFill>
                  <a:ln w="12700">
                    <a:solidFill>
                      <a:srgbClr val="A2364F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Cross 18">
                    <a:extLst>
                      <a:ext uri="{FF2B5EF4-FFF2-40B4-BE49-F238E27FC236}">
                        <a16:creationId xmlns:a16="http://schemas.microsoft.com/office/drawing/2014/main" id="{8D5E3166-7468-D5D9-6F5A-D1B8CA22C27F}"/>
                      </a:ext>
                    </a:extLst>
                  </p:cNvPr>
                  <p:cNvSpPr/>
                  <p:nvPr/>
                </p:nvSpPr>
                <p:spPr>
                  <a:xfrm rot="2760000">
                    <a:off x="3349893" y="2810543"/>
                    <a:ext cx="128909" cy="128909"/>
                  </a:xfrm>
                  <a:prstGeom prst="plus">
                    <a:avLst/>
                  </a:prstGeom>
                  <a:solidFill>
                    <a:srgbClr val="A2364F"/>
                  </a:solidFill>
                  <a:ln>
                    <a:solidFill>
                      <a:srgbClr val="DF99A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Cross 19">
                    <a:extLst>
                      <a:ext uri="{FF2B5EF4-FFF2-40B4-BE49-F238E27FC236}">
                        <a16:creationId xmlns:a16="http://schemas.microsoft.com/office/drawing/2014/main" id="{DB11B318-863F-0DA9-D716-ED66DC5EBBBB}"/>
                      </a:ext>
                    </a:extLst>
                  </p:cNvPr>
                  <p:cNvSpPr/>
                  <p:nvPr/>
                </p:nvSpPr>
                <p:spPr>
                  <a:xfrm rot="2760000">
                    <a:off x="3349892" y="3361386"/>
                    <a:ext cx="128909" cy="128909"/>
                  </a:xfrm>
                  <a:prstGeom prst="plus">
                    <a:avLst/>
                  </a:prstGeom>
                  <a:solidFill>
                    <a:srgbClr val="A2364F"/>
                  </a:solidFill>
                  <a:ln>
                    <a:solidFill>
                      <a:srgbClr val="DF99A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9F4939FA-9C39-8B3C-21BA-864039C492A7}"/>
                    </a:ext>
                  </a:extLst>
                </p:cNvPr>
                <p:cNvSpPr/>
                <p:nvPr/>
              </p:nvSpPr>
              <p:spPr>
                <a:xfrm>
                  <a:off x="6697287" y="3628717"/>
                  <a:ext cx="169603" cy="15241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A2364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8AA84ECB-5AB1-7568-7627-54635934F3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70912" y="4234541"/>
                <a:ext cx="587828" cy="566057"/>
              </a:xfrm>
              <a:prstGeom prst="straightConnector1">
                <a:avLst/>
              </a:prstGeom>
              <a:ln w="57150">
                <a:solidFill>
                  <a:srgbClr val="A2364F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714023A7-17F4-9268-990A-DB3CBF941A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4169" y="4234541"/>
                <a:ext cx="468086" cy="587828"/>
              </a:xfrm>
              <a:prstGeom prst="straightConnector1">
                <a:avLst/>
              </a:prstGeom>
              <a:ln w="57150">
                <a:solidFill>
                  <a:srgbClr val="A2364F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1772A2F5-5748-ED51-610F-F533E6FBF9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769" y="4201884"/>
                <a:ext cx="21772" cy="653142"/>
              </a:xfrm>
              <a:prstGeom prst="straightConnector1">
                <a:avLst/>
              </a:prstGeom>
              <a:ln w="57150">
                <a:solidFill>
                  <a:srgbClr val="A2364F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20CBE1F1-B393-EFB8-D8E4-6D0B594A0B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04312" y="4212769"/>
                <a:ext cx="206828" cy="631372"/>
              </a:xfrm>
              <a:prstGeom prst="straightConnector1">
                <a:avLst/>
              </a:prstGeom>
              <a:ln w="57150">
                <a:solidFill>
                  <a:srgbClr val="A2364F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77D868D-FA14-A057-A1D7-0EB55E1D62C7}"/>
                </a:ext>
              </a:extLst>
            </p:cNvPr>
            <p:cNvSpPr txBox="1"/>
            <p:nvPr/>
          </p:nvSpPr>
          <p:spPr>
            <a:xfrm>
              <a:off x="8025261" y="3213120"/>
              <a:ext cx="1665907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375623"/>
                  </a:solidFill>
                  <a:ea typeface="Calibri"/>
                  <a:cs typeface="Calibri"/>
                </a:rPr>
                <a:t>Good move</a:t>
              </a:r>
              <a:endParaRPr lang="en-US">
                <a:solidFill>
                  <a:srgbClr val="375623"/>
                </a:solidFill>
                <a:ea typeface="Calibri" panose="020F0502020204030204"/>
                <a:cs typeface="Calibri" panose="020F0502020204030204"/>
              </a:endParaRPr>
            </a:p>
            <a:p>
              <a:pPr algn="ctr"/>
              <a:r>
                <a:rPr lang="en-US" b="1">
                  <a:solidFill>
                    <a:srgbClr val="375623"/>
                  </a:solidFill>
                  <a:ea typeface="Calibri"/>
                  <a:cs typeface="Calibri"/>
                </a:rPr>
                <a:t>(avoids human winning)</a:t>
              </a:r>
              <a:endParaRPr lang="en-US">
                <a:solidFill>
                  <a:srgbClr val="375623"/>
                </a:solidFill>
                <a:ea typeface="Calibri" panose="020F0502020204030204"/>
                <a:cs typeface="Calibri" panose="020F0502020204030204"/>
              </a:endParaRPr>
            </a:p>
          </p:txBody>
        </p:sp>
      </p:grpSp>
      <p:pic>
        <p:nvPicPr>
          <p:cNvPr id="113" name="Picture 112" descr="Battle between pawn and king">
            <a:extLst>
              <a:ext uri="{FF2B5EF4-FFF2-40B4-BE49-F238E27FC236}">
                <a16:creationId xmlns:a16="http://schemas.microsoft.com/office/drawing/2014/main" id="{0E0C0A85-A2B0-0F1F-F54F-71336E131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574239"/>
            <a:ext cx="2275114" cy="1480923"/>
          </a:xfrm>
          <a:prstGeom prst="rect">
            <a:avLst/>
          </a:prstGeom>
        </p:spPr>
      </p:pic>
      <p:pic>
        <p:nvPicPr>
          <p:cNvPr id="114" name="Picture 113" descr="Hourglass and a calendar">
            <a:extLst>
              <a:ext uri="{FF2B5EF4-FFF2-40B4-BE49-F238E27FC236}">
                <a16:creationId xmlns:a16="http://schemas.microsoft.com/office/drawing/2014/main" id="{1B746CCF-EF2C-A6A1-97F7-634248E07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4361174"/>
            <a:ext cx="2275115" cy="1499336"/>
          </a:xfrm>
          <a:prstGeom prst="rect">
            <a:avLst/>
          </a:prstGeom>
        </p:spPr>
      </p:pic>
      <p:pic>
        <p:nvPicPr>
          <p:cNvPr id="115" name="Picture 114" descr="A close up view of a puzzle game">
            <a:extLst>
              <a:ext uri="{FF2B5EF4-FFF2-40B4-BE49-F238E27FC236}">
                <a16:creationId xmlns:a16="http://schemas.microsoft.com/office/drawing/2014/main" id="{8FF93E43-E04F-3009-FDCA-0927797C8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1628" y="1470360"/>
            <a:ext cx="2090058" cy="1315594"/>
          </a:xfrm>
          <a:prstGeom prst="rect">
            <a:avLst/>
          </a:prstGeom>
        </p:spPr>
      </p:pic>
      <p:pic>
        <p:nvPicPr>
          <p:cNvPr id="116" name="Picture 115" descr="A board game">
            <a:extLst>
              <a:ext uri="{FF2B5EF4-FFF2-40B4-BE49-F238E27FC236}">
                <a16:creationId xmlns:a16="http://schemas.microsoft.com/office/drawing/2014/main" id="{F3DF49A4-AE2F-E82B-1DC8-FDF070AEF2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8286" y="3102428"/>
            <a:ext cx="2090058" cy="1317171"/>
          </a:xfrm>
          <a:prstGeom prst="rect">
            <a:avLst/>
          </a:prstGeom>
        </p:spPr>
      </p:pic>
      <p:pic>
        <p:nvPicPr>
          <p:cNvPr id="118" name="Picture 117" descr="A hand holding a pencil over a blueprint&#10;&#10;Description automatically generated">
            <a:extLst>
              <a:ext uri="{FF2B5EF4-FFF2-40B4-BE49-F238E27FC236}">
                <a16:creationId xmlns:a16="http://schemas.microsoft.com/office/drawing/2014/main" id="{5D99F4E3-C224-1B48-89E6-CB46916E3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68" b="468"/>
          <a:stretch/>
        </p:blipFill>
        <p:spPr>
          <a:xfrm>
            <a:off x="9072149" y="4788551"/>
            <a:ext cx="1662610" cy="1713688"/>
          </a:xfrm>
          <a:prstGeom prst="rect">
            <a:avLst/>
          </a:prstGeom>
        </p:spPr>
      </p:pic>
      <p:pic>
        <p:nvPicPr>
          <p:cNvPr id="119" name="Picture 118" descr="3D rendering of a robotic arm with fingers half-curled and the index finger pointing out">
            <a:extLst>
              <a:ext uri="{FF2B5EF4-FFF2-40B4-BE49-F238E27FC236}">
                <a16:creationId xmlns:a16="http://schemas.microsoft.com/office/drawing/2014/main" id="{186A7B13-D054-F53B-B1F5-34619429C7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0995" y="5143499"/>
            <a:ext cx="1984837" cy="1502231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7BA24C20-7BE0-44C7-5697-9DD0BEFA7EC3}"/>
              </a:ext>
            </a:extLst>
          </p:cNvPr>
          <p:cNvSpPr txBox="1"/>
          <p:nvPr/>
        </p:nvSpPr>
        <p:spPr>
          <a:xfrm>
            <a:off x="2168747" y="1373434"/>
            <a:ext cx="2275506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41131C"/>
                </a:solidFill>
                <a:ea typeface="Calibri"/>
                <a:cs typeface="Calibri"/>
              </a:rPr>
              <a:t>Decisions based on scores</a:t>
            </a:r>
          </a:p>
          <a:p>
            <a:pPr algn="ctr"/>
            <a:r>
              <a:rPr lang="en-US" sz="2400" b="1">
                <a:solidFill>
                  <a:srgbClr val="41131C"/>
                </a:solidFill>
                <a:ea typeface="Calibri"/>
                <a:cs typeface="Calibri"/>
              </a:rPr>
              <a:t>(or costs)</a:t>
            </a:r>
          </a:p>
        </p:txBody>
      </p:sp>
    </p:spTree>
    <p:extLst>
      <p:ext uri="{BB962C8B-B14F-4D97-AF65-F5344CB8AC3E}">
        <p14:creationId xmlns:p14="http://schemas.microsoft.com/office/powerpoint/2010/main" val="5718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F90D-1533-ED68-E70A-25241D5EE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Poppins"/>
                <a:cs typeface="Poppins"/>
              </a:rPr>
              <a:t>AI example: Knowledge base</a:t>
            </a:r>
            <a:endParaRPr lang="en-US" sz="3200">
              <a:solidFill>
                <a:srgbClr val="000000"/>
              </a:solidFill>
              <a:latin typeface="Poppins"/>
              <a:cs typeface="Poppin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0DE9CB-872A-2C15-713A-35E933F87405}"/>
              </a:ext>
            </a:extLst>
          </p:cNvPr>
          <p:cNvSpPr/>
          <p:nvPr/>
        </p:nvSpPr>
        <p:spPr>
          <a:xfrm>
            <a:off x="1843297" y="1701927"/>
            <a:ext cx="3917941" cy="4754640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400" b="1">
                <a:solidFill>
                  <a:prstClr val="white"/>
                </a:solidFill>
                <a:latin typeface="Segoe UI"/>
                <a:cs typeface="Poppins"/>
              </a:rPr>
              <a:t>Knowledge Base</a:t>
            </a:r>
            <a:endParaRPr lang="en-US" sz="2400" b="1">
              <a:solidFill>
                <a:prstClr val="white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5C515B-1547-A382-C8A7-134CA8ED9AF3}"/>
              </a:ext>
            </a:extLst>
          </p:cNvPr>
          <p:cNvSpPr/>
          <p:nvPr/>
        </p:nvSpPr>
        <p:spPr>
          <a:xfrm>
            <a:off x="2654129" y="3257292"/>
            <a:ext cx="1284330" cy="460804"/>
          </a:xfrm>
          <a:prstGeom prst="round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A2364F"/>
                </a:solidFill>
                <a:ea typeface="Calibri"/>
                <a:cs typeface="Calibri"/>
              </a:rPr>
              <a:t>Covid-19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838159-9F6B-21AB-EC8C-39A513D87AA7}"/>
              </a:ext>
            </a:extLst>
          </p:cNvPr>
          <p:cNvSpPr/>
          <p:nvPr/>
        </p:nvSpPr>
        <p:spPr>
          <a:xfrm>
            <a:off x="2911303" y="4466966"/>
            <a:ext cx="1065255" cy="451279"/>
          </a:xfrm>
          <a:prstGeom prst="round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A2364F"/>
                </a:solidFill>
                <a:ea typeface="Calibri"/>
                <a:cs typeface="Calibri"/>
              </a:rPr>
              <a:t>Fatigue</a:t>
            </a:r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ED740C-7C62-BDF6-0290-70BC3CDF5404}"/>
              </a:ext>
            </a:extLst>
          </p:cNvPr>
          <p:cNvSpPr/>
          <p:nvPr/>
        </p:nvSpPr>
        <p:spPr>
          <a:xfrm>
            <a:off x="1834979" y="4466966"/>
            <a:ext cx="817605" cy="451279"/>
          </a:xfrm>
          <a:prstGeom prst="round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A2364F"/>
                </a:solidFill>
                <a:ea typeface="Calibri"/>
                <a:cs typeface="Calibri"/>
              </a:rPr>
              <a:t>Fever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9F17E84-710A-1034-3902-3DB35EDEB840}"/>
              </a:ext>
            </a:extLst>
          </p:cNvPr>
          <p:cNvSpPr/>
          <p:nvPr/>
        </p:nvSpPr>
        <p:spPr>
          <a:xfrm>
            <a:off x="4244803" y="4466966"/>
            <a:ext cx="1284330" cy="460804"/>
          </a:xfrm>
          <a:prstGeom prst="round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A2364F"/>
                </a:solidFill>
                <a:ea typeface="Calibri"/>
                <a:cs typeface="Calibri"/>
              </a:rPr>
              <a:t>Dry cough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5C7F0B-2F10-499E-BDA5-3E2587938081}"/>
              </a:ext>
            </a:extLst>
          </p:cNvPr>
          <p:cNvCxnSpPr/>
          <p:nvPr/>
        </p:nvCxnSpPr>
        <p:spPr>
          <a:xfrm>
            <a:off x="3426611" y="3750922"/>
            <a:ext cx="933450" cy="672156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E42035D-52B8-1811-FE53-8EC76F7D9948}"/>
              </a:ext>
            </a:extLst>
          </p:cNvPr>
          <p:cNvCxnSpPr>
            <a:cxnSpLocks/>
          </p:cNvCxnSpPr>
          <p:nvPr/>
        </p:nvCxnSpPr>
        <p:spPr>
          <a:xfrm flipH="1">
            <a:off x="2454666" y="3750961"/>
            <a:ext cx="828675" cy="681681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C1C976-11E7-6FB9-4533-A48969D25D41}"/>
              </a:ext>
            </a:extLst>
          </p:cNvPr>
          <p:cNvCxnSpPr>
            <a:cxnSpLocks/>
          </p:cNvCxnSpPr>
          <p:nvPr/>
        </p:nvCxnSpPr>
        <p:spPr>
          <a:xfrm>
            <a:off x="3340743" y="3722821"/>
            <a:ext cx="47625" cy="748356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8E51A54-374D-6974-5D27-4D1D455FD0EC}"/>
              </a:ext>
            </a:extLst>
          </p:cNvPr>
          <p:cNvSpPr txBox="1"/>
          <p:nvPr/>
        </p:nvSpPr>
        <p:spPr>
          <a:xfrm>
            <a:off x="2840509" y="3817722"/>
            <a:ext cx="1133475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1131C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ea typeface="Calibri"/>
                <a:cs typeface="Calibri"/>
              </a:rPr>
              <a:t>Can generate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D22E675-E2A8-0FD8-9071-8BC794EF1557}"/>
              </a:ext>
            </a:extLst>
          </p:cNvPr>
          <p:cNvSpPr/>
          <p:nvPr/>
        </p:nvSpPr>
        <p:spPr>
          <a:xfrm>
            <a:off x="2082628" y="2523866"/>
            <a:ext cx="1284330" cy="460804"/>
          </a:xfrm>
          <a:prstGeom prst="round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A2364F"/>
                </a:solidFill>
                <a:ea typeface="Calibri"/>
                <a:cs typeface="Calibri"/>
              </a:rPr>
              <a:t>Disease</a:t>
            </a:r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BBE435-C9EE-5A57-972A-086E6BCA6A97}"/>
              </a:ext>
            </a:extLst>
          </p:cNvPr>
          <p:cNvSpPr/>
          <p:nvPr/>
        </p:nvSpPr>
        <p:spPr>
          <a:xfrm>
            <a:off x="3920953" y="2523866"/>
            <a:ext cx="1531980" cy="460804"/>
          </a:xfrm>
          <a:prstGeom prst="round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A2364F"/>
                </a:solidFill>
                <a:ea typeface="Calibri"/>
                <a:cs typeface="Calibri"/>
              </a:rPr>
              <a:t>Coronavirus</a:t>
            </a:r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8FC7F3-4A67-BEA6-03DB-3EB5B9F1D4FB}"/>
              </a:ext>
            </a:extLst>
          </p:cNvPr>
          <p:cNvCxnSpPr>
            <a:cxnSpLocks/>
          </p:cNvCxnSpPr>
          <p:nvPr/>
        </p:nvCxnSpPr>
        <p:spPr>
          <a:xfrm flipV="1">
            <a:off x="4007083" y="2994536"/>
            <a:ext cx="447675" cy="413694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0B0CD1-3347-8B76-5783-C580F7B88EDD}"/>
              </a:ext>
            </a:extLst>
          </p:cNvPr>
          <p:cNvCxnSpPr>
            <a:cxnSpLocks/>
          </p:cNvCxnSpPr>
          <p:nvPr/>
        </p:nvCxnSpPr>
        <p:spPr>
          <a:xfrm flipH="1" flipV="1">
            <a:off x="3369289" y="2689396"/>
            <a:ext cx="561975" cy="4119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7367AB6-42AD-6B4D-19AC-18F42F856C73}"/>
              </a:ext>
            </a:extLst>
          </p:cNvPr>
          <p:cNvSpPr txBox="1"/>
          <p:nvPr/>
        </p:nvSpPr>
        <p:spPr>
          <a:xfrm>
            <a:off x="3211984" y="2217522"/>
            <a:ext cx="962025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1131C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ea typeface="Calibri"/>
                <a:cs typeface="Calibri"/>
              </a:rPr>
              <a:t>Belongs to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DFE188-2028-3490-8C3B-7C63A748C85F}"/>
              </a:ext>
            </a:extLst>
          </p:cNvPr>
          <p:cNvSpPr txBox="1"/>
          <p:nvPr/>
        </p:nvSpPr>
        <p:spPr>
          <a:xfrm>
            <a:off x="4240684" y="3141447"/>
            <a:ext cx="962025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1131C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ea typeface="Calibri"/>
                <a:cs typeface="Calibri"/>
              </a:rPr>
              <a:t>Belongs to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C135524-D413-4677-454E-7F848CCA4991}"/>
              </a:ext>
            </a:extLst>
          </p:cNvPr>
          <p:cNvSpPr/>
          <p:nvPr/>
        </p:nvSpPr>
        <p:spPr>
          <a:xfrm>
            <a:off x="3035128" y="5657591"/>
            <a:ext cx="1284330" cy="460804"/>
          </a:xfrm>
          <a:prstGeom prst="round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A2364F"/>
                </a:solidFill>
                <a:ea typeface="Calibri"/>
                <a:cs typeface="Calibri"/>
              </a:rPr>
              <a:t>Symptom</a:t>
            </a:r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4BE69B7-7B07-C5FD-686E-524F183803BA}"/>
              </a:ext>
            </a:extLst>
          </p:cNvPr>
          <p:cNvCxnSpPr>
            <a:cxnSpLocks/>
          </p:cNvCxnSpPr>
          <p:nvPr/>
        </p:nvCxnSpPr>
        <p:spPr>
          <a:xfrm>
            <a:off x="2255036" y="4951072"/>
            <a:ext cx="933450" cy="672156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E71A4A6-A60F-DACB-F3BD-AC8187110C0A}"/>
              </a:ext>
            </a:extLst>
          </p:cNvPr>
          <p:cNvCxnSpPr>
            <a:cxnSpLocks/>
          </p:cNvCxnSpPr>
          <p:nvPr/>
        </p:nvCxnSpPr>
        <p:spPr>
          <a:xfrm flipH="1">
            <a:off x="4159618" y="4951158"/>
            <a:ext cx="714375" cy="672156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F21A12-394B-D8B9-6F9F-03C84904D7D8}"/>
              </a:ext>
            </a:extLst>
          </p:cNvPr>
          <p:cNvCxnSpPr>
            <a:cxnSpLocks/>
          </p:cNvCxnSpPr>
          <p:nvPr/>
        </p:nvCxnSpPr>
        <p:spPr>
          <a:xfrm>
            <a:off x="3445601" y="4932493"/>
            <a:ext cx="142875" cy="710256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50E8A28-FCEA-D7C8-72CD-61E1822E0B8A}"/>
              </a:ext>
            </a:extLst>
          </p:cNvPr>
          <p:cNvSpPr txBox="1"/>
          <p:nvPr/>
        </p:nvSpPr>
        <p:spPr>
          <a:xfrm>
            <a:off x="3164359" y="5141697"/>
            <a:ext cx="962025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1131C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ea typeface="Calibri"/>
                <a:cs typeface="Calibri"/>
              </a:rPr>
              <a:t>Belongs to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0511CC-6429-FC9B-CEC2-01B763A8B2BD}"/>
              </a:ext>
            </a:extLst>
          </p:cNvPr>
          <p:cNvSpPr txBox="1"/>
          <p:nvPr/>
        </p:nvSpPr>
        <p:spPr>
          <a:xfrm>
            <a:off x="477537" y="2172729"/>
            <a:ext cx="12858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Prior</a:t>
            </a:r>
          </a:p>
          <a:p>
            <a:r>
              <a:rPr lang="en-US">
                <a:ea typeface="Calibri"/>
                <a:cs typeface="Calibri"/>
              </a:rPr>
              <a:t>knowledge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B8457C-72FA-0623-699E-51FECB44BE4E}"/>
              </a:ext>
            </a:extLst>
          </p:cNvPr>
          <p:cNvSpPr txBox="1"/>
          <p:nvPr/>
        </p:nvSpPr>
        <p:spPr>
          <a:xfrm>
            <a:off x="325137" y="4915928"/>
            <a:ext cx="14382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Past experiences or data examples</a:t>
            </a:r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F02969E-EA1A-39CD-0B6F-6F6CE165C6D0}"/>
              </a:ext>
            </a:extLst>
          </p:cNvPr>
          <p:cNvCxnSpPr>
            <a:cxnSpLocks/>
          </p:cNvCxnSpPr>
          <p:nvPr/>
        </p:nvCxnSpPr>
        <p:spPr>
          <a:xfrm>
            <a:off x="845336" y="2865097"/>
            <a:ext cx="904875" cy="234006"/>
          </a:xfrm>
          <a:prstGeom prst="straightConnector1">
            <a:avLst/>
          </a:prstGeom>
          <a:ln w="57150">
            <a:solidFill>
              <a:srgbClr val="41131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5624EBB-6FEA-6411-5A8C-3A273024B149}"/>
              </a:ext>
            </a:extLst>
          </p:cNvPr>
          <p:cNvCxnSpPr>
            <a:cxnSpLocks/>
          </p:cNvCxnSpPr>
          <p:nvPr/>
        </p:nvCxnSpPr>
        <p:spPr>
          <a:xfrm flipV="1">
            <a:off x="854861" y="4470703"/>
            <a:ext cx="885825" cy="423219"/>
          </a:xfrm>
          <a:prstGeom prst="straightConnector1">
            <a:avLst/>
          </a:prstGeom>
          <a:ln w="57150">
            <a:solidFill>
              <a:srgbClr val="41131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EE96CA6-964E-C9F2-5D68-44BB3091FC77}"/>
              </a:ext>
            </a:extLst>
          </p:cNvPr>
          <p:cNvGrpSpPr/>
          <p:nvPr/>
        </p:nvGrpSpPr>
        <p:grpSpPr>
          <a:xfrm>
            <a:off x="5865011" y="1711451"/>
            <a:ext cx="6328276" cy="4745115"/>
            <a:chOff x="5865011" y="1711451"/>
            <a:chExt cx="6328276" cy="474511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3D56744-9CBE-A817-ED3A-B362B8BF01CF}"/>
                </a:ext>
              </a:extLst>
            </p:cNvPr>
            <p:cNvSpPr/>
            <p:nvPr/>
          </p:nvSpPr>
          <p:spPr>
            <a:xfrm>
              <a:off x="6205746" y="1711451"/>
              <a:ext cx="3917941" cy="4745115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sz="2400" b="1">
                  <a:solidFill>
                    <a:prstClr val="white"/>
                  </a:solidFill>
                  <a:latin typeface="Segoe UI"/>
                  <a:cs typeface="Poppins"/>
                </a:rPr>
                <a:t>Inference Engine</a:t>
              </a:r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D491F4B-2C89-E054-F397-444E03C3D390}"/>
                </a:ext>
              </a:extLst>
            </p:cNvPr>
            <p:cNvSpPr/>
            <p:nvPr/>
          </p:nvSpPr>
          <p:spPr>
            <a:xfrm>
              <a:off x="6768928" y="2342891"/>
              <a:ext cx="2798805" cy="249915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4113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Patient description:</a:t>
              </a:r>
            </a:p>
            <a:p>
              <a:pPr marL="285750" indent="-285750">
                <a:buFont typeface="Calibri"/>
                <a:buChar char="-"/>
              </a:pPr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Is 30 years old</a:t>
              </a:r>
            </a:p>
            <a:p>
              <a:pPr marL="285750" indent="-285750">
                <a:buFont typeface="Calibri"/>
                <a:buChar char="-"/>
              </a:pPr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Has symptom Fever</a:t>
              </a:r>
            </a:p>
            <a:p>
              <a:pPr marL="285750" indent="-285750">
                <a:buFont typeface="Calibri"/>
                <a:buChar char="-"/>
              </a:pPr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Has symptom Fatigue</a:t>
              </a:r>
            </a:p>
            <a:p>
              <a:pPr marL="285750" indent="-285750">
                <a:buFont typeface="Calibri"/>
                <a:buChar char="-"/>
              </a:pPr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Does not have Dry Cough</a:t>
              </a:r>
            </a:p>
            <a:p>
              <a:pPr marL="285750" indent="-285750">
                <a:buFont typeface="Calibri"/>
                <a:buChar char="-"/>
              </a:pPr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...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CB8427B-E527-82B8-F27F-FD2D4D9070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8636" y="4912972"/>
              <a:ext cx="9525" cy="224481"/>
            </a:xfrm>
            <a:prstGeom prst="straightConnector1">
              <a:avLst/>
            </a:prstGeom>
            <a:ln w="57150">
              <a:solidFill>
                <a:srgbClr val="41131C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Graphic 33" descr="Artificial Intelligence with solid fill">
              <a:extLst>
                <a:ext uri="{FF2B5EF4-FFF2-40B4-BE49-F238E27FC236}">
                  <a16:creationId xmlns:a16="http://schemas.microsoft.com/office/drawing/2014/main" id="{A28B0E46-4C44-D7D3-D32F-A4030B84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67625" y="5067300"/>
              <a:ext cx="1162050" cy="1152525"/>
            </a:xfrm>
            <a:prstGeom prst="rect">
              <a:avLst/>
            </a:prstGeom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9016B4E-5544-6F55-6DA7-EA0BE4675C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5011" y="5194603"/>
              <a:ext cx="1847850" cy="308919"/>
            </a:xfrm>
            <a:prstGeom prst="straightConnector1">
              <a:avLst/>
            </a:prstGeom>
            <a:ln w="57150">
              <a:solidFill>
                <a:srgbClr val="41131C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0FC916D-9A62-0D8E-5C93-E6851C0F2496}"/>
                </a:ext>
              </a:extLst>
            </p:cNvPr>
            <p:cNvCxnSpPr>
              <a:cxnSpLocks/>
            </p:cNvCxnSpPr>
            <p:nvPr/>
          </p:nvCxnSpPr>
          <p:spPr>
            <a:xfrm>
              <a:off x="8741561" y="5493996"/>
              <a:ext cx="1609725" cy="14931"/>
            </a:xfrm>
            <a:prstGeom prst="straightConnector1">
              <a:avLst/>
            </a:prstGeom>
            <a:ln w="57150">
              <a:solidFill>
                <a:srgbClr val="41131C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82412F6-7B99-5B81-7341-9538422ECD3C}"/>
                </a:ext>
              </a:extLst>
            </p:cNvPr>
            <p:cNvSpPr txBox="1"/>
            <p:nvPr/>
          </p:nvSpPr>
          <p:spPr>
            <a:xfrm>
              <a:off x="10316862" y="5192153"/>
              <a:ext cx="1876425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ea typeface="Calibri"/>
                  <a:cs typeface="Calibri"/>
                </a:rPr>
                <a:t>Actions</a:t>
              </a:r>
            </a:p>
            <a:p>
              <a:r>
                <a:rPr lang="en-US">
                  <a:ea typeface="Calibri"/>
                  <a:cs typeface="Calibri"/>
                </a:rPr>
                <a:t>Suggestions</a:t>
              </a:r>
            </a:p>
            <a:p>
              <a:r>
                <a:rPr lang="en-US">
                  <a:ea typeface="Calibri"/>
                  <a:cs typeface="Calibri"/>
                </a:rPr>
                <a:t>New knowledge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88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40EC6-7714-DB2D-4AF7-09B216B1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AI examples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9E8B5-A3C5-B86A-2EE2-C01D3C224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Information retrieval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BB374-DE30-3DCB-190E-34E9FBA686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>
                <a:latin typeface="Poppins"/>
                <a:cs typeface="Poppins"/>
              </a:rPr>
              <a:t>Google searches</a:t>
            </a:r>
          </a:p>
          <a:p>
            <a:pPr marL="227965" indent="-227965"/>
            <a:r>
              <a:rPr lang="en-GB"/>
              <a:t>Online articles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Restaurants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Travel agencies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AF05A-1740-C7FC-27F6-73B6D20372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err="1">
                <a:latin typeface="Poppins"/>
                <a:cs typeface="Poppins"/>
              </a:rPr>
              <a:t>Recomender</a:t>
            </a:r>
            <a:r>
              <a:rPr lang="en-GB">
                <a:latin typeface="Poppins"/>
                <a:cs typeface="Poppins"/>
              </a:rPr>
              <a:t> systems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11F7A-F2E1-8D3C-07FF-A3ED1CE39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14720"/>
            <a:ext cx="4884176" cy="36749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>
                <a:latin typeface="Poppins"/>
                <a:cs typeface="Poppins"/>
              </a:rPr>
              <a:t>Similar to information retrieval but with personal profile</a:t>
            </a:r>
            <a:endParaRPr lang="en-GB"/>
          </a:p>
          <a:p>
            <a:pPr marL="227965" indent="-227965"/>
            <a:r>
              <a:rPr lang="en-GB">
                <a:latin typeface="Poppins"/>
                <a:cs typeface="Poppins"/>
              </a:rPr>
              <a:t>Movie recommendations</a:t>
            </a:r>
            <a:endParaRPr lang="en-GB"/>
          </a:p>
          <a:p>
            <a:pPr marL="227965" indent="-227965"/>
            <a:r>
              <a:rPr lang="en-GB">
                <a:latin typeface="Poppins"/>
                <a:cs typeface="Poppins"/>
              </a:rPr>
              <a:t>Music recommendations</a:t>
            </a:r>
          </a:p>
          <a:p>
            <a:pPr marL="227965" indent="-227965"/>
            <a:r>
              <a:rPr lang="en-GB">
                <a:latin typeface="Poppins"/>
                <a:cs typeface="Poppins"/>
              </a:rPr>
              <a:t>Online shoping</a:t>
            </a:r>
            <a:endParaRPr lang="en-GB"/>
          </a:p>
        </p:txBody>
      </p:sp>
      <p:pic>
        <p:nvPicPr>
          <p:cNvPr id="8" name="Graphic 37" descr="Film strip with solid fill">
            <a:extLst>
              <a:ext uri="{FF2B5EF4-FFF2-40B4-BE49-F238E27FC236}">
                <a16:creationId xmlns:a16="http://schemas.microsoft.com/office/drawing/2014/main" id="{9AB57615-B5E8-5CCD-A538-8E75306E2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1710" y="5440824"/>
            <a:ext cx="914400" cy="914400"/>
          </a:xfrm>
          <a:prstGeom prst="rect">
            <a:avLst/>
          </a:prstGeom>
        </p:spPr>
      </p:pic>
      <p:pic>
        <p:nvPicPr>
          <p:cNvPr id="10" name="Graphic 38" descr="Stuffed Toy with solid fill">
            <a:extLst>
              <a:ext uri="{FF2B5EF4-FFF2-40B4-BE49-F238E27FC236}">
                <a16:creationId xmlns:a16="http://schemas.microsoft.com/office/drawing/2014/main" id="{54049626-2B52-E044-6342-6587AA06B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4570" y="5438895"/>
            <a:ext cx="914400" cy="914400"/>
          </a:xfrm>
          <a:prstGeom prst="rect">
            <a:avLst/>
          </a:prstGeom>
        </p:spPr>
      </p:pic>
      <p:pic>
        <p:nvPicPr>
          <p:cNvPr id="12" name="Graphic 39" descr="Music notes with solid fill">
            <a:extLst>
              <a:ext uri="{FF2B5EF4-FFF2-40B4-BE49-F238E27FC236}">
                <a16:creationId xmlns:a16="http://schemas.microsoft.com/office/drawing/2014/main" id="{1964B4BA-8AF6-438E-2608-4B54269F2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28494" y="5437207"/>
            <a:ext cx="914400" cy="914400"/>
          </a:xfrm>
          <a:prstGeom prst="rect">
            <a:avLst/>
          </a:prstGeom>
        </p:spPr>
      </p:pic>
      <p:pic>
        <p:nvPicPr>
          <p:cNvPr id="13" name="Graphic 12" descr="Restaurant with solid fill">
            <a:extLst>
              <a:ext uri="{FF2B5EF4-FFF2-40B4-BE49-F238E27FC236}">
                <a16:creationId xmlns:a16="http://schemas.microsoft.com/office/drawing/2014/main" id="{7BB5F122-0D9C-188C-9006-72CF0FE1E6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17584" y="4630838"/>
            <a:ext cx="914400" cy="914400"/>
          </a:xfrm>
          <a:prstGeom prst="rect">
            <a:avLst/>
          </a:prstGeom>
        </p:spPr>
      </p:pic>
      <p:pic>
        <p:nvPicPr>
          <p:cNvPr id="14" name="Graphic 13" descr="Map with pin with solid fill">
            <a:extLst>
              <a:ext uri="{FF2B5EF4-FFF2-40B4-BE49-F238E27FC236}">
                <a16:creationId xmlns:a16="http://schemas.microsoft.com/office/drawing/2014/main" id="{5D2A6467-D582-C445-02DA-AD880A8276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03003" y="46308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21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AN Template" id="{5F94E1F4-F3B9-499F-8BFA-5A35459B99BD}" vid="{3FC4FDF6-F425-4465-B1D4-EEE3477B55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e0fa15-4413-4c85-a328-deebc8be9f9a" xsi:nil="true"/>
    <lcf76f155ced4ddcb4097134ff3c332f xmlns="6fe7eaad-2ccb-4b9c-9978-ad07f7f55fc3">
      <Terms xmlns="http://schemas.microsoft.com/office/infopath/2007/PartnerControls"/>
    </lcf76f155ced4ddcb4097134ff3c332f>
    <SharedWithUsers xmlns="f4e0fa15-4413-4c85-a328-deebc8be9f9a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66EF9A7D75C04F92AF9760911A46CB" ma:contentTypeVersion="16" ma:contentTypeDescription="Create a new document." ma:contentTypeScope="" ma:versionID="355446f435dfed0df9a495edbc3f826e">
  <xsd:schema xmlns:xsd="http://www.w3.org/2001/XMLSchema" xmlns:xs="http://www.w3.org/2001/XMLSchema" xmlns:p="http://schemas.microsoft.com/office/2006/metadata/properties" xmlns:ns2="6fe7eaad-2ccb-4b9c-9978-ad07f7f55fc3" xmlns:ns3="f4e0fa15-4413-4c85-a328-deebc8be9f9a" targetNamespace="http://schemas.microsoft.com/office/2006/metadata/properties" ma:root="true" ma:fieldsID="0e322e1bcb79164127b4115c3bf8dbe6" ns2:_="" ns3:_="">
    <xsd:import namespace="6fe7eaad-2ccb-4b9c-9978-ad07f7f55fc3"/>
    <xsd:import namespace="f4e0fa15-4413-4c85-a328-deebc8be9f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SearchPropertie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e7eaad-2ccb-4b9c-9978-ad07f7f55f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e0fa15-4413-4c85-a328-deebc8be9f9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5f329bbb-10f1-4984-abe0-a81f7790c908}" ma:internalName="TaxCatchAll" ma:showField="CatchAllData" ma:web="f4e0fa15-4413-4c85-a328-deebc8be9f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E59B18-53C2-4F34-9330-B2CF7D1BFB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26FE87-4FD7-44CC-B1DC-7A2FD783AD52}">
  <ds:schemaRefs>
    <ds:schemaRef ds:uri="6fe7eaad-2ccb-4b9c-9978-ad07f7f55fc3"/>
    <ds:schemaRef ds:uri="f4e0fa15-4413-4c85-a328-deebc8be9f9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0FA49F2-F660-44A9-81CD-4990DC07668F}">
  <ds:schemaRefs>
    <ds:schemaRef ds:uri="6fe7eaad-2ccb-4b9c-9978-ad07f7f55fc3"/>
    <ds:schemaRef ds:uri="f4e0fa15-4413-4c85-a328-deebc8be9f9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64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About me Dr Miquel Perelló Nieto</vt:lpstr>
      <vt:lpstr>PowerPoint Presentation</vt:lpstr>
      <vt:lpstr>AI initiatives in the NHS</vt:lpstr>
      <vt:lpstr>Agenda</vt:lpstr>
      <vt:lpstr>1. What is AI?</vt:lpstr>
      <vt:lpstr>AI example: Search algorithms</vt:lpstr>
      <vt:lpstr>AI example: Knowledge base</vt:lpstr>
      <vt:lpstr>AI examples</vt:lpstr>
      <vt:lpstr>AI and Machine Learning</vt:lpstr>
      <vt:lpstr>2. AI in Healthcare</vt:lpstr>
      <vt:lpstr>Applications of AI in Healthcare</vt:lpstr>
      <vt:lpstr>Early diagnosis</vt:lpstr>
      <vt:lpstr>2. AI in Healthcare</vt:lpstr>
      <vt:lpstr>DermAI: AI-Powered Skin Cancer Detection</vt:lpstr>
      <vt:lpstr>Haut.AI: AI Skin Analysis</vt:lpstr>
      <vt:lpstr>AI scribes</vt:lpstr>
      <vt:lpstr>Data privacy and security</vt:lpstr>
      <vt:lpstr>The limitations of AI</vt:lpstr>
      <vt:lpstr>Continuous improvement of AI</vt:lpstr>
      <vt:lpstr>3. Demystifying AI</vt:lpstr>
      <vt:lpstr>3. Demystifying AI</vt:lpstr>
      <vt:lpstr>Common Machine Learning lifecycle</vt:lpstr>
      <vt:lpstr>Data Preprocessing. Tabular</vt:lpstr>
      <vt:lpstr>Data Preprocessing. Images</vt:lpstr>
      <vt:lpstr>Data Preprocessing. Text</vt:lpstr>
      <vt:lpstr>3. Demystifying AI</vt:lpstr>
      <vt:lpstr>Radiology and image classification</vt:lpstr>
      <vt:lpstr>Feature engineering</vt:lpstr>
      <vt:lpstr>Annotations for Machine Learning</vt:lpstr>
      <vt:lpstr>Artificial Neurons</vt:lpstr>
      <vt:lpstr>Cat's visual cortex (1962)</vt:lpstr>
      <vt:lpstr>Artificial Neural Networks</vt:lpstr>
      <vt:lpstr>Learned filters</vt:lpstr>
      <vt:lpstr>More complex features</vt:lpstr>
      <vt:lpstr>Final prediction</vt:lpstr>
      <vt:lpstr>Deep Neural Network</vt:lpstr>
      <vt:lpstr>What different layers represent</vt:lpstr>
      <vt:lpstr>Radiology and other image predictions</vt:lpstr>
      <vt:lpstr>3. Demystifying AI</vt:lpstr>
      <vt:lpstr>Scribes</vt:lpstr>
      <vt:lpstr>Large Language Models (Chat GPT)</vt:lpstr>
      <vt:lpstr>Data Preprocessing. Text</vt:lpstr>
      <vt:lpstr>Learning the meaning of words</vt:lpstr>
      <vt:lpstr>Text generation</vt:lpstr>
      <vt:lpstr>PowerPoint Presentation</vt:lpstr>
      <vt:lpstr>Healthcare regulations affecting AI</vt:lpstr>
      <vt:lpstr>AI ethics and regulations</vt:lpstr>
      <vt:lpstr>PowerPoint Presentation</vt:lpstr>
      <vt:lpstr>Safety and security</vt:lpstr>
      <vt:lpstr>PowerPoint Presentation</vt:lpstr>
      <vt:lpstr>Transparency and explainability</vt:lpstr>
      <vt:lpstr>PowerPoint Presentation</vt:lpstr>
      <vt:lpstr>Fairness and robustness</vt:lpstr>
      <vt:lpstr>Fairness</vt:lpstr>
      <vt:lpstr>The survivorship bias</vt:lpstr>
      <vt:lpstr>The Simpson's paradox</vt:lpstr>
      <vt:lpstr>PowerPoint Presentation</vt:lpstr>
      <vt:lpstr>Accountability and Governance</vt:lpstr>
      <vt:lpstr>PowerPoint Presentation</vt:lpstr>
      <vt:lpstr>Contestability and redress</vt:lpstr>
      <vt:lpstr>5. Conclusion</vt:lpstr>
      <vt:lpstr>Conclusion</vt:lpstr>
      <vt:lpstr>Q&amp;A and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Rachel Prior</dc:creator>
  <cp:revision>2</cp:revision>
  <dcterms:created xsi:type="dcterms:W3CDTF">2021-03-17T17:02:36Z</dcterms:created>
  <dcterms:modified xsi:type="dcterms:W3CDTF">2025-06-25T08:25:09Z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0x0101006A66EF9A7D75C04F92AF9760911A46CB</vt:lpwstr>
  </property>
  <property fmtid="{D5CDD505-2E9C-101B-9397-08002B2CF9AE}" pid="3" name="MediaServiceImageTags">
    <vt:lpwstr/>
  </property>
  <property fmtid="{D5CDD505-2E9C-101B-9397-08002B2CF9AE}" pid="4" name="Order">
    <vt:r8>46400</vt:r8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_SharedFileIndex">
    <vt:lpwstr/>
  </property>
  <property fmtid="{D5CDD505-2E9C-101B-9397-08002B2CF9AE}" pid="9" name="_SourceUrl">
    <vt:lpwstr/>
  </property>
</Properties>
</file>