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  <p:sldMasterId id="2147483785" r:id="rId2"/>
    <p:sldMasterId id="2147483648" r:id="rId3"/>
  </p:sldMasterIdLst>
  <p:notesMasterIdLst>
    <p:notesMasterId r:id="rId22"/>
  </p:notesMasterIdLst>
  <p:sldIdLst>
    <p:sldId id="256" r:id="rId4"/>
    <p:sldId id="260" r:id="rId5"/>
    <p:sldId id="288" r:id="rId6"/>
    <p:sldId id="258" r:id="rId7"/>
    <p:sldId id="294" r:id="rId8"/>
    <p:sldId id="293" r:id="rId9"/>
    <p:sldId id="2147473569" r:id="rId10"/>
    <p:sldId id="2147473510" r:id="rId11"/>
    <p:sldId id="262" r:id="rId12"/>
    <p:sldId id="286" r:id="rId13"/>
    <p:sldId id="2147473568" r:id="rId14"/>
    <p:sldId id="295" r:id="rId15"/>
    <p:sldId id="297" r:id="rId16"/>
    <p:sldId id="289" r:id="rId17"/>
    <p:sldId id="2147473571" r:id="rId18"/>
    <p:sldId id="2147473566" r:id="rId19"/>
    <p:sldId id="2147473512" r:id="rId20"/>
    <p:sldId id="214747357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BE85217-7444-C41C-73CB-827C00F214D9}" name="Emily Nielsen" initials="" userId="S::gz24833@bristol.ac.uk::3997028b-753d-4f06-b186-77b694e1531d" providerId="AD"/>
  <p188:author id="{679B2669-5636-F239-4046-F56EA953DC75}" name="Miquel Perello Nieto" initials="MN" userId="S::mp15688@bristol.ac.uk::a0e45281-eef2-4052-8b3d-efa9875af45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3248"/>
    <a:srgbClr val="41131C"/>
    <a:srgbClr val="D98192"/>
    <a:srgbClr val="E5F4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C9A94C-A294-A77A-FBF3-59668D1D7F76}" v="23" dt="2025-06-23T13:30:17.848"/>
    <p1510:client id="{8938BEED-A5D9-1E67-798F-96DB63863C4E}" v="1" dt="2025-06-25T08:13:14.1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FA7BD94-C7B9-4164-8477-74C7E064DCFB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B096FD-F6DB-4EAB-A65D-87FA32AD1DE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87879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23B409-FB0D-49C4-AFE9-F2221B7D028B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13602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96FD-F6DB-4EAB-A65D-87FA32AD1DEC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3709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Precision Digital Health &amp; Self-Management e.g. Digital tools for managing cystic fibrosis, diabetes, atopic dermatitis, and ADHD</a:t>
            </a:r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AI &amp; Machine Learning for Prediction &amp; Diagnosis e.g. Predictive models for sepsis, depression, COPD; explainable AI for antibiotic prescribing and cancer treatment</a:t>
            </a:r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Mental Health &amp; </a:t>
            </a:r>
            <a:r>
              <a:rPr lang="en-US" err="1">
                <a:latin typeface="Arial Nova"/>
              </a:rPr>
              <a:t>Behaviour</a:t>
            </a:r>
            <a:r>
              <a:rPr lang="en-US">
                <a:latin typeface="Arial Nova"/>
              </a:rPr>
              <a:t> Change Technologies e.g. Mood tracking, sleep interventions, self-harm support tools, digital epidemiology of mental wellbeing</a:t>
            </a:r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Health Robotics &amp; Simulation e.g. Haptic simulators for surgery, soft robots for therapy, swarm robotics in healthcare</a:t>
            </a:r>
            <a:endParaRPr lang="en-US"/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Wearables &amp; Digital Biomarkers e.g. Wearable sensors for Parkinson’s monitoring, seizure prediction, and temperature tracking in oncology and fertility</a:t>
            </a:r>
            <a:endParaRPr lang="en-US"/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Human-</a:t>
            </a:r>
            <a:r>
              <a:rPr lang="en-US" err="1">
                <a:latin typeface="Arial Nova"/>
              </a:rPr>
              <a:t>Centred</a:t>
            </a:r>
            <a:r>
              <a:rPr lang="en-US">
                <a:latin typeface="Arial Nova"/>
              </a:rPr>
              <a:t> Design &amp; Inclusive Technologies e.g. Co-designed apps with young people and neurodiverse users, WHO app for skin disease diagnosis in Kenya</a:t>
            </a:r>
            <a:endParaRPr lang="en-US"/>
          </a:p>
          <a:p>
            <a:pPr marL="742315" lvl="1">
              <a:buFont typeface="Courier New" panose="020B0604020202020204" pitchFamily="34" charset="0"/>
              <a:buChar char="o"/>
            </a:pPr>
            <a:r>
              <a:rPr lang="en-US">
                <a:latin typeface="Arial Nova"/>
              </a:rPr>
              <a:t>Global &amp; Public Health Innovation e.g. Mobile tech for diabetes care in Nigeria, AI platforms for health education, social media </a:t>
            </a:r>
            <a:r>
              <a:rPr lang="en-US" err="1">
                <a:latin typeface="Arial Nova"/>
              </a:rPr>
              <a:t>behaviour</a:t>
            </a:r>
            <a:r>
              <a:rPr lang="en-US">
                <a:latin typeface="Arial Nova"/>
              </a:rPr>
              <a:t> in population studies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96FD-F6DB-4EAB-A65D-87FA32AD1DEC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249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Quilter, Emily &amp; </a:t>
            </a:r>
            <a:r>
              <a:rPr lang="en-US" dirty="0" err="1"/>
              <a:t>Butlin</a:t>
            </a:r>
            <a:r>
              <a:rPr lang="en-US" dirty="0"/>
              <a:t>, Cynthia &amp; Carrion, Carme &amp; Ruiz-Postigo, Jose-Antonio. (2024). The WHO Skin NTD mobile application – a paradigm shift in leprosy diagnosis through Artificial Intelligence?. Leprosy Review. 95. 1-3. 10.47276/lr.95.2.2024030. </a:t>
            </a:r>
          </a:p>
          <a:p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Digital tools for managing cystic fibrosis, diabetes, atopic dermatitis, and ADHD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Predictive models for sepsis, depression, COPD; explainable AI for antibiotic prescribing and cancer treatment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Mood tracking, sleep interventions, self-harm support tools, digital epidemiology of mental wellbeing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Haptic simulators for surgery, soft robots for therapy, swarm robotics in healthcare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Wearable sensors for Parkinson’s monitoring, seizure prediction, and temperature tracking in oncology and fertility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Co-designed apps with young people and neurodiverse users, </a:t>
            </a:r>
            <a:r>
              <a:rPr lang="en-US" b="1" dirty="0">
                <a:solidFill>
                  <a:srgbClr val="A53248"/>
                </a:solidFill>
              </a:rPr>
              <a:t>WHO app for skin disease (leprosy) diagnosis in Kenya</a:t>
            </a:r>
            <a:endParaRPr lang="en-US" dirty="0"/>
          </a:p>
          <a:p>
            <a:pPr marL="799465" lvl="1" indent="-342900">
              <a:lnSpc>
                <a:spcPct val="120000"/>
              </a:lnSpc>
              <a:spcBef>
                <a:spcPts val="500"/>
              </a:spcBef>
              <a:buAutoNum type="alphaUcPeriod"/>
            </a:pPr>
            <a:r>
              <a:rPr lang="en-US" dirty="0">
                <a:solidFill>
                  <a:srgbClr val="41131C"/>
                </a:solidFill>
              </a:rPr>
              <a:t>Mobile tech for diabetes care in Nigeria, AI platforms for health education, social media </a:t>
            </a:r>
            <a:r>
              <a:rPr lang="en-US" dirty="0" err="1">
                <a:solidFill>
                  <a:srgbClr val="41131C"/>
                </a:solidFill>
              </a:rPr>
              <a:t>behaviour</a:t>
            </a:r>
            <a:r>
              <a:rPr lang="en-US" dirty="0">
                <a:solidFill>
                  <a:srgbClr val="41131C"/>
                </a:solidFill>
              </a:rPr>
              <a:t> in population studies</a:t>
            </a:r>
            <a:endParaRPr lang="en-US" dirty="0"/>
          </a:p>
          <a:p>
            <a:pPr marL="742315" lvl="1" indent="-228600">
              <a:lnSpc>
                <a:spcPct val="120000"/>
              </a:lnSpc>
              <a:spcBef>
                <a:spcPts val="500"/>
              </a:spcBef>
              <a:buAutoNum type="alphaUcPeriod"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B096FD-F6DB-4EAB-A65D-87FA32AD1DEC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21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17E9A5-A2CF-3592-35BC-3B0102842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416F042-B7D5-DF2E-84D1-EBDCB383A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CF86E61-4D7E-F5D0-34A7-BB49E01DE05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Develop international interdisciplinary connections between academics, industry and healthcare professionals. </a:t>
            </a:r>
            <a:endParaRPr lang="en-US"/>
          </a:p>
          <a:p>
            <a:r>
              <a:rPr lang="en-GB"/>
              <a:t>Strengthen a wider Digital Health Research group:</a:t>
            </a:r>
          </a:p>
          <a:p>
            <a:r>
              <a:rPr lang="en-GB"/>
              <a:t>SEMT, SCS, Bris. Med. S. and more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B3726A-8B98-5445-6B0F-F08E1E7F64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4B0AA6-A54C-4E8D-A869-A6EC1896CE73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5542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svg"/><Relationship Id="rId13" Type="http://schemas.openxmlformats.org/officeDocument/2006/relationships/hyperlink" Target="http://eepurl.com/iDxjL2" TargetMode="External"/><Relationship Id="rId3" Type="http://schemas.openxmlformats.org/officeDocument/2006/relationships/image" Target="../media/image8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6" Type="http://schemas.openxmlformats.org/officeDocument/2006/relationships/hyperlink" Target="mailto:LEAP-DH-Hub@bristol.ac.uk" TargetMode="External"/><Relationship Id="rId11" Type="http://schemas.openxmlformats.org/officeDocument/2006/relationships/image" Target="../media/image13.png"/><Relationship Id="rId5" Type="http://schemas.openxmlformats.org/officeDocument/2006/relationships/hyperlink" Target="https://leap-hub.ac.uk/" TargetMode="External"/><Relationship Id="rId10" Type="http://schemas.openxmlformats.org/officeDocument/2006/relationships/image" Target="../media/image12.svg"/><Relationship Id="rId4" Type="http://schemas.openxmlformats.org/officeDocument/2006/relationships/hyperlink" Target="https://twitter.com/LEAP_Hub" TargetMode="External"/><Relationship Id="rId9" Type="http://schemas.openxmlformats.org/officeDocument/2006/relationships/image" Target="../media/image11.png"/><Relationship Id="rId14" Type="http://schemas.openxmlformats.org/officeDocument/2006/relationships/image" Target="../media/image15.em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48906" y="1122363"/>
            <a:ext cx="10110157" cy="2621154"/>
          </a:xfrm>
        </p:spPr>
        <p:txBody>
          <a:bodyPr anchor="b">
            <a:normAutofit/>
          </a:bodyPr>
          <a:lstStyle>
            <a:lvl1pPr marL="0" algn="ctr" defTabSz="91437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6000" b="0" kern="1200" dirty="0">
                <a:solidFill>
                  <a:srgbClr val="A53248"/>
                </a:solidFill>
                <a:latin typeface="Arial Nova" panose="020B0504020202020204" pitchFamily="34" charset="0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48906" y="3843708"/>
            <a:ext cx="10110157" cy="1414091"/>
          </a:xfrm>
        </p:spPr>
        <p:txBody>
          <a:bodyPr>
            <a:normAutofit/>
          </a:bodyPr>
          <a:lstStyle>
            <a:lvl1pPr marL="0" indent="0" algn="ctr">
              <a:buNone/>
              <a:defRPr lang="en-US" sz="2400" kern="1200" dirty="0">
                <a:solidFill>
                  <a:schemeClr val="tx1">
                    <a:tint val="75000"/>
                  </a:schemeClr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5577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2318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560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2699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WAN - 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0745D-BA66-4322-A08E-C566B66DC60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92394" y="2253921"/>
            <a:ext cx="4196863" cy="1482749"/>
          </a:xfrm>
        </p:spPr>
        <p:txBody>
          <a:bodyPr anchor="b"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8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</a:lstStyle>
          <a:p>
            <a:r>
              <a:rPr lang="en-US"/>
              <a:t>Title/event</a:t>
            </a:r>
            <a:br>
              <a:rPr lang="en-US"/>
            </a:br>
            <a:r>
              <a:rPr lang="en-US" b="0"/>
              <a:t>Date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352334-67DE-48E0-97F3-06AE6F288A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92394" y="3939677"/>
            <a:ext cx="4196863" cy="1655762"/>
          </a:xfrm>
        </p:spPr>
        <p:txBody>
          <a:bodyPr>
            <a:normAutofit/>
          </a:bodyPr>
          <a:lstStyle>
            <a:lvl1pPr mar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GB" sz="2200" b="1" kern="1200" dirty="0" smtClean="0">
                <a:solidFill>
                  <a:schemeClr val="bg1"/>
                </a:solidFill>
                <a:latin typeface="Poppins" panose="00000500000000000000" pitchFamily="2" charset="0"/>
                <a:ea typeface="+mn-ea"/>
                <a:cs typeface="Poppins" panose="00000500000000000000" pitchFamily="2" charset="0"/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Speaker</a:t>
            </a:r>
          </a:p>
          <a:p>
            <a:r>
              <a:rPr lang="en-US" b="0"/>
              <a:t>Additional info</a:t>
            </a:r>
            <a:endParaRPr lang="en-GB"/>
          </a:p>
        </p:txBody>
      </p:sp>
      <p:pic>
        <p:nvPicPr>
          <p:cNvPr id="5" name="Picture 4" descr="A red square with white dots&#10;&#10;Description automatically generated with medium confidence">
            <a:extLst>
              <a:ext uri="{FF2B5EF4-FFF2-40B4-BE49-F238E27FC236}">
                <a16:creationId xmlns:a16="http://schemas.microsoft.com/office/drawing/2014/main" id="{921932EC-77C9-A610-4BF5-63DE3984D8A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07" y="96209"/>
            <a:ext cx="3047837" cy="1844200"/>
          </a:xfrm>
          <a:prstGeom prst="rect">
            <a:avLst/>
          </a:prstGeom>
        </p:spPr>
      </p:pic>
      <p:pic>
        <p:nvPicPr>
          <p:cNvPr id="9" name="Picture 8" descr="A pink square with white dots&#10;&#10;Description automatically generated">
            <a:extLst>
              <a:ext uri="{FF2B5EF4-FFF2-40B4-BE49-F238E27FC236}">
                <a16:creationId xmlns:a16="http://schemas.microsoft.com/office/drawing/2014/main" id="{A34A72B7-4187-789F-C749-0091FDE9B7E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049" y="96208"/>
            <a:ext cx="3150244" cy="163960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1D417B6-6EE6-A6F0-ACB2-DC1F581ECE7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8707" y="94882"/>
            <a:ext cx="3481119" cy="1983300"/>
          </a:xfrm>
          <a:prstGeom prst="rect">
            <a:avLst/>
          </a:prstGeom>
        </p:spPr>
      </p:pic>
      <p:pic>
        <p:nvPicPr>
          <p:cNvPr id="15" name="Picture 14" descr="A logo for a science research company&#10;&#10;Description automatically generated">
            <a:extLst>
              <a:ext uri="{FF2B5EF4-FFF2-40B4-BE49-F238E27FC236}">
                <a16:creationId xmlns:a16="http://schemas.microsoft.com/office/drawing/2014/main" id="{BBE47504-22F5-A0D3-0B59-037C2E79E7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309" y="175492"/>
            <a:ext cx="2650675" cy="66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293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WA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745AB2-9432-4724-B48E-6A2EBEBA3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858CA2-7006-4308-ABB6-495F47013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076628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WAN - 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41F08-8F01-4A1A-BA99-803A51E45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BE18FF-74B3-43A8-A118-630DEB3AEA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5456190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SWAN -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09D5-9D90-4464-87E2-5465543FD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2A00D6-7EF2-45E3-AFCF-A1C79F33C9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1E17B1-DF8B-4E28-9198-3009CEE9F8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25382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WAN -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84A1B-09F4-4F40-BAE6-C1AA26F073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ACD264-7883-40D3-A48B-9F49FCF427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E5E82-ACC6-4940-86DE-DBDE8458F0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5FE44F8-B307-456C-AD8E-E29A44216F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E623090-0168-43D3-8B74-9A3B7AE2EF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46918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WAN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C28DA6-E9A0-4988-848B-D9154A4F04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83667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WAN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7938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5832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WAN - 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16F3F1-289B-4EBD-A844-24674D0C5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C6DE4D-15C5-40DA-8F2A-2DB83B1C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3F1B7A9-ED7C-4896-9AFF-7A5A9FF117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26705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WAN -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37A6B-5E08-4654-BE05-CBE37818C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839F65-A855-4CDD-9F3F-BC15C3DDDC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1A58CD-543A-4DCA-879A-2A34D18B2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1285760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SWAN - 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35A47F-9945-43CD-8B82-7F91E60EBD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603394-438F-472F-A11B-7C7E763E2A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576784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WAN - 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2A445B8-723D-4098-BD1F-2DC4DCA676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1079340-3EA3-43BF-A084-D02727D14E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80016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WAN - End Slide"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360BEE0-304D-9DE9-7A1B-06E985CA9E8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43" y="0"/>
            <a:ext cx="3583142" cy="2041426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2FAA8C1-3744-92B8-3520-D65BA637C660}"/>
              </a:ext>
            </a:extLst>
          </p:cNvPr>
          <p:cNvSpPr txBox="1"/>
          <p:nvPr userDrawn="1"/>
        </p:nvSpPr>
        <p:spPr>
          <a:xfrm>
            <a:off x="8454573" y="4894985"/>
            <a:ext cx="3118194" cy="12610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@LEAP_Hub</a:t>
            </a:r>
            <a:endParaRPr lang="en-US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latin typeface="Arial Nova" panose="020B0504020202020204" pitchFamily="34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leap-hub.ac.uk </a:t>
            </a:r>
            <a:endParaRPr lang="en-GB" sz="2000" u="sng" kern="100">
              <a:solidFill>
                <a:srgbClr val="A53248"/>
              </a:solidFill>
              <a:latin typeface="Arial Nova" panose="020B05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u="sng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leap-dh-hub@bristol.ac.uk</a:t>
            </a:r>
            <a:r>
              <a:rPr lang="en-US" sz="2000" kern="100">
                <a:solidFill>
                  <a:srgbClr val="A53248"/>
                </a:solidFill>
                <a:effectLst/>
                <a:latin typeface="Arial Nova" panose="020B05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GB" sz="2000" kern="100">
              <a:solidFill>
                <a:srgbClr val="A53248"/>
              </a:solidFill>
              <a:effectLst/>
              <a:latin typeface="Arial Nova" panose="020B05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Graphic 6" descr="Email with solid fill">
            <a:extLst>
              <a:ext uri="{FF2B5EF4-FFF2-40B4-BE49-F238E27FC236}">
                <a16:creationId xmlns:a16="http://schemas.microsoft.com/office/drawing/2014/main" id="{A1F57946-72C5-9315-64E7-A95F762EE0F4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118895" y="5838286"/>
            <a:ext cx="272992" cy="272992"/>
          </a:xfrm>
          <a:prstGeom prst="rect">
            <a:avLst/>
          </a:prstGeom>
        </p:spPr>
      </p:pic>
      <p:pic>
        <p:nvPicPr>
          <p:cNvPr id="8" name="Graphic 7" descr="Internet with solid fill">
            <a:extLst>
              <a:ext uri="{FF2B5EF4-FFF2-40B4-BE49-F238E27FC236}">
                <a16:creationId xmlns:a16="http://schemas.microsoft.com/office/drawing/2014/main" id="{B7524C13-4073-3362-2956-3F6474EA839A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086155" y="5373985"/>
            <a:ext cx="338472" cy="338472"/>
          </a:xfrm>
          <a:prstGeom prst="rect">
            <a:avLst/>
          </a:prstGeom>
        </p:spPr>
      </p:pic>
      <p:pic>
        <p:nvPicPr>
          <p:cNvPr id="9" name="Picture 8" descr="A white bird with black background&#10;&#10;Description automatically generated">
            <a:extLst>
              <a:ext uri="{FF2B5EF4-FFF2-40B4-BE49-F238E27FC236}">
                <a16:creationId xmlns:a16="http://schemas.microsoft.com/office/drawing/2014/main" id="{177215FC-188D-5956-2102-657876641B36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print">
            <a:duotone>
              <a:prstClr val="black"/>
              <a:srgbClr val="A53248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9841" y="4894985"/>
            <a:ext cx="331100" cy="338472"/>
          </a:xfrm>
          <a:prstGeom prst="rect">
            <a:avLst/>
          </a:prstGeom>
        </p:spPr>
      </p:pic>
      <p:pic>
        <p:nvPicPr>
          <p:cNvPr id="10" name="Picture 9" descr="A qr code on a white background&#10;&#10;Description automatically generated">
            <a:extLst>
              <a:ext uri="{FF2B5EF4-FFF2-40B4-BE49-F238E27FC236}">
                <a16:creationId xmlns:a16="http://schemas.microsoft.com/office/drawing/2014/main" id="{FDBD503F-481A-7D67-85D2-E70D6A43BAAD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9899" y="435941"/>
            <a:ext cx="3613901" cy="3613901"/>
          </a:xfrm>
          <a:prstGeom prst="rect">
            <a:avLst/>
          </a:prstGeom>
        </p:spPr>
      </p:pic>
      <p:pic>
        <p:nvPicPr>
          <p:cNvPr id="11" name="Picture 10">
            <a:hlinkClick r:id="rId13"/>
            <a:extLst>
              <a:ext uri="{FF2B5EF4-FFF2-40B4-BE49-F238E27FC236}">
                <a16:creationId xmlns:a16="http://schemas.microsoft.com/office/drawing/2014/main" id="{12C16248-5CA4-A504-67D4-8C0CDA2991F7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534" y="3899978"/>
            <a:ext cx="3044853" cy="498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68906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96132C-3150-C0AC-5515-52316444B28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2E50-0070-D986-DC3B-E11C4AB444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4B304F-697F-3EEE-C76B-613E40978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8A6673-C1C9-DCE8-160E-F428C10A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6E47F9-CC06-B9C4-36E0-42D82952D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81323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4367F-C551-A10E-CAAE-6EB1963EC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F3670F-12E1-8F89-BB05-D939E925FF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E09E87-8851-6DCF-D295-D8849B390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DC00EB-1895-D22D-78DD-17C56EF868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3F0A2D-BABF-951C-4A01-11334FD498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03340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9FD787-96AC-A223-3665-3B783C678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01E00-0DEB-E7B6-013B-05C476D34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6A753C-1D5B-801B-029A-561C8187F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79568A-92D2-6966-0238-3A5838028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E58886-449D-05EE-D42F-C9CF4CB02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654790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19F107-CC47-E521-E925-EE515E9F27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CEA517-409C-3748-9F7E-82FCB6357E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EE65EA-EEE0-F0A5-BF19-3EDF824F66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9A39EF-7AC2-C1C4-6D5C-B68F25A93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FB4ABC-B2F4-4986-C9BD-0F9E97EB8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1229B8-DA46-5D87-F786-6CC567834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3711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12609-E9C3-85DC-5D32-951B7B255E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7D8B1F-F80C-28C0-0C69-DDF8BAD35B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741D92-992E-4C38-E901-9436ADA7DD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B398EA-855A-E7A9-FB27-FC56FFCCC8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822E421-A9AC-6407-E8F4-513BB3731F5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E6FE6B-D0DC-D87A-5499-A3377CB45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34BD131-4329-C2D4-78BF-031162FCD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008766E-2907-6B67-821A-1F375AAA1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1109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b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lang="en-US" sz="1600" kern="1200" dirty="0">
                <a:solidFill>
                  <a:srgbClr val="41131C"/>
                </a:solidFill>
                <a:latin typeface="Arial Nova" panose="020B0504020202020204" pitchFamily="34" charset="0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5802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E5B35A-20C6-8C2C-58BE-96977B0FD1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F2A6898-F295-B554-EC1D-34FBE605F3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7973CB-6280-8E2C-0A0F-5CE30244D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163E1AA-47D1-ADAE-F5BB-7DEA8DCCA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89664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461FD29-10AA-E50B-83C1-9B2F1100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64D942-8C31-0742-ACA9-8DFAC797A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3F3D3B-3AA8-C0EF-CFF3-04AA705A7C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5549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A38335-04F2-BE52-AAE9-9451456BBF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810EE-3F4B-98BF-4547-D88C54EF0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5721069-7330-7880-86A9-6EAD2A8B73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79896C-C891-3DCA-93C1-C89848C227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924EA3-002A-FBCD-DAE7-90B60D610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9FA2728-0FEB-A566-5D1A-D276F9B75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7863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4F239-B28B-C6C6-1036-001745B0E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E5ABF7-2584-9465-365C-CDBB521235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5367DFB-FF4D-93F7-94D5-408EB83DB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2508B4-4613-8D6F-FD84-D1297FF27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2CDDAC-1750-D0FD-21E8-32E342AA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560803-AFA4-F908-07D7-4C7814729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60743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51E89E-893C-B765-A88D-8A68BE51C6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35213F-F61C-09E8-1C78-C98CA424F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0D59-052D-2AE4-6870-B9CA8F5D3A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57B1D-72BC-2765-A9A9-217E88DC40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85A475-0DEF-7EA3-236C-5EBADF796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18828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C15131-745F-00C9-D526-E6C7569F17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B936FD-90AC-23A5-A9A5-C237F4D375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E66FE9-9C6A-5C42-E9DC-DC95E6DBCC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5644D-A308-24C7-4CE5-6E5097A76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141F415-6C10-D70D-C721-CA8D03CAB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0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54230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6/25/2025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2601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6/25/2025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9643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6/25/2025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741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6426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6/25/2025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767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228594" lvl="0" indent="-228594" algn="l" defTabSz="91437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en-US"/>
              <a:t>Click to edit Master text styles</a:t>
            </a:r>
          </a:p>
          <a:p>
            <a:pPr marL="685783" lvl="1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Second level</a:t>
            </a:r>
          </a:p>
          <a:p>
            <a:pPr marL="1142971" lvl="2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Third level</a:t>
            </a:r>
          </a:p>
          <a:p>
            <a:pPr marL="1600160" lvl="3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Fourth level</a:t>
            </a:r>
          </a:p>
          <a:p>
            <a:pPr marL="2057349" lvl="4" indent="-228594" algn="l" defTabSz="91437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6/25/2025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874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77" r:id="rId6"/>
    <p:sldLayoutId id="2147483773" r:id="rId7"/>
    <p:sldLayoutId id="2147483774" r:id="rId8"/>
    <p:sldLayoutId id="2147483775" r:id="rId9"/>
    <p:sldLayoutId id="2147483776" r:id="rId10"/>
    <p:sldLayoutId id="2147483778" r:id="rId11"/>
    <p:sldLayoutId id="2147483798" r:id="rId1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400" b="1" kern="1200" dirty="0">
          <a:solidFill>
            <a:srgbClr val="A53248"/>
          </a:solidFill>
          <a:latin typeface="Arial Nova" panose="020B05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>
          <a:solidFill>
            <a:srgbClr val="41131C"/>
          </a:solidFill>
          <a:latin typeface="Arial Nova" panose="020B0504020202020204" pitchFamily="34" charset="0"/>
          <a:ea typeface="+mn-ea"/>
          <a:cs typeface="+mn-cs"/>
        </a:defRPr>
      </a:lvl1pPr>
      <a:lvl2pPr marL="742939" indent="-28575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>
          <a:solidFill>
            <a:srgbClr val="41131C"/>
          </a:solidFill>
          <a:latin typeface="Arial Nova" panose="020B0504020202020204" pitchFamily="34" charset="0"/>
          <a:ea typeface="+mn-ea"/>
          <a:cs typeface="+mn-cs"/>
        </a:defRPr>
      </a:lvl2pPr>
      <a:lvl3pPr marL="1200127" indent="-28575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>
          <a:solidFill>
            <a:srgbClr val="41131C"/>
          </a:solidFill>
          <a:latin typeface="Arial Nova" panose="020B0504020202020204" pitchFamily="34" charset="0"/>
          <a:ea typeface="+mn-ea"/>
          <a:cs typeface="+mn-cs"/>
        </a:defRPr>
      </a:lvl3pPr>
      <a:lvl4pPr marL="1657316" indent="-28575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rgbClr val="41131C"/>
          </a:solidFill>
          <a:latin typeface="Arial Nova" panose="020B0504020202020204" pitchFamily="34" charset="0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rgbClr val="41131C"/>
          </a:solidFill>
          <a:latin typeface="Arial Nova" panose="020B05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D1742DA-0825-40D4-A8B7-4066A32A0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F0661-5C27-42FF-A2D5-33F11CC8B4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ABFF72-8755-5D99-CDE3-49A82F5680C8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40" y="0"/>
            <a:ext cx="2326647" cy="132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373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  <p:sldLayoutId id="2147483789" r:id="rId4"/>
    <p:sldLayoutId id="2147483790" r:id="rId5"/>
    <p:sldLayoutId id="2147483791" r:id="rId6"/>
    <p:sldLayoutId id="2147483792" r:id="rId7"/>
    <p:sldLayoutId id="2147483793" r:id="rId8"/>
    <p:sldLayoutId id="2147483794" r:id="rId9"/>
    <p:sldLayoutId id="2147483795" r:id="rId10"/>
    <p:sldLayoutId id="2147483796" r:id="rId11"/>
    <p:sldLayoutId id="2147483797" r:id="rId12"/>
  </p:sldLayoutIdLst>
  <p:hf hdr="0" ftr="0"/>
  <p:txStyles>
    <p:titleStyle>
      <a:lvl1pPr marL="0" algn="ctr" defTabSz="914377" rtl="0" eaLnBrk="1" latinLnBrk="0" hangingPunct="1">
        <a:lnSpc>
          <a:spcPct val="100000"/>
        </a:lnSpc>
        <a:spcBef>
          <a:spcPct val="0"/>
        </a:spcBef>
        <a:buNone/>
        <a:defRPr lang="en-GB" sz="4400" kern="1200" dirty="0">
          <a:solidFill>
            <a:srgbClr val="41131C"/>
          </a:solidFill>
          <a:latin typeface="Poppins" panose="00000500000000000000" pitchFamily="2" charset="0"/>
          <a:ea typeface="+mj-ea"/>
          <a:cs typeface="Poppins" panose="00000500000000000000" pitchFamily="2" charset="0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US" sz="2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4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20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 dirty="0" smtClean="0">
          <a:solidFill>
            <a:srgbClr val="41131C"/>
          </a:solidFill>
          <a:latin typeface="Poppins" panose="00000500000000000000" pitchFamily="2" charset="0"/>
          <a:ea typeface="+mn-ea"/>
          <a:cs typeface="Poppins" panose="00000500000000000000" pitchFamily="2" charset="0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84FC1-5F35-6E1D-AA25-EEBD6BD6C9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FA573F-D1E4-67CB-C7C7-7F25AC8CE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CE324C-47C8-BFC1-A2DA-0F8AD49BF9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89DB2C1-C377-462E-9581-A654479300CD}" type="datetimeFigureOut">
              <a:rPr lang="en-GB" smtClean="0"/>
              <a:t>25/06/2025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6D93A7-5608-1D5E-BE79-AE0F9AB51C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B789-2076-B3DA-0388-78EB56646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CF868-AF3B-4FA1-9591-ABB8C904F37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2463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png"/><Relationship Id="rId13" Type="http://schemas.openxmlformats.org/officeDocument/2006/relationships/image" Target="../media/image99.jpeg"/><Relationship Id="rId18" Type="http://schemas.openxmlformats.org/officeDocument/2006/relationships/image" Target="../media/image102.svg"/><Relationship Id="rId3" Type="http://schemas.openxmlformats.org/officeDocument/2006/relationships/image" Target="../media/image89.png"/><Relationship Id="rId21" Type="http://schemas.openxmlformats.org/officeDocument/2006/relationships/image" Target="../media/image105.png"/><Relationship Id="rId7" Type="http://schemas.openxmlformats.org/officeDocument/2006/relationships/image" Target="../media/image93.png"/><Relationship Id="rId12" Type="http://schemas.openxmlformats.org/officeDocument/2006/relationships/image" Target="../media/image98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75.svg"/><Relationship Id="rId20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97.png"/><Relationship Id="rId5" Type="http://schemas.openxmlformats.org/officeDocument/2006/relationships/image" Target="../media/image91.png"/><Relationship Id="rId15" Type="http://schemas.openxmlformats.org/officeDocument/2006/relationships/image" Target="../media/image74.png"/><Relationship Id="rId23" Type="http://schemas.openxmlformats.org/officeDocument/2006/relationships/image" Target="../media/image107.png"/><Relationship Id="rId10" Type="http://schemas.openxmlformats.org/officeDocument/2006/relationships/image" Target="../media/image96.png"/><Relationship Id="rId19" Type="http://schemas.openxmlformats.org/officeDocument/2006/relationships/image" Target="../media/image103.png"/><Relationship Id="rId4" Type="http://schemas.openxmlformats.org/officeDocument/2006/relationships/image" Target="../media/image90.png"/><Relationship Id="rId9" Type="http://schemas.openxmlformats.org/officeDocument/2006/relationships/image" Target="../media/image95.png"/><Relationship Id="rId14" Type="http://schemas.openxmlformats.org/officeDocument/2006/relationships/image" Target="../media/image100.jpeg"/><Relationship Id="rId22" Type="http://schemas.openxmlformats.org/officeDocument/2006/relationships/image" Target="../media/image10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9.jpeg"/><Relationship Id="rId4" Type="http://schemas.openxmlformats.org/officeDocument/2006/relationships/image" Target="../media/image75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png"/><Relationship Id="rId14" Type="http://schemas.openxmlformats.org/officeDocument/2006/relationships/image" Target="../media/image1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13" Type="http://schemas.openxmlformats.org/officeDocument/2006/relationships/image" Target="../media/image134.png"/><Relationship Id="rId18" Type="http://schemas.openxmlformats.org/officeDocument/2006/relationships/image" Target="../media/image139.png"/><Relationship Id="rId26" Type="http://schemas.openxmlformats.org/officeDocument/2006/relationships/image" Target="../media/image147.png"/><Relationship Id="rId3" Type="http://schemas.openxmlformats.org/officeDocument/2006/relationships/image" Target="../media/image124.png"/><Relationship Id="rId21" Type="http://schemas.openxmlformats.org/officeDocument/2006/relationships/image" Target="../media/image142.png"/><Relationship Id="rId7" Type="http://schemas.openxmlformats.org/officeDocument/2006/relationships/image" Target="../media/image128.jpeg"/><Relationship Id="rId12" Type="http://schemas.openxmlformats.org/officeDocument/2006/relationships/image" Target="../media/image133.png"/><Relationship Id="rId17" Type="http://schemas.openxmlformats.org/officeDocument/2006/relationships/image" Target="../media/image138.png"/><Relationship Id="rId25" Type="http://schemas.openxmlformats.org/officeDocument/2006/relationships/image" Target="../media/image146.png"/><Relationship Id="rId2" Type="http://schemas.openxmlformats.org/officeDocument/2006/relationships/image" Target="../media/image123.png"/><Relationship Id="rId16" Type="http://schemas.openxmlformats.org/officeDocument/2006/relationships/image" Target="../media/image137.png"/><Relationship Id="rId20" Type="http://schemas.openxmlformats.org/officeDocument/2006/relationships/image" Target="../media/image141.png"/><Relationship Id="rId29" Type="http://schemas.openxmlformats.org/officeDocument/2006/relationships/image" Target="../media/image1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24" Type="http://schemas.openxmlformats.org/officeDocument/2006/relationships/image" Target="../media/image145.png"/><Relationship Id="rId5" Type="http://schemas.openxmlformats.org/officeDocument/2006/relationships/image" Target="../media/image126.png"/><Relationship Id="rId15" Type="http://schemas.openxmlformats.org/officeDocument/2006/relationships/image" Target="../media/image136.png"/><Relationship Id="rId23" Type="http://schemas.openxmlformats.org/officeDocument/2006/relationships/image" Target="../media/image144.png"/><Relationship Id="rId28" Type="http://schemas.openxmlformats.org/officeDocument/2006/relationships/image" Target="../media/image149.png"/><Relationship Id="rId10" Type="http://schemas.openxmlformats.org/officeDocument/2006/relationships/image" Target="../media/image131.png"/><Relationship Id="rId19" Type="http://schemas.openxmlformats.org/officeDocument/2006/relationships/image" Target="../media/image140.png"/><Relationship Id="rId31" Type="http://schemas.openxmlformats.org/officeDocument/2006/relationships/image" Target="../media/image110.png"/><Relationship Id="rId4" Type="http://schemas.openxmlformats.org/officeDocument/2006/relationships/image" Target="../media/image125.png"/><Relationship Id="rId9" Type="http://schemas.openxmlformats.org/officeDocument/2006/relationships/image" Target="../media/image130.png"/><Relationship Id="rId14" Type="http://schemas.openxmlformats.org/officeDocument/2006/relationships/image" Target="../media/image135.png"/><Relationship Id="rId22" Type="http://schemas.openxmlformats.org/officeDocument/2006/relationships/image" Target="../media/image143.png"/><Relationship Id="rId27" Type="http://schemas.openxmlformats.org/officeDocument/2006/relationships/image" Target="../media/image148.png"/><Relationship Id="rId30" Type="http://schemas.openxmlformats.org/officeDocument/2006/relationships/image" Target="../media/image1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2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7.jpeg"/><Relationship Id="rId13" Type="http://schemas.openxmlformats.org/officeDocument/2006/relationships/image" Target="../media/image160.png"/><Relationship Id="rId3" Type="http://schemas.openxmlformats.org/officeDocument/2006/relationships/image" Target="../media/image153.jpeg"/><Relationship Id="rId7" Type="http://schemas.openxmlformats.org/officeDocument/2006/relationships/image" Target="../media/image156.jpeg"/><Relationship Id="rId12" Type="http://schemas.openxmlformats.org/officeDocument/2006/relationships/image" Target="../media/image8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5.png"/><Relationship Id="rId11" Type="http://schemas.openxmlformats.org/officeDocument/2006/relationships/image" Target="../media/image159.jpeg"/><Relationship Id="rId5" Type="http://schemas.openxmlformats.org/officeDocument/2006/relationships/image" Target="../media/image154.png"/><Relationship Id="rId10" Type="http://schemas.openxmlformats.org/officeDocument/2006/relationships/image" Target="../media/image125.png"/><Relationship Id="rId4" Type="http://schemas.openxmlformats.org/officeDocument/2006/relationships/image" Target="../media/image16.png"/><Relationship Id="rId9" Type="http://schemas.openxmlformats.org/officeDocument/2006/relationships/image" Target="../media/image15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6.pn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32.svg"/><Relationship Id="rId2" Type="http://schemas.openxmlformats.org/officeDocument/2006/relationships/image" Target="../media/image18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11" Type="http://schemas.openxmlformats.org/officeDocument/2006/relationships/image" Target="../media/image26.png"/><Relationship Id="rId5" Type="http://schemas.openxmlformats.org/officeDocument/2006/relationships/image" Target="../media/image20.svg"/><Relationship Id="rId15" Type="http://schemas.openxmlformats.org/officeDocument/2006/relationships/image" Target="../media/image3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jpeg"/><Relationship Id="rId1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13" Type="http://schemas.openxmlformats.org/officeDocument/2006/relationships/image" Target="../media/image46.jpeg"/><Relationship Id="rId18" Type="http://schemas.openxmlformats.org/officeDocument/2006/relationships/image" Target="../media/image51.jpeg"/><Relationship Id="rId3" Type="http://schemas.openxmlformats.org/officeDocument/2006/relationships/image" Target="../media/image36.jpeg"/><Relationship Id="rId21" Type="http://schemas.openxmlformats.org/officeDocument/2006/relationships/image" Target="../media/image53.jpeg"/><Relationship Id="rId7" Type="http://schemas.openxmlformats.org/officeDocument/2006/relationships/image" Target="../media/image40.jpeg"/><Relationship Id="rId12" Type="http://schemas.openxmlformats.org/officeDocument/2006/relationships/image" Target="../media/image45.jpeg"/><Relationship Id="rId17" Type="http://schemas.openxmlformats.org/officeDocument/2006/relationships/image" Target="../media/image50.jpeg"/><Relationship Id="rId2" Type="http://schemas.openxmlformats.org/officeDocument/2006/relationships/image" Target="../media/image35.jpeg"/><Relationship Id="rId16" Type="http://schemas.openxmlformats.org/officeDocument/2006/relationships/image" Target="../media/image49.jpe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5" Type="http://schemas.openxmlformats.org/officeDocument/2006/relationships/image" Target="../media/image48.jpeg"/><Relationship Id="rId23" Type="http://schemas.openxmlformats.org/officeDocument/2006/relationships/image" Target="../media/image33.jpeg"/><Relationship Id="rId10" Type="http://schemas.openxmlformats.org/officeDocument/2006/relationships/image" Target="../media/image43.jpeg"/><Relationship Id="rId19" Type="http://schemas.openxmlformats.org/officeDocument/2006/relationships/image" Target="../media/image52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Relationship Id="rId14" Type="http://schemas.openxmlformats.org/officeDocument/2006/relationships/image" Target="../media/image47.jpeg"/><Relationship Id="rId22" Type="http://schemas.openxmlformats.org/officeDocument/2006/relationships/image" Target="../media/image5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5.jpeg"/><Relationship Id="rId3" Type="http://schemas.openxmlformats.org/officeDocument/2006/relationships/image" Target="../media/image56.png"/><Relationship Id="rId7" Type="http://schemas.openxmlformats.org/officeDocument/2006/relationships/image" Target="../media/image59.jpeg"/><Relationship Id="rId12" Type="http://schemas.openxmlformats.org/officeDocument/2006/relationships/image" Target="../media/image64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jpeg"/><Relationship Id="rId11" Type="http://schemas.openxmlformats.org/officeDocument/2006/relationships/image" Target="../media/image63.jpeg"/><Relationship Id="rId5" Type="http://schemas.openxmlformats.org/officeDocument/2006/relationships/image" Target="../media/image58.jpeg"/><Relationship Id="rId10" Type="http://schemas.openxmlformats.org/officeDocument/2006/relationships/image" Target="../media/image62.jpeg"/><Relationship Id="rId4" Type="http://schemas.openxmlformats.org/officeDocument/2006/relationships/image" Target="../media/image57.jpeg"/><Relationship Id="rId9" Type="http://schemas.openxmlformats.org/officeDocument/2006/relationships/image" Target="../media/image61.jpeg"/><Relationship Id="rId1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6.png"/><Relationship Id="rId7" Type="http://schemas.openxmlformats.org/officeDocument/2006/relationships/image" Target="../media/image70.png"/><Relationship Id="rId12" Type="http://schemas.openxmlformats.org/officeDocument/2006/relationships/image" Target="../media/image75.sv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67.png"/><Relationship Id="rId9" Type="http://schemas.openxmlformats.org/officeDocument/2006/relationships/image" Target="../media/image7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png"/><Relationship Id="rId3" Type="http://schemas.openxmlformats.org/officeDocument/2006/relationships/image" Target="../media/image77.png"/><Relationship Id="rId7" Type="http://schemas.openxmlformats.org/officeDocument/2006/relationships/image" Target="../media/image81.png"/><Relationship Id="rId12" Type="http://schemas.openxmlformats.org/officeDocument/2006/relationships/image" Target="../media/image86.png"/><Relationship Id="rId17" Type="http://schemas.openxmlformats.org/officeDocument/2006/relationships/image" Target="../media/image16.png"/><Relationship Id="rId2" Type="http://schemas.openxmlformats.org/officeDocument/2006/relationships/image" Target="../media/image76.png"/><Relationship Id="rId16" Type="http://schemas.openxmlformats.org/officeDocument/2006/relationships/image" Target="../media/image75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png"/><Relationship Id="rId15" Type="http://schemas.openxmlformats.org/officeDocument/2006/relationships/image" Target="../media/image74.pn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Relationship Id="rId14" Type="http://schemas.openxmlformats.org/officeDocument/2006/relationships/image" Target="../media/image8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2EE39398-60E3-A624-5FCD-81AD00795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3570" y="1587734"/>
            <a:ext cx="4765091" cy="2416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b="1">
                <a:latin typeface="Arial Nova"/>
              </a:rPr>
              <a:t>Digital Health</a:t>
            </a:r>
            <a:br>
              <a:rPr lang="en-US" sz="4400" b="1" dirty="0"/>
            </a:br>
            <a:r>
              <a:rPr lang="en-US" sz="4400" b="1" dirty="0">
                <a:latin typeface="Arial Nova"/>
              </a:rPr>
              <a:t>Research Group</a:t>
            </a:r>
            <a:br>
              <a:rPr lang="en-US" sz="4200" b="1" dirty="0"/>
            </a:br>
            <a:r>
              <a:rPr lang="en-US" sz="1800" b="1">
                <a:solidFill>
                  <a:srgbClr val="D98192"/>
                </a:solidFill>
                <a:latin typeface="Arial Nova"/>
              </a:rPr>
              <a:t>School of Engineering Mathematics</a:t>
            </a:r>
            <a:br>
              <a:rPr lang="en-US" sz="1800" b="1">
                <a:solidFill>
                  <a:srgbClr val="D98192"/>
                </a:solidFill>
                <a:latin typeface="Arial Nova"/>
              </a:rPr>
            </a:br>
            <a:r>
              <a:rPr lang="en-US" sz="1800" b="1">
                <a:solidFill>
                  <a:srgbClr val="D98192"/>
                </a:solidFill>
                <a:latin typeface="Arial Nova"/>
              </a:rPr>
              <a:t>and Technology</a:t>
            </a:r>
            <a:endParaRPr lang="en-US" sz="1800" b="1">
              <a:solidFill>
                <a:srgbClr val="D98192"/>
              </a:solidFill>
              <a:latin typeface="Apto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3570" y="4234671"/>
            <a:ext cx="4765091" cy="1770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800" b="1">
                <a:solidFill>
                  <a:srgbClr val="41131C"/>
                </a:solidFill>
                <a:latin typeface="Arial Nova"/>
              </a:rPr>
              <a:t>Data Science Lab Away Day </a:t>
            </a:r>
            <a:endParaRPr lang="en-US" sz="3200" b="1"/>
          </a:p>
          <a:p>
            <a:pPr algn="l">
              <a:lnSpc>
                <a:spcPct val="110000"/>
              </a:lnSpc>
            </a:pPr>
            <a:r>
              <a:rPr lang="en-US" sz="1400" dirty="0">
                <a:solidFill>
                  <a:srgbClr val="41131C"/>
                </a:solidFill>
                <a:latin typeface="Arial Nova"/>
              </a:rPr>
              <a:t>Presenter:</a:t>
            </a:r>
          </a:p>
          <a:p>
            <a:pPr algn="l">
              <a:lnSpc>
                <a:spcPct val="110000"/>
              </a:lnSpc>
            </a:pPr>
            <a:r>
              <a:rPr lang="en-US" sz="1400" dirty="0">
                <a:solidFill>
                  <a:srgbClr val="41131C"/>
                </a:solidFill>
                <a:latin typeface="Arial Nova"/>
              </a:rPr>
              <a:t>Dr. Miquel Perello Nieto, Senior Research Associate</a:t>
            </a:r>
          </a:p>
          <a:p>
            <a:pPr algn="l">
              <a:lnSpc>
                <a:spcPct val="110000"/>
              </a:lnSpc>
            </a:pPr>
            <a:r>
              <a:rPr lang="en-US" sz="1400" i="1" dirty="0">
                <a:solidFill>
                  <a:srgbClr val="41131C"/>
                </a:solidFill>
                <a:latin typeface="Arial Nova"/>
              </a:rPr>
              <a:t>Monday 23 June 2025</a:t>
            </a:r>
          </a:p>
        </p:txBody>
      </p:sp>
      <p:pic>
        <p:nvPicPr>
          <p:cNvPr id="4" name="Picture 3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A2899E1A-CDA3-CABD-1201-156E3B26E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184" y="4234671"/>
            <a:ext cx="4670033" cy="13461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B88C821D-9580-95CF-E5EE-C84A911272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444" y="1867262"/>
            <a:ext cx="4671773" cy="21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E3DFFD-89F1-EE25-B5BC-5B33427967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0505C-58EC-35FF-BEB2-16924FCCA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/>
              <a:t>LEAP Team in other organizations</a:t>
            </a:r>
          </a:p>
        </p:txBody>
      </p:sp>
      <p:pic>
        <p:nvPicPr>
          <p:cNvPr id="22" name="Picture 21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34327C7-2D73-704C-3787-6264192B0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0987" y="2476078"/>
            <a:ext cx="1238250" cy="1247775"/>
          </a:xfrm>
          <a:prstGeom prst="rect">
            <a:avLst/>
          </a:prstGeom>
        </p:spPr>
      </p:pic>
      <p:pic>
        <p:nvPicPr>
          <p:cNvPr id="23" name="Picture 22" descr="A person in a suit&#10;&#10;AI-generated content may be incorrect.">
            <a:extLst>
              <a:ext uri="{FF2B5EF4-FFF2-40B4-BE49-F238E27FC236}">
                <a16:creationId xmlns:a16="http://schemas.microsoft.com/office/drawing/2014/main" id="{0DE124D9-3526-574A-5E55-D547AE8C13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753" y="2476078"/>
            <a:ext cx="1238250" cy="1247775"/>
          </a:xfrm>
          <a:prstGeom prst="rect">
            <a:avLst/>
          </a:prstGeom>
        </p:spPr>
      </p:pic>
      <p:pic>
        <p:nvPicPr>
          <p:cNvPr id="24" name="Picture 23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53F60535-559A-F10C-90E0-E2AF17BD534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1012" y="2476078"/>
            <a:ext cx="1247775" cy="1247775"/>
          </a:xfrm>
          <a:prstGeom prst="rect">
            <a:avLst/>
          </a:prstGeom>
        </p:spPr>
      </p:pic>
      <p:pic>
        <p:nvPicPr>
          <p:cNvPr id="25" name="Picture 24" descr="A person wearing glasses&#10;&#10;AI-generated content may be incorrect.">
            <a:extLst>
              <a:ext uri="{FF2B5EF4-FFF2-40B4-BE49-F238E27FC236}">
                <a16:creationId xmlns:a16="http://schemas.microsoft.com/office/drawing/2014/main" id="{68C4430B-F305-53D8-BFFA-9DAEEFD46B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63560" y="2476078"/>
            <a:ext cx="1238250" cy="1247775"/>
          </a:xfrm>
          <a:prstGeom prst="rect">
            <a:avLst/>
          </a:prstGeom>
        </p:spPr>
      </p:pic>
      <p:pic>
        <p:nvPicPr>
          <p:cNvPr id="26" name="Picture 25" descr="A person in a suit&#10;&#10;AI-generated content may be incorrect.">
            <a:extLst>
              <a:ext uri="{FF2B5EF4-FFF2-40B4-BE49-F238E27FC236}">
                <a16:creationId xmlns:a16="http://schemas.microsoft.com/office/drawing/2014/main" id="{D3BE7D8B-B6A7-BAA1-ACDE-90BA40E8A4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09374" y="3950807"/>
            <a:ext cx="1238250" cy="1247775"/>
          </a:xfrm>
          <a:prstGeom prst="rect">
            <a:avLst/>
          </a:prstGeom>
        </p:spPr>
      </p:pic>
      <p:pic>
        <p:nvPicPr>
          <p:cNvPr id="29" name="Picture 28" descr="A person taking a selfie&#10;&#10;AI-generated content may be incorrect.">
            <a:extLst>
              <a:ext uri="{FF2B5EF4-FFF2-40B4-BE49-F238E27FC236}">
                <a16:creationId xmlns:a16="http://schemas.microsoft.com/office/drawing/2014/main" id="{8E066275-0A6B-2087-B34A-3046A820EC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46225" y="5386894"/>
            <a:ext cx="1247775" cy="1247775"/>
          </a:xfrm>
          <a:prstGeom prst="rect">
            <a:avLst/>
          </a:prstGeom>
        </p:spPr>
      </p:pic>
      <p:pic>
        <p:nvPicPr>
          <p:cNvPr id="30" name="Picture 2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E235F46D-A50D-71C7-2760-325C696E05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13256" y="3950807"/>
            <a:ext cx="1247775" cy="1247775"/>
          </a:xfrm>
          <a:prstGeom prst="rect">
            <a:avLst/>
          </a:prstGeom>
        </p:spPr>
      </p:pic>
      <p:pic>
        <p:nvPicPr>
          <p:cNvPr id="33" name="Picture 32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0EC798B5-5130-3F29-0AFE-9DA102E2F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52853" y="2476078"/>
            <a:ext cx="1238250" cy="1247775"/>
          </a:xfrm>
          <a:prstGeom prst="rect">
            <a:avLst/>
          </a:prstGeom>
        </p:spPr>
      </p:pic>
      <p:pic>
        <p:nvPicPr>
          <p:cNvPr id="36" name="Picture 35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74BE571-7F4C-EF1D-B605-401C579D379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50987" y="3950807"/>
            <a:ext cx="1238250" cy="1247775"/>
          </a:xfrm>
          <a:prstGeom prst="rect">
            <a:avLst/>
          </a:prstGeom>
        </p:spPr>
      </p:pic>
      <p:pic>
        <p:nvPicPr>
          <p:cNvPr id="37" name="Picture 36" descr="A person with blonde hair&#10;&#10;AI-generated content may be incorrect.">
            <a:extLst>
              <a:ext uri="{FF2B5EF4-FFF2-40B4-BE49-F238E27FC236}">
                <a16:creationId xmlns:a16="http://schemas.microsoft.com/office/drawing/2014/main" id="{9B098701-21AA-28C5-46DF-15AD6E85E5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89726" y="5386894"/>
            <a:ext cx="1238250" cy="1247775"/>
          </a:xfrm>
          <a:prstGeom prst="rect">
            <a:avLst/>
          </a:prstGeom>
        </p:spPr>
      </p:pic>
      <p:pic>
        <p:nvPicPr>
          <p:cNvPr id="47" name="Picture 4" descr="A person with glasses and a beard&#10;&#10;AI-generated content may be incorrect.">
            <a:extLst>
              <a:ext uri="{FF2B5EF4-FFF2-40B4-BE49-F238E27FC236}">
                <a16:creationId xmlns:a16="http://schemas.microsoft.com/office/drawing/2014/main" id="{68509F0D-E7D3-9856-13F3-BAED6171B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41" b="41"/>
          <a:stretch/>
        </p:blipFill>
        <p:spPr bwMode="auto">
          <a:xfrm>
            <a:off x="958367" y="3955217"/>
            <a:ext cx="1240132" cy="1238955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A person taking a selfie&#10;&#10;AI-generated content may be incorrect.">
            <a:extLst>
              <a:ext uri="{FF2B5EF4-FFF2-40B4-BE49-F238E27FC236}">
                <a16:creationId xmlns:a16="http://schemas.microsoft.com/office/drawing/2014/main" id="{BFAFE9FB-D1D4-F634-B2D8-6EBBFCBA0A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t="12531" b="12531"/>
          <a:stretch/>
        </p:blipFill>
        <p:spPr bwMode="auto">
          <a:xfrm>
            <a:off x="10704058" y="5391304"/>
            <a:ext cx="1240132" cy="1238955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 descr="A logo with pink letters&#10;&#10;AI-generated content may be incorrect.">
            <a:extLst>
              <a:ext uri="{FF2B5EF4-FFF2-40B4-BE49-F238E27FC236}">
                <a16:creationId xmlns:a16="http://schemas.microsoft.com/office/drawing/2014/main" id="{4EB883B7-501D-F4F1-8B42-F3B70148519D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85740" y="184097"/>
            <a:ext cx="2225758" cy="1243941"/>
          </a:xfrm>
          <a:prstGeom prst="rect">
            <a:avLst/>
          </a:prstGeom>
        </p:spPr>
      </p:pic>
      <p:pic>
        <p:nvPicPr>
          <p:cNvPr id="7" name="Graphic 6" descr="HDR UK">
            <a:extLst>
              <a:ext uri="{FF2B5EF4-FFF2-40B4-BE49-F238E27FC236}">
                <a16:creationId xmlns:a16="http://schemas.microsoft.com/office/drawing/2014/main" id="{6FFA5F48-0B7E-D968-B2C1-DA65880BA7FC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10113942" y="1606815"/>
            <a:ext cx="1638300" cy="590550"/>
          </a:xfrm>
          <a:prstGeom prst="rect">
            <a:avLst/>
          </a:prstGeom>
        </p:spPr>
      </p:pic>
      <p:pic>
        <p:nvPicPr>
          <p:cNvPr id="9" name="Picture 8" descr="University of Exeter – a partner in the WEDUSEA wave energy project">
            <a:extLst>
              <a:ext uri="{FF2B5EF4-FFF2-40B4-BE49-F238E27FC236}">
                <a16:creationId xmlns:a16="http://schemas.microsoft.com/office/drawing/2014/main" id="{48BB5771-CAB6-B54A-2062-DD0ACCBA7A5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466739" y="1540129"/>
            <a:ext cx="2046125" cy="723923"/>
          </a:xfrm>
          <a:prstGeom prst="rect">
            <a:avLst/>
          </a:prstGeom>
        </p:spPr>
      </p:pic>
      <p:pic>
        <p:nvPicPr>
          <p:cNvPr id="10" name="Picture 9" descr="File:Cardiff University (logo).svg - Wikipedia">
            <a:extLst>
              <a:ext uri="{FF2B5EF4-FFF2-40B4-BE49-F238E27FC236}">
                <a16:creationId xmlns:a16="http://schemas.microsoft.com/office/drawing/2014/main" id="{4D52B8FA-E42F-EEA1-2657-42334424C29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730573" y="1449652"/>
            <a:ext cx="911432" cy="904876"/>
          </a:xfrm>
          <a:prstGeom prst="rect">
            <a:avLst/>
          </a:prstGeom>
        </p:spPr>
      </p:pic>
      <p:pic>
        <p:nvPicPr>
          <p:cNvPr id="11" name="Picture 10" descr="UWE Bristol">
            <a:extLst>
              <a:ext uri="{FF2B5EF4-FFF2-40B4-BE49-F238E27FC236}">
                <a16:creationId xmlns:a16="http://schemas.microsoft.com/office/drawing/2014/main" id="{425471E0-8385-907D-4365-B688A42E2E9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11702" y="1488618"/>
            <a:ext cx="1683204" cy="826944"/>
          </a:xfrm>
          <a:prstGeom prst="rect">
            <a:avLst/>
          </a:prstGeom>
        </p:spPr>
      </p:pic>
      <p:pic>
        <p:nvPicPr>
          <p:cNvPr id="43" name="Picture 42" descr="A person smiling in front of a colorful wall&#10;&#10;AI-generated content may be incorrect.">
            <a:extLst>
              <a:ext uri="{FF2B5EF4-FFF2-40B4-BE49-F238E27FC236}">
                <a16:creationId xmlns:a16="http://schemas.microsoft.com/office/drawing/2014/main" id="{D1A60E39-9CCB-EEB0-BE22-888209BFC7D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0730778" y="3950807"/>
            <a:ext cx="1238250" cy="1247775"/>
          </a:xfrm>
          <a:prstGeom prst="rect">
            <a:avLst/>
          </a:prstGeom>
        </p:spPr>
      </p:pic>
      <p:pic>
        <p:nvPicPr>
          <p:cNvPr id="12" name="Picture 11" descr="University of Bath Vector Logo ...">
            <a:extLst>
              <a:ext uri="{FF2B5EF4-FFF2-40B4-BE49-F238E27FC236}">
                <a16:creationId xmlns:a16="http://schemas.microsoft.com/office/drawing/2014/main" id="{BEC22DD5-D949-B833-1159-581A7F3DCB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2832008" y="1491154"/>
            <a:ext cx="1966109" cy="821872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82EE29E6-BCC5-5BD8-817F-4B7AC6F84386}"/>
              </a:ext>
            </a:extLst>
          </p:cNvPr>
          <p:cNvSpPr txBox="1"/>
          <p:nvPr/>
        </p:nvSpPr>
        <p:spPr>
          <a:xfrm>
            <a:off x="2554429" y="4066863"/>
            <a:ext cx="119285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Christos Vasilakis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Fellowships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Co-Director</a:t>
            </a:r>
            <a:endParaRPr lang="en-US" b="1"/>
          </a:p>
        </p:txBody>
      </p:sp>
      <p:sp>
        <p:nvSpPr>
          <p:cNvPr id="5" name="TextBox 23">
            <a:extLst>
              <a:ext uri="{FF2B5EF4-FFF2-40B4-BE49-F238E27FC236}">
                <a16:creationId xmlns:a16="http://schemas.microsoft.com/office/drawing/2014/main" id="{E00E632F-595B-7285-7116-00FF72D4289D}"/>
              </a:ext>
            </a:extLst>
          </p:cNvPr>
          <p:cNvSpPr txBox="1"/>
          <p:nvPr/>
        </p:nvSpPr>
        <p:spPr>
          <a:xfrm>
            <a:off x="2678407" y="2592134"/>
            <a:ext cx="965200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David A. Ellis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Lead for University of Bath</a:t>
            </a:r>
            <a:endParaRPr lang="en-US" b="1"/>
          </a:p>
        </p:txBody>
      </p:sp>
      <p:sp>
        <p:nvSpPr>
          <p:cNvPr id="6" name="TextBox 23">
            <a:extLst>
              <a:ext uri="{FF2B5EF4-FFF2-40B4-BE49-F238E27FC236}">
                <a16:creationId xmlns:a16="http://schemas.microsoft.com/office/drawing/2014/main" id="{C9D25996-B48D-3FD6-83BA-16B1D0904830}"/>
              </a:ext>
            </a:extLst>
          </p:cNvPr>
          <p:cNvSpPr txBox="1"/>
          <p:nvPr/>
        </p:nvSpPr>
        <p:spPr>
          <a:xfrm>
            <a:off x="7334814" y="2592134"/>
            <a:ext cx="965200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Martin</a:t>
            </a:r>
          </a:p>
          <a:p>
            <a:pPr algn="ctr"/>
            <a:r>
              <a:rPr lang="en-US" sz="1200">
                <a:solidFill>
                  <a:srgbClr val="41131C"/>
                </a:solidFill>
              </a:rPr>
              <a:t>Pitt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Lead for University of Exeter</a:t>
            </a:r>
            <a:endParaRPr lang="en-US" b="1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AE168B86-5473-3DC9-AC38-D5441A75EF7A}"/>
              </a:ext>
            </a:extLst>
          </p:cNvPr>
          <p:cNvSpPr txBox="1"/>
          <p:nvPr/>
        </p:nvSpPr>
        <p:spPr>
          <a:xfrm>
            <a:off x="98278" y="2592134"/>
            <a:ext cx="965200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Richard Luxton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Lead for UWE Bristol</a:t>
            </a:r>
            <a:endParaRPr lang="en-US" b="1"/>
          </a:p>
        </p:txBody>
      </p:sp>
      <p:sp>
        <p:nvSpPr>
          <p:cNvPr id="14" name="TextBox 23">
            <a:extLst>
              <a:ext uri="{FF2B5EF4-FFF2-40B4-BE49-F238E27FC236}">
                <a16:creationId xmlns:a16="http://schemas.microsoft.com/office/drawing/2014/main" id="{A9050414-8F3F-879A-BF36-5B155FCFB945}"/>
              </a:ext>
            </a:extLst>
          </p:cNvPr>
          <p:cNvSpPr txBox="1"/>
          <p:nvPr/>
        </p:nvSpPr>
        <p:spPr>
          <a:xfrm>
            <a:off x="9733827" y="2684467"/>
            <a:ext cx="1050925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Christopher Yau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Lead for HDR UK</a:t>
            </a:r>
            <a:endParaRPr lang="en-US" b="1"/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223C57FC-BE6E-B131-6BDB-853DAB2F1C29}"/>
              </a:ext>
            </a:extLst>
          </p:cNvPr>
          <p:cNvSpPr txBox="1"/>
          <p:nvPr/>
        </p:nvSpPr>
        <p:spPr>
          <a:xfrm>
            <a:off x="107516" y="4251529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Andy Gibson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AE38A023-DB66-AD50-59EC-E2536983B455}"/>
              </a:ext>
            </a:extLst>
          </p:cNvPr>
          <p:cNvSpPr txBox="1"/>
          <p:nvPr/>
        </p:nvSpPr>
        <p:spPr>
          <a:xfrm>
            <a:off x="7357134" y="4159196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Krasimira </a:t>
            </a:r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Tsaneva</a:t>
            </a:r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-Atanasova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17" name="TextBox 23">
            <a:extLst>
              <a:ext uri="{FF2B5EF4-FFF2-40B4-BE49-F238E27FC236}">
                <a16:creationId xmlns:a16="http://schemas.microsoft.com/office/drawing/2014/main" id="{887C7ED4-7ADC-C658-8D01-9FB631E76772}"/>
              </a:ext>
            </a:extLst>
          </p:cNvPr>
          <p:cNvSpPr txBox="1"/>
          <p:nvPr/>
        </p:nvSpPr>
        <p:spPr>
          <a:xfrm>
            <a:off x="64120" y="5687616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Janice Kiely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6F5BAD98-0B1C-207C-92EF-B57FE89EF618}"/>
              </a:ext>
            </a:extLst>
          </p:cNvPr>
          <p:cNvSpPr txBox="1"/>
          <p:nvPr/>
        </p:nvSpPr>
        <p:spPr>
          <a:xfrm>
            <a:off x="4974237" y="5687616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Paul Harper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CB35EE45-7FE5-3485-2F5F-8BF2DE1422FC}"/>
              </a:ext>
            </a:extLst>
          </p:cNvPr>
          <p:cNvSpPr txBox="1"/>
          <p:nvPr/>
        </p:nvSpPr>
        <p:spPr>
          <a:xfrm>
            <a:off x="4976147" y="4251529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Maneesh Kumar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285FCA39-1041-E565-9659-302486BE5133}"/>
              </a:ext>
            </a:extLst>
          </p:cNvPr>
          <p:cNvSpPr txBox="1"/>
          <p:nvPr/>
        </p:nvSpPr>
        <p:spPr>
          <a:xfrm>
            <a:off x="9697586" y="5333673"/>
            <a:ext cx="1238250" cy="135421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Rosie Wakeham</a:t>
            </a:r>
          </a:p>
          <a:p>
            <a:pPr algn="ctr"/>
            <a:r>
              <a:rPr lang="en-US" sz="1000" b="1">
                <a:solidFill>
                  <a:srgbClr val="41131C"/>
                </a:solidFill>
                <a:ea typeface="+mn-lt"/>
                <a:cs typeface="+mn-lt"/>
              </a:rPr>
              <a:t>Skills and Knowledge </a:t>
            </a:r>
            <a:r>
              <a:rPr lang="en-US" sz="1000" b="1" err="1">
                <a:solidFill>
                  <a:srgbClr val="41131C"/>
                </a:solidFill>
                <a:ea typeface="+mn-lt"/>
                <a:cs typeface="+mn-lt"/>
              </a:rPr>
              <a:t>Programme</a:t>
            </a:r>
            <a:r>
              <a:rPr lang="en-US" sz="1000" b="1">
                <a:solidFill>
                  <a:srgbClr val="41131C"/>
                </a:solidFill>
                <a:ea typeface="+mn-lt"/>
                <a:cs typeface="+mn-lt"/>
              </a:rPr>
              <a:t> Representative</a:t>
            </a:r>
            <a:endParaRPr lang="en-US" sz="1000" b="1"/>
          </a:p>
          <a:p>
            <a:pPr algn="ctr"/>
            <a:endParaRPr lang="en-US"/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50E1B37F-F230-48FA-C149-7E52413F0C5C}"/>
              </a:ext>
            </a:extLst>
          </p:cNvPr>
          <p:cNvSpPr txBox="1"/>
          <p:nvPr/>
        </p:nvSpPr>
        <p:spPr>
          <a:xfrm>
            <a:off x="9614851" y="4036085"/>
            <a:ext cx="1364360" cy="1077218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Antonia</a:t>
            </a:r>
          </a:p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Dingle</a:t>
            </a:r>
          </a:p>
          <a:p>
            <a:pPr algn="ctr"/>
            <a:r>
              <a:rPr lang="en-US" sz="1000" b="1">
                <a:solidFill>
                  <a:srgbClr val="41131C"/>
                </a:solidFill>
                <a:ea typeface="+mn-lt"/>
                <a:cs typeface="+mn-lt"/>
              </a:rPr>
              <a:t>Skills and Knowledge </a:t>
            </a:r>
            <a:r>
              <a:rPr lang="en-US" sz="1000" b="1" err="1">
                <a:solidFill>
                  <a:srgbClr val="41131C"/>
                </a:solidFill>
                <a:ea typeface="+mn-lt"/>
                <a:cs typeface="+mn-lt"/>
              </a:rPr>
              <a:t>Programme</a:t>
            </a:r>
            <a:r>
              <a:rPr lang="en-US" sz="1000" b="1">
                <a:solidFill>
                  <a:srgbClr val="41131C"/>
                </a:solidFill>
                <a:ea typeface="+mn-lt"/>
                <a:cs typeface="+mn-lt"/>
              </a:rPr>
              <a:t> Representative</a:t>
            </a:r>
            <a:endParaRPr lang="en-US" sz="1000" b="1"/>
          </a:p>
        </p:txBody>
      </p:sp>
      <p:sp>
        <p:nvSpPr>
          <p:cNvPr id="27" name="TextBox 23">
            <a:extLst>
              <a:ext uri="{FF2B5EF4-FFF2-40B4-BE49-F238E27FC236}">
                <a16:creationId xmlns:a16="http://schemas.microsoft.com/office/drawing/2014/main" id="{EA408070-86EE-5F81-067C-92E14072106E}"/>
              </a:ext>
            </a:extLst>
          </p:cNvPr>
          <p:cNvSpPr txBox="1"/>
          <p:nvPr/>
        </p:nvSpPr>
        <p:spPr>
          <a:xfrm>
            <a:off x="5041179" y="2592134"/>
            <a:ext cx="965200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Daniel Gartner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Lead for Cardiff University</a:t>
            </a:r>
            <a:endParaRPr lang="en-US" b="1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6ADE07A-1137-D75F-B5E9-7BEF4CE72D4D}"/>
              </a:ext>
            </a:extLst>
          </p:cNvPr>
          <p:cNvCxnSpPr>
            <a:cxnSpLocks/>
          </p:cNvCxnSpPr>
          <p:nvPr/>
        </p:nvCxnSpPr>
        <p:spPr>
          <a:xfrm>
            <a:off x="2600970" y="2045441"/>
            <a:ext cx="25847" cy="4536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3DCD90A1-6B2F-1806-7E0B-A6C5E010B662}"/>
              </a:ext>
            </a:extLst>
          </p:cNvPr>
          <p:cNvCxnSpPr>
            <a:cxnSpLocks/>
          </p:cNvCxnSpPr>
          <p:nvPr/>
        </p:nvCxnSpPr>
        <p:spPr>
          <a:xfrm>
            <a:off x="5055164" y="2103825"/>
            <a:ext cx="25847" cy="4536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FD825C1-B20C-FF21-E0D4-578B1C8F0A48}"/>
              </a:ext>
            </a:extLst>
          </p:cNvPr>
          <p:cNvCxnSpPr>
            <a:cxnSpLocks/>
          </p:cNvCxnSpPr>
          <p:nvPr/>
        </p:nvCxnSpPr>
        <p:spPr>
          <a:xfrm>
            <a:off x="7308967" y="2040569"/>
            <a:ext cx="25847" cy="4536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D3D7613-19DD-435B-B778-0F4979D25514}"/>
              </a:ext>
            </a:extLst>
          </p:cNvPr>
          <p:cNvCxnSpPr>
            <a:cxnSpLocks/>
          </p:cNvCxnSpPr>
          <p:nvPr/>
        </p:nvCxnSpPr>
        <p:spPr>
          <a:xfrm>
            <a:off x="9697586" y="2103825"/>
            <a:ext cx="25847" cy="4536202"/>
          </a:xfrm>
          <a:prstGeom prst="line">
            <a:avLst/>
          </a:prstGeom>
          <a:ln>
            <a:prstDash val="dash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07316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481FD1-B42F-AEDC-214B-EF4A63CF2D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F6E31C-64E9-2CFE-9D1B-D19298B40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LEAP Highlighted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C4FE71-DEEF-2E2B-9515-F876BFE3F5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8067963" cy="4351337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pPr marL="913765" lvl="1" indent="-457200">
              <a:buAutoNum type="arabicPeriod"/>
            </a:pPr>
            <a:r>
              <a:rPr lang="en-US" dirty="0">
                <a:solidFill>
                  <a:srgbClr val="A53248"/>
                </a:solidFill>
                <a:latin typeface="Arial Nova"/>
              </a:rPr>
              <a:t>Tong Computer Interface for Widening Computer Access</a:t>
            </a:r>
            <a:r>
              <a:rPr lang="en-US" dirty="0">
                <a:latin typeface="Arial Nova"/>
              </a:rPr>
              <a:t> ( Withey, D., et al., UWE)</a:t>
            </a:r>
            <a:endParaRPr lang="en-US" dirty="0"/>
          </a:p>
          <a:p>
            <a:pPr marL="913765" lvl="1" indent="-457200">
              <a:buAutoNum type="arabicPeriod"/>
            </a:pPr>
            <a:r>
              <a:rPr lang="en-US" dirty="0">
                <a:solidFill>
                  <a:srgbClr val="A53248"/>
                </a:solidFill>
                <a:latin typeface="Arial Nova"/>
              </a:rPr>
              <a:t>Novel Wearable-based Stress Detection Using </a:t>
            </a:r>
            <a:r>
              <a:rPr lang="en-US" err="1">
                <a:solidFill>
                  <a:srgbClr val="A53248"/>
                </a:solidFill>
                <a:latin typeface="Arial Nova"/>
              </a:rPr>
              <a:t>Earables</a:t>
            </a:r>
            <a:r>
              <a:rPr lang="en-US" dirty="0">
                <a:solidFill>
                  <a:srgbClr val="A53248"/>
                </a:solidFill>
                <a:latin typeface="Arial Nova"/>
              </a:rPr>
              <a:t> and Smartwatches</a:t>
            </a:r>
            <a:r>
              <a:rPr lang="en-US" dirty="0">
                <a:latin typeface="Arial Nova"/>
              </a:rPr>
              <a:t> (Clarke, C., et al., Bath)</a:t>
            </a:r>
          </a:p>
          <a:p>
            <a:pPr marL="913765" lvl="1" indent="-457200">
              <a:buAutoNum type="arabicPeriod"/>
            </a:pPr>
            <a:r>
              <a:rPr lang="en-US" dirty="0">
                <a:solidFill>
                  <a:srgbClr val="A53248"/>
                </a:solidFill>
                <a:latin typeface="Arial Nova"/>
              </a:rPr>
              <a:t>Synthetic Data Generation for Privacy-Preserving </a:t>
            </a:r>
            <a:r>
              <a:rPr lang="en-US">
                <a:solidFill>
                  <a:srgbClr val="A53248"/>
                </a:solidFill>
                <a:latin typeface="Arial Nova"/>
              </a:rPr>
              <a:t>Prediction Modelling in Critical Care</a:t>
            </a:r>
            <a:br>
              <a:rPr lang="en-US">
                <a:solidFill>
                  <a:srgbClr val="A53248"/>
                </a:solidFill>
                <a:latin typeface="Arial Nova"/>
              </a:rPr>
            </a:br>
            <a:r>
              <a:rPr lang="en-US">
                <a:latin typeface="Arial Nova"/>
              </a:rPr>
              <a:t>( McWilliams, </a:t>
            </a:r>
            <a:r>
              <a:rPr lang="en-US" dirty="0">
                <a:latin typeface="Arial Nova"/>
              </a:rPr>
              <a:t>C., et al., Bristol)</a:t>
            </a:r>
          </a:p>
          <a:p>
            <a:pPr marL="913765" lvl="1" indent="-457200">
              <a:buAutoNum type="arabicPeriod"/>
            </a:pPr>
            <a:r>
              <a:rPr lang="en-US" dirty="0">
                <a:solidFill>
                  <a:srgbClr val="A53248"/>
                </a:solidFill>
                <a:latin typeface="Arial Nova"/>
              </a:rPr>
              <a:t>Predicting Falls Using Routinely Collected Primary </a:t>
            </a:r>
            <a:r>
              <a:rPr lang="en-US">
                <a:solidFill>
                  <a:srgbClr val="A53248"/>
                </a:solidFill>
                <a:latin typeface="Arial Nova"/>
              </a:rPr>
              <a:t>Care Data in Heart Failure Population</a:t>
            </a:r>
            <a:br>
              <a:rPr lang="en-US">
                <a:solidFill>
                  <a:srgbClr val="A53248"/>
                </a:solidFill>
                <a:latin typeface="Arial Nova"/>
              </a:rPr>
            </a:br>
            <a:r>
              <a:rPr lang="en-US">
                <a:latin typeface="Arial Nova"/>
              </a:rPr>
              <a:t>(Owusu, B., et </a:t>
            </a:r>
            <a:r>
              <a:rPr lang="en-US" dirty="0">
                <a:latin typeface="Arial Nova"/>
              </a:rPr>
              <a:t>al., Exeter)</a:t>
            </a:r>
          </a:p>
        </p:txBody>
      </p:sp>
      <p:pic>
        <p:nvPicPr>
          <p:cNvPr id="5" name="Content Placeholder 4" descr="A plastic bag with a yellow strap next to a white object&#10;&#10;AI-generated content may be incorrect.">
            <a:extLst>
              <a:ext uri="{FF2B5EF4-FFF2-40B4-BE49-F238E27FC236}">
                <a16:creationId xmlns:a16="http://schemas.microsoft.com/office/drawing/2014/main" id="{38B6BACF-4F2F-B2FD-F458-445B6F9529D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9272122" y="2399919"/>
            <a:ext cx="2081745" cy="1390049"/>
          </a:xfrm>
        </p:spPr>
      </p:pic>
      <p:pic>
        <p:nvPicPr>
          <p:cNvPr id="6" name="Content Placeholder 3" descr="A logo with pink letters&#10;&#10;AI-generated content may be incorrect.">
            <a:extLst>
              <a:ext uri="{FF2B5EF4-FFF2-40B4-BE49-F238E27FC236}">
                <a16:creationId xmlns:a16="http://schemas.microsoft.com/office/drawing/2014/main" id="{B45B6A2B-2B60-D3BF-BDFE-94550A25CC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9685740" y="184097"/>
            <a:ext cx="2225758" cy="1243941"/>
          </a:xfrm>
          <a:prstGeom prst="rect">
            <a:avLst/>
          </a:prstGeom>
        </p:spPr>
      </p:pic>
      <p:pic>
        <p:nvPicPr>
          <p:cNvPr id="8" name="Picture 7" descr="A device with wires and a wire&#10;&#10;AI-generated content may be incorrect.">
            <a:extLst>
              <a:ext uri="{FF2B5EF4-FFF2-40B4-BE49-F238E27FC236}">
                <a16:creationId xmlns:a16="http://schemas.microsoft.com/office/drawing/2014/main" id="{702E3871-582E-A728-9D43-3243764DED6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58" t="-218" b="18705"/>
          <a:stretch>
            <a:fillRect/>
          </a:stretch>
        </p:blipFill>
        <p:spPr>
          <a:xfrm>
            <a:off x="9265966" y="4789828"/>
            <a:ext cx="2086478" cy="138881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811720C-2F4C-057A-AFB7-89B6973138E6}"/>
              </a:ext>
            </a:extLst>
          </p:cNvPr>
          <p:cNvSpPr txBox="1"/>
          <p:nvPr/>
        </p:nvSpPr>
        <p:spPr>
          <a:xfrm>
            <a:off x="9267700" y="2030351"/>
            <a:ext cx="544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A53248"/>
                </a:solidFill>
              </a:rPr>
              <a:t>(1)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467186-A37D-B007-2F90-CC00C8A5E9E1}"/>
              </a:ext>
            </a:extLst>
          </p:cNvPr>
          <p:cNvSpPr txBox="1"/>
          <p:nvPr/>
        </p:nvSpPr>
        <p:spPr>
          <a:xfrm>
            <a:off x="9267700" y="4425206"/>
            <a:ext cx="54428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rgbClr val="A53248"/>
                </a:solidFill>
              </a:rPr>
              <a:t>(2)</a:t>
            </a:r>
          </a:p>
        </p:txBody>
      </p:sp>
    </p:spTree>
    <p:extLst>
      <p:ext uri="{BB962C8B-B14F-4D97-AF65-F5344CB8AC3E}">
        <p14:creationId xmlns:p14="http://schemas.microsoft.com/office/powerpoint/2010/main" val="36986743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E37F42-8C79-08E1-4C24-3EDD3996F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Arial Nova"/>
              </a:rPr>
              <a:t>CDT in Digital Health and Care</a:t>
            </a:r>
            <a:br>
              <a:rPr lang="en-US" dirty="0">
                <a:latin typeface="Arial Nova"/>
              </a:rPr>
            </a:br>
            <a:r>
              <a:rPr lang="en-US" sz="2800">
                <a:latin typeface="Arial Nova"/>
              </a:rPr>
              <a:t>C</a:t>
            </a:r>
            <a:r>
              <a:rPr lang="en-US" sz="2800" b="0">
                <a:latin typeface="Arial Nova"/>
              </a:rPr>
              <a:t>entre for </a:t>
            </a:r>
            <a:r>
              <a:rPr lang="en-US" sz="2800">
                <a:latin typeface="Arial Nova"/>
              </a:rPr>
              <a:t>D</a:t>
            </a:r>
            <a:r>
              <a:rPr lang="en-US" sz="2800" b="0">
                <a:latin typeface="Arial Nova"/>
              </a:rPr>
              <a:t>octoral </a:t>
            </a:r>
            <a:r>
              <a:rPr lang="en-US" sz="2800">
                <a:latin typeface="Arial Nova"/>
              </a:rPr>
              <a:t>T</a:t>
            </a:r>
            <a:r>
              <a:rPr lang="en-US" sz="2800" b="0">
                <a:latin typeface="Arial Nova"/>
              </a:rPr>
              <a:t>raining</a:t>
            </a:r>
            <a:endParaRPr lang="en-US" sz="2800" b="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6E7867-9FC1-A314-6260-ECB81031D9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>
                <a:solidFill>
                  <a:srgbClr val="A53248"/>
                </a:solidFill>
                <a:latin typeface="Arial Nova"/>
              </a:rPr>
              <a:t>£6.6M</a:t>
            </a:r>
            <a:r>
              <a:rPr lang="en-US">
                <a:latin typeface="Arial Nova"/>
              </a:rPr>
              <a:t> of funding from EPSRC (2019-2027) </a:t>
            </a:r>
            <a:endParaRPr lang="en-US"/>
          </a:p>
          <a:p>
            <a:r>
              <a:rPr lang="en-US" b="1">
                <a:solidFill>
                  <a:srgbClr val="A53248"/>
                </a:solidFill>
                <a:latin typeface="Arial Nova"/>
              </a:rPr>
              <a:t>5</a:t>
            </a:r>
            <a:r>
              <a:rPr lang="en-US">
                <a:latin typeface="Arial Nova"/>
              </a:rPr>
              <a:t> cohorts (</a:t>
            </a:r>
            <a:r>
              <a:rPr lang="en-US" b="1">
                <a:solidFill>
                  <a:srgbClr val="A53248"/>
                </a:solidFill>
                <a:latin typeface="Arial Nova"/>
              </a:rPr>
              <a:t>~10</a:t>
            </a:r>
            <a:r>
              <a:rPr lang="en-US">
                <a:latin typeface="Arial Nova"/>
              </a:rPr>
              <a:t> students per year, total </a:t>
            </a:r>
            <a:r>
              <a:rPr lang="en-US" b="1">
                <a:solidFill>
                  <a:srgbClr val="A53248"/>
                </a:solidFill>
                <a:latin typeface="Arial Nova"/>
              </a:rPr>
              <a:t>50</a:t>
            </a:r>
            <a:r>
              <a:rPr lang="en-US">
                <a:latin typeface="Arial Nova"/>
              </a:rPr>
              <a:t>)</a:t>
            </a:r>
            <a:endParaRPr lang="en-US"/>
          </a:p>
          <a:p>
            <a:r>
              <a:rPr lang="en-US" dirty="0">
                <a:latin typeface="Arial Nova"/>
              </a:rPr>
              <a:t>Research </a:t>
            </a:r>
            <a:r>
              <a:rPr lang="en-US">
                <a:latin typeface="Arial Nova"/>
              </a:rPr>
              <a:t>interests include: </a:t>
            </a:r>
            <a:endParaRPr lang="en-US"/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Precision Digital Health &amp; Self-Management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AI &amp; Machine Learning for Prediction &amp; </a:t>
            </a:r>
            <a:r>
              <a:rPr lang="en-US">
                <a:latin typeface="Arial Nova"/>
              </a:rPr>
              <a:t>Diagnosis 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Mental Health &amp; </a:t>
            </a:r>
            <a:r>
              <a:rPr lang="en-US" err="1">
                <a:latin typeface="Arial Nova"/>
              </a:rPr>
              <a:t>Behaviour</a:t>
            </a:r>
            <a:r>
              <a:rPr lang="en-US" dirty="0">
                <a:latin typeface="Arial Nova"/>
              </a:rPr>
              <a:t> Change Technologies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Health Robotics &amp; Simulation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Wearables &amp; Digital Biomarkers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Human-</a:t>
            </a:r>
            <a:r>
              <a:rPr lang="en-US" err="1">
                <a:latin typeface="Arial Nova"/>
              </a:rPr>
              <a:t>Centred</a:t>
            </a:r>
            <a:r>
              <a:rPr lang="en-US" dirty="0">
                <a:latin typeface="Arial Nova"/>
              </a:rPr>
              <a:t> Design &amp; Inclusive Technologies</a:t>
            </a:r>
          </a:p>
          <a:p>
            <a:pPr marL="913765" lvl="1" indent="-457200">
              <a:buAutoNum type="alphaUcPeriod"/>
            </a:pPr>
            <a:r>
              <a:rPr lang="en-US" dirty="0">
                <a:latin typeface="Arial Nova"/>
              </a:rPr>
              <a:t>Global &amp; Public Health Innovation</a:t>
            </a:r>
            <a:endParaRPr lang="en-US" dirty="0"/>
          </a:p>
        </p:txBody>
      </p:sp>
      <p:pic>
        <p:nvPicPr>
          <p:cNvPr id="6" name="Picture 5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57BF955F-9793-47F1-6708-0D0D380B89F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5853" y="5956084"/>
            <a:ext cx="2479507" cy="706551"/>
          </a:xfrm>
          <a:prstGeom prst="rect">
            <a:avLst/>
          </a:prstGeom>
        </p:spPr>
      </p:pic>
      <p:pic>
        <p:nvPicPr>
          <p:cNvPr id="4" name="Picture 3" descr="Digital Health and Care logo">
            <a:extLst>
              <a:ext uri="{FF2B5EF4-FFF2-40B4-BE49-F238E27FC236}">
                <a16:creationId xmlns:a16="http://schemas.microsoft.com/office/drawing/2014/main" id="{E9A08000-7690-8879-A870-348F1405C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529" y="212665"/>
            <a:ext cx="1219306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6923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8073C2-AF8C-9500-8C9B-14D668F27A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4E797-F5C5-0BDD-BF1A-72F1353CA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CDT Management Team</a:t>
            </a:r>
          </a:p>
        </p:txBody>
      </p:sp>
      <p:pic>
        <p:nvPicPr>
          <p:cNvPr id="5" name="Picture 4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3395A620-0F36-523C-3C1E-64A8072BF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7967" y="1552465"/>
            <a:ext cx="1457325" cy="1438275"/>
          </a:xfrm>
          <a:prstGeom prst="rect">
            <a:avLst/>
          </a:prstGeom>
        </p:spPr>
      </p:pic>
      <p:pic>
        <p:nvPicPr>
          <p:cNvPr id="6" name="Picture 5" descr="A person wearing glasses and a black jacket&#10;&#10;AI-generated content may be incorrect.">
            <a:extLst>
              <a:ext uri="{FF2B5EF4-FFF2-40B4-BE49-F238E27FC236}">
                <a16:creationId xmlns:a16="http://schemas.microsoft.com/office/drawing/2014/main" id="{207DA19B-1F3A-630C-43A2-D32F1C920D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86374" y="1557227"/>
            <a:ext cx="1457325" cy="1428750"/>
          </a:xfrm>
          <a:prstGeom prst="rect">
            <a:avLst/>
          </a:prstGeom>
        </p:spPr>
      </p:pic>
      <p:pic>
        <p:nvPicPr>
          <p:cNvPr id="8" name="Picture 7" descr="A person smiling at camera&#10;&#10;AI-generated content may be incorrect.">
            <a:extLst>
              <a:ext uri="{FF2B5EF4-FFF2-40B4-BE49-F238E27FC236}">
                <a16:creationId xmlns:a16="http://schemas.microsoft.com/office/drawing/2014/main" id="{5E228360-C9C3-32FC-BC5B-D60B22419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967" y="4166390"/>
            <a:ext cx="1457325" cy="1438275"/>
          </a:xfrm>
          <a:prstGeom prst="rect">
            <a:avLst/>
          </a:prstGeom>
        </p:spPr>
      </p:pic>
      <p:pic>
        <p:nvPicPr>
          <p:cNvPr id="9" name="Picture 8" descr="A person wearing sunglasses and a green shirt&#10;&#10;AI-generated content may be incorrect.">
            <a:extLst>
              <a:ext uri="{FF2B5EF4-FFF2-40B4-BE49-F238E27FC236}">
                <a16:creationId xmlns:a16="http://schemas.microsoft.com/office/drawing/2014/main" id="{3ACF7A81-D187-B37D-0BDC-E8A4E7876C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65" y="4166390"/>
            <a:ext cx="1438275" cy="1438275"/>
          </a:xfrm>
          <a:prstGeom prst="rect">
            <a:avLst/>
          </a:prstGeom>
        </p:spPr>
      </p:pic>
      <p:pic>
        <p:nvPicPr>
          <p:cNvPr id="10" name="Picture 9" descr="A person smiling at camera&#10;&#10;AI-generated content may be incorrect.">
            <a:extLst>
              <a:ext uri="{FF2B5EF4-FFF2-40B4-BE49-F238E27FC236}">
                <a16:creationId xmlns:a16="http://schemas.microsoft.com/office/drawing/2014/main" id="{977D00FE-4F51-95B1-753C-1FDE7DA311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9253" y="1552465"/>
            <a:ext cx="1438275" cy="1438275"/>
          </a:xfrm>
          <a:prstGeom prst="rect">
            <a:avLst/>
          </a:prstGeom>
        </p:spPr>
      </p:pic>
      <p:pic>
        <p:nvPicPr>
          <p:cNvPr id="11" name="Picture 10" descr="A person smiling in front of a railing&#10;&#10;AI-generated content may be incorrect.">
            <a:extLst>
              <a:ext uri="{FF2B5EF4-FFF2-40B4-BE49-F238E27FC236}">
                <a16:creationId xmlns:a16="http://schemas.microsoft.com/office/drawing/2014/main" id="{6AB4F08B-0E5E-7B33-F5EA-7B1619921F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64781" y="1552465"/>
            <a:ext cx="1457325" cy="1438275"/>
          </a:xfrm>
          <a:prstGeom prst="rect">
            <a:avLst/>
          </a:prstGeom>
        </p:spPr>
      </p:pic>
      <p:pic>
        <p:nvPicPr>
          <p:cNvPr id="12" name="Picture 11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0320D85D-C8F0-269E-FE12-19D14120E1F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70203" y="4166390"/>
            <a:ext cx="1457325" cy="1438275"/>
          </a:xfrm>
          <a:prstGeom prst="rect">
            <a:avLst/>
          </a:prstGeom>
        </p:spPr>
      </p:pic>
      <p:pic>
        <p:nvPicPr>
          <p:cNvPr id="13" name="Picture 12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66D64C1-18A6-9FCE-B05B-7E0BFE8C06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9896" y="1557227"/>
            <a:ext cx="1438275" cy="142875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Picture 13" descr="A person wearing glasses and a turtleneck&#10;&#10;AI-generated content may be incorrect.">
            <a:extLst>
              <a:ext uri="{FF2B5EF4-FFF2-40B4-BE49-F238E27FC236}">
                <a16:creationId xmlns:a16="http://schemas.microsoft.com/office/drawing/2014/main" id="{1E79E578-D6AA-8814-D29A-E042B4BD64C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1491" y="4171152"/>
            <a:ext cx="1438275" cy="1428750"/>
          </a:xfrm>
          <a:prstGeom prst="rect">
            <a:avLst/>
          </a:prstGeom>
        </p:spPr>
      </p:pic>
      <p:pic>
        <p:nvPicPr>
          <p:cNvPr id="15" name="Picture 14" descr="A person with blonde hair and pink lipstick&#10;&#10;AI-generated content may be incorrect.">
            <a:extLst>
              <a:ext uri="{FF2B5EF4-FFF2-40B4-BE49-F238E27FC236}">
                <a16:creationId xmlns:a16="http://schemas.microsoft.com/office/drawing/2014/main" id="{0D75C06C-44E5-A21E-AEF4-06EE6527738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48610" y="1552465"/>
            <a:ext cx="1438275" cy="1438275"/>
          </a:xfrm>
          <a:prstGeom prst="rect">
            <a:avLst/>
          </a:prstGeom>
        </p:spPr>
      </p:pic>
      <p:pic>
        <p:nvPicPr>
          <p:cNvPr id="16" name="Picture 15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00FFF521-2EDB-C907-E07B-9DD1D586A25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19495" y="4171152"/>
            <a:ext cx="1428750" cy="1428750"/>
          </a:xfrm>
          <a:prstGeom prst="rect">
            <a:avLst/>
          </a:prstGeom>
        </p:spPr>
      </p:pic>
      <p:pic>
        <p:nvPicPr>
          <p:cNvPr id="17" name="Picture 16" descr="A person with a beard wearing glasses&#10;&#10;AI-generated content may be incorrect.">
            <a:extLst>
              <a:ext uri="{FF2B5EF4-FFF2-40B4-BE49-F238E27FC236}">
                <a16:creationId xmlns:a16="http://schemas.microsoft.com/office/drawing/2014/main" id="{0444BBAF-5084-D0E3-799F-BF08D8794E4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543189" y="1552465"/>
            <a:ext cx="1438275" cy="1438275"/>
          </a:xfrm>
          <a:prstGeom prst="rect">
            <a:avLst/>
          </a:prstGeom>
        </p:spPr>
      </p:pic>
      <p:sp>
        <p:nvSpPr>
          <p:cNvPr id="3" name="TextBox 23">
            <a:extLst>
              <a:ext uri="{FF2B5EF4-FFF2-40B4-BE49-F238E27FC236}">
                <a16:creationId xmlns:a16="http://schemas.microsoft.com/office/drawing/2014/main" id="{20B3D95F-987A-ADD6-A60C-4176A52E4D86}"/>
              </a:ext>
            </a:extLst>
          </p:cNvPr>
          <p:cNvSpPr txBox="1"/>
          <p:nvPr/>
        </p:nvSpPr>
        <p:spPr>
          <a:xfrm>
            <a:off x="777722" y="3010039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Ian Craddock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Previous Director</a:t>
            </a:r>
            <a:endParaRPr lang="en-US" b="1"/>
          </a:p>
        </p:txBody>
      </p:sp>
      <p:sp>
        <p:nvSpPr>
          <p:cNvPr id="4" name="TextBox 23">
            <a:extLst>
              <a:ext uri="{FF2B5EF4-FFF2-40B4-BE49-F238E27FC236}">
                <a16:creationId xmlns:a16="http://schemas.microsoft.com/office/drawing/2014/main" id="{F69D76BD-C796-D78D-5DBA-58A02D576D0B}"/>
              </a:ext>
            </a:extLst>
          </p:cNvPr>
          <p:cNvSpPr txBox="1"/>
          <p:nvPr/>
        </p:nvSpPr>
        <p:spPr>
          <a:xfrm>
            <a:off x="2359266" y="3010039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Amberly Brigden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Director</a:t>
            </a:r>
            <a:endParaRPr lang="en-US" b="1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075D9CE1-2F74-067A-0328-2AED08DD5249}"/>
              </a:ext>
            </a:extLst>
          </p:cNvPr>
          <p:cNvSpPr txBox="1"/>
          <p:nvPr/>
        </p:nvSpPr>
        <p:spPr>
          <a:xfrm>
            <a:off x="4194219" y="5642137"/>
            <a:ext cx="9652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Jon Bird</a:t>
            </a:r>
            <a:endParaRPr lang="en-US"/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173B7B44-DF99-177C-F39A-AA36CDEE40D9}"/>
              </a:ext>
            </a:extLst>
          </p:cNvPr>
          <p:cNvSpPr txBox="1"/>
          <p:nvPr/>
        </p:nvSpPr>
        <p:spPr>
          <a:xfrm>
            <a:off x="5522354" y="3010039"/>
            <a:ext cx="1102519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Lucy Yardley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Research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Lead</a:t>
            </a:r>
            <a:endParaRPr lang="en-US" b="1"/>
          </a:p>
        </p:txBody>
      </p:sp>
      <p:sp>
        <p:nvSpPr>
          <p:cNvPr id="20" name="TextBox 23">
            <a:extLst>
              <a:ext uri="{FF2B5EF4-FFF2-40B4-BE49-F238E27FC236}">
                <a16:creationId xmlns:a16="http://schemas.microsoft.com/office/drawing/2014/main" id="{5245E20A-6D43-792B-C5BE-6FE632E50EE6}"/>
              </a:ext>
            </a:extLst>
          </p:cNvPr>
          <p:cNvSpPr txBox="1"/>
          <p:nvPr/>
        </p:nvSpPr>
        <p:spPr>
          <a:xfrm>
            <a:off x="8960080" y="3010039"/>
            <a:ext cx="1124393" cy="12003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Oscar Cordero Llana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Training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Lead</a:t>
            </a:r>
            <a:endParaRPr lang="en-US" b="1"/>
          </a:p>
        </p:txBody>
      </p:sp>
      <p:sp>
        <p:nvSpPr>
          <p:cNvPr id="21" name="TextBox 23">
            <a:extLst>
              <a:ext uri="{FF2B5EF4-FFF2-40B4-BE49-F238E27FC236}">
                <a16:creationId xmlns:a16="http://schemas.microsoft.com/office/drawing/2014/main" id="{47668BD8-1C42-3271-7FC2-274C37FDCE0C}"/>
              </a:ext>
            </a:extLst>
          </p:cNvPr>
          <p:cNvSpPr txBox="1"/>
          <p:nvPr/>
        </p:nvSpPr>
        <p:spPr>
          <a:xfrm>
            <a:off x="10700815" y="3010039"/>
            <a:ext cx="1124393" cy="129266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Raul Santos Rodriguez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Training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Lead</a:t>
            </a:r>
            <a:endParaRPr lang="en-US" sz="1200" b="1"/>
          </a:p>
          <a:p>
            <a:pPr algn="ctr"/>
            <a:endParaRPr lang="en-US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8570D95E-703F-48CC-D132-EE7BCEE44940}"/>
              </a:ext>
            </a:extLst>
          </p:cNvPr>
          <p:cNvSpPr txBox="1"/>
          <p:nvPr/>
        </p:nvSpPr>
        <p:spPr>
          <a:xfrm>
            <a:off x="764191" y="5642137"/>
            <a:ext cx="1102474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George Oikonomou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Technician Task Manager</a:t>
            </a:r>
            <a:endParaRPr lang="en-US" b="1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9E4F64A6-15E5-6211-1CAD-AD754D70B786}"/>
              </a:ext>
            </a:extLst>
          </p:cNvPr>
          <p:cNvSpPr txBox="1"/>
          <p:nvPr/>
        </p:nvSpPr>
        <p:spPr>
          <a:xfrm>
            <a:off x="3940810" y="3010039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Hanna </a:t>
            </a:r>
            <a:r>
              <a:rPr lang="en-US" sz="1200" err="1">
                <a:solidFill>
                  <a:srgbClr val="41131C"/>
                </a:solidFill>
              </a:rPr>
              <a:t>Isotalus</a:t>
            </a:r>
            <a:endParaRPr lang="en-US" sz="1200">
              <a:solidFill>
                <a:srgbClr val="41131C"/>
              </a:solidFill>
            </a:endParaRP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Deputy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Director</a:t>
            </a:r>
            <a:endParaRPr lang="en-US" b="1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2243D15-0BD4-15AB-C1A0-28290164E506}"/>
              </a:ext>
            </a:extLst>
          </p:cNvPr>
          <p:cNvSpPr txBox="1"/>
          <p:nvPr/>
        </p:nvSpPr>
        <p:spPr>
          <a:xfrm>
            <a:off x="2547842" y="5642137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Tom Verheyden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CDT Manager</a:t>
            </a:r>
            <a:endParaRPr lang="en-US" b="1"/>
          </a:p>
        </p:txBody>
      </p:sp>
      <p:sp>
        <p:nvSpPr>
          <p:cNvPr id="25" name="TextBox 23">
            <a:extLst>
              <a:ext uri="{FF2B5EF4-FFF2-40B4-BE49-F238E27FC236}">
                <a16:creationId xmlns:a16="http://schemas.microsoft.com/office/drawing/2014/main" id="{0969A8E4-0655-6390-3444-2BC9F515485B}"/>
              </a:ext>
            </a:extLst>
          </p:cNvPr>
          <p:cNvSpPr txBox="1"/>
          <p:nvPr/>
        </p:nvSpPr>
        <p:spPr>
          <a:xfrm>
            <a:off x="5840596" y="5642137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Amberly Bridgen</a:t>
            </a:r>
            <a:endParaRPr lang="en-US"/>
          </a:p>
        </p:txBody>
      </p:sp>
      <p:sp>
        <p:nvSpPr>
          <p:cNvPr id="26" name="TextBox 23">
            <a:extLst>
              <a:ext uri="{FF2B5EF4-FFF2-40B4-BE49-F238E27FC236}">
                <a16:creationId xmlns:a16="http://schemas.microsoft.com/office/drawing/2014/main" id="{1B16C102-33AF-3A47-384C-E7931E83CFFE}"/>
              </a:ext>
            </a:extLst>
          </p:cNvPr>
          <p:cNvSpPr txBox="1"/>
          <p:nvPr/>
        </p:nvSpPr>
        <p:spPr>
          <a:xfrm>
            <a:off x="7486973" y="5642137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Erin Dooley</a:t>
            </a:r>
            <a:endParaRPr lang="en-US"/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FA164EFD-826C-1EDC-BE9C-1E462226BA57}"/>
              </a:ext>
            </a:extLst>
          </p:cNvPr>
          <p:cNvSpPr txBox="1"/>
          <p:nvPr/>
        </p:nvSpPr>
        <p:spPr>
          <a:xfrm>
            <a:off x="7241217" y="3010039"/>
            <a:ext cx="1102519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Robert Piechocki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Research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Lead</a:t>
            </a:r>
            <a:endParaRPr lang="en-US" b="1"/>
          </a:p>
        </p:txBody>
      </p:sp>
      <p:sp>
        <p:nvSpPr>
          <p:cNvPr id="29" name="TextBox 23">
            <a:extLst>
              <a:ext uri="{FF2B5EF4-FFF2-40B4-BE49-F238E27FC236}">
                <a16:creationId xmlns:a16="http://schemas.microsoft.com/office/drawing/2014/main" id="{20AC25F2-7391-0424-F852-F4FB62A438FD}"/>
              </a:ext>
            </a:extLst>
          </p:cNvPr>
          <p:cNvSpPr txBox="1"/>
          <p:nvPr/>
        </p:nvSpPr>
        <p:spPr>
          <a:xfrm>
            <a:off x="9133350" y="5642137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Hanna Kristiina </a:t>
            </a:r>
            <a:r>
              <a:rPr lang="en-US" sz="1200" err="1">
                <a:solidFill>
                  <a:srgbClr val="41131C"/>
                </a:solidFill>
              </a:rPr>
              <a:t>Isotalus</a:t>
            </a:r>
            <a:endParaRPr lang="en-US"/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CB922D9F-137B-BEED-3AF0-57EF9A45C72E}"/>
              </a:ext>
            </a:extLst>
          </p:cNvPr>
          <p:cNvSpPr txBox="1"/>
          <p:nvPr/>
        </p:nvSpPr>
        <p:spPr>
          <a:xfrm>
            <a:off x="10779726" y="5642137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Aisling O’Kane</a:t>
            </a:r>
            <a:endParaRPr lang="en-US"/>
          </a:p>
        </p:txBody>
      </p:sp>
      <p:pic>
        <p:nvPicPr>
          <p:cNvPr id="31" name="Picture 30" descr="A person with blonde hair and pink lipstick&#10;&#10;AI-generated content may be incorrect.">
            <a:extLst>
              <a:ext uri="{FF2B5EF4-FFF2-40B4-BE49-F238E27FC236}">
                <a16:creationId xmlns:a16="http://schemas.microsoft.com/office/drawing/2014/main" id="{34C86496-3C9F-58C9-48DD-E6A73808CDC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57255" y="4166390"/>
            <a:ext cx="1438275" cy="1438275"/>
          </a:xfrm>
          <a:prstGeom prst="rect">
            <a:avLst/>
          </a:prstGeom>
        </p:spPr>
      </p:pic>
      <p:pic>
        <p:nvPicPr>
          <p:cNvPr id="32" name="Picture 3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F83E160-6852-30A6-0501-031117B9D4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729" y="4166390"/>
            <a:ext cx="1438275" cy="1438275"/>
          </a:xfrm>
          <a:prstGeom prst="rect">
            <a:avLst/>
          </a:prstGeom>
        </p:spPr>
      </p:pic>
      <p:sp>
        <p:nvSpPr>
          <p:cNvPr id="33" name="TextBox 23">
            <a:extLst>
              <a:ext uri="{FF2B5EF4-FFF2-40B4-BE49-F238E27FC236}">
                <a16:creationId xmlns:a16="http://schemas.microsoft.com/office/drawing/2014/main" id="{C04F09CA-8E7C-1B91-A26C-C206A871E005}"/>
              </a:ext>
            </a:extLst>
          </p:cNvPr>
          <p:cNvSpPr txBox="1"/>
          <p:nvPr/>
        </p:nvSpPr>
        <p:spPr>
          <a:xfrm>
            <a:off x="5847450" y="6366888"/>
            <a:ext cx="411435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Research and Teaching Staff</a:t>
            </a:r>
            <a:endParaRPr lang="en-US" sz="3200"/>
          </a:p>
        </p:txBody>
      </p:sp>
      <p:sp>
        <p:nvSpPr>
          <p:cNvPr id="34" name="Right Bracket 33">
            <a:extLst>
              <a:ext uri="{FF2B5EF4-FFF2-40B4-BE49-F238E27FC236}">
                <a16:creationId xmlns:a16="http://schemas.microsoft.com/office/drawing/2014/main" id="{0CECEED8-E3AC-D148-BADB-06B4EBCAF4F2}"/>
              </a:ext>
            </a:extLst>
          </p:cNvPr>
          <p:cNvSpPr/>
          <p:nvPr/>
        </p:nvSpPr>
        <p:spPr>
          <a:xfrm rot="5400000">
            <a:off x="7776536" y="2132653"/>
            <a:ext cx="276999" cy="8132855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5" name="Picture 34" descr="Digital Health and Care logo">
            <a:extLst>
              <a:ext uri="{FF2B5EF4-FFF2-40B4-BE49-F238E27FC236}">
                <a16:creationId xmlns:a16="http://schemas.microsoft.com/office/drawing/2014/main" id="{8F0E0D88-F174-4435-4F99-E69626C4DD64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739529" y="212665"/>
            <a:ext cx="1219306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62949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29810A-9EDC-D51E-5F9E-6ED1E69B22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Picture 55" descr="A person with long hair&#10;&#10;AI-generated content may be incorrect.">
            <a:extLst>
              <a:ext uri="{FF2B5EF4-FFF2-40B4-BE49-F238E27FC236}">
                <a16:creationId xmlns:a16="http://schemas.microsoft.com/office/drawing/2014/main" id="{A82C683E-0DD7-0147-1734-E4AF594AF9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4632" y="3417703"/>
            <a:ext cx="938151" cy="9286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6B08594-37B1-9D9C-DA99-44F487AE26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>
                <a:latin typeface="Arial Nova"/>
              </a:rPr>
              <a:t>CDT Students by cohort</a:t>
            </a:r>
          </a:p>
        </p:txBody>
      </p:sp>
      <p:pic>
        <p:nvPicPr>
          <p:cNvPr id="10" name="Picture 9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842FB4DB-0FC7-C598-F36F-AC7B495A4A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5194" b="5194"/>
          <a:stretch/>
        </p:blipFill>
        <p:spPr bwMode="auto">
          <a:xfrm>
            <a:off x="2881848" y="1598565"/>
            <a:ext cx="1050086" cy="1048909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D0A7114F-08AE-77BF-693F-6344120C79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1962" b="1962"/>
          <a:stretch/>
        </p:blipFill>
        <p:spPr bwMode="auto">
          <a:xfrm>
            <a:off x="1747248" y="1598565"/>
            <a:ext cx="1050086" cy="1048909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person smiling for a selfie&#10;&#10;AI-generated content may be incorrect.">
            <a:extLst>
              <a:ext uri="{FF2B5EF4-FFF2-40B4-BE49-F238E27FC236}">
                <a16:creationId xmlns:a16="http://schemas.microsoft.com/office/drawing/2014/main" id="{EBD4D305-7A95-5537-83F4-9C8BD48D50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496" b="1496"/>
          <a:stretch/>
        </p:blipFill>
        <p:spPr bwMode="auto">
          <a:xfrm>
            <a:off x="5151048" y="1598565"/>
            <a:ext cx="1050086" cy="1048909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 person with long black hair wearing glasses and a yellow dress&#10;&#10;AI-generated content may be incorrect.">
            <a:extLst>
              <a:ext uri="{FF2B5EF4-FFF2-40B4-BE49-F238E27FC236}">
                <a16:creationId xmlns:a16="http://schemas.microsoft.com/office/drawing/2014/main" id="{708D94A9-E99E-5768-F363-B7B864F82E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t="41" b="41"/>
          <a:stretch/>
        </p:blipFill>
        <p:spPr bwMode="auto">
          <a:xfrm>
            <a:off x="612648" y="1598565"/>
            <a:ext cx="1050086" cy="1048909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A person in a graduation gown&#10;&#10;AI-generated content may be incorrect.">
            <a:extLst>
              <a:ext uri="{FF2B5EF4-FFF2-40B4-BE49-F238E27FC236}">
                <a16:creationId xmlns:a16="http://schemas.microsoft.com/office/drawing/2014/main" id="{05E464F1-0BB1-1B1C-5325-AABD8CECB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6368" b="6368"/>
          <a:stretch/>
        </p:blipFill>
        <p:spPr bwMode="auto">
          <a:xfrm>
            <a:off x="4016448" y="1598565"/>
            <a:ext cx="1050086" cy="1048909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854A818-AE66-C9F8-C268-913021BDB345}"/>
              </a:ext>
            </a:extLst>
          </p:cNvPr>
          <p:cNvSpPr txBox="1"/>
          <p:nvPr/>
        </p:nvSpPr>
        <p:spPr>
          <a:xfrm>
            <a:off x="7581572" y="2652879"/>
            <a:ext cx="838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Ryan Beck</a:t>
            </a:r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E234D3B-44B9-FE11-506A-BFBA1ADB5E3D}"/>
              </a:ext>
            </a:extLst>
          </p:cNvPr>
          <p:cNvSpPr txBox="1"/>
          <p:nvPr/>
        </p:nvSpPr>
        <p:spPr>
          <a:xfrm>
            <a:off x="3837419" y="2652879"/>
            <a:ext cx="1391557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</a:rPr>
              <a:t>Tefkros</a:t>
            </a:r>
            <a:r>
              <a:rPr lang="en-US" sz="1200">
                <a:solidFill>
                  <a:srgbClr val="41131C"/>
                </a:solidFill>
              </a:rPr>
              <a:t> </a:t>
            </a:r>
            <a:r>
              <a:rPr lang="en-US" sz="1200" err="1">
                <a:solidFill>
                  <a:srgbClr val="41131C"/>
                </a:solidFill>
              </a:rPr>
              <a:t>Chimonas</a:t>
            </a:r>
            <a:endParaRPr lang="en-US" sz="12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924E45-D9D8-DC37-AD27-F26BA0ECEB8F}"/>
              </a:ext>
            </a:extLst>
          </p:cNvPr>
          <p:cNvSpPr txBox="1"/>
          <p:nvPr/>
        </p:nvSpPr>
        <p:spPr>
          <a:xfrm>
            <a:off x="5204137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Emily Quilter</a:t>
            </a:r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85F638A-EB7E-60D6-8E65-E61CB4D8AD5D}"/>
              </a:ext>
            </a:extLst>
          </p:cNvPr>
          <p:cNvSpPr txBox="1"/>
          <p:nvPr/>
        </p:nvSpPr>
        <p:spPr>
          <a:xfrm>
            <a:off x="2930926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Hans Johnson</a:t>
            </a:r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1175B506-5E11-3639-9B7B-151774484304}"/>
              </a:ext>
            </a:extLst>
          </p:cNvPr>
          <p:cNvSpPr txBox="1"/>
          <p:nvPr/>
        </p:nvSpPr>
        <p:spPr>
          <a:xfrm>
            <a:off x="8654580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Monib Sediqi</a:t>
            </a:r>
            <a:endParaRPr lang="en-US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AA5F246-FD10-65D5-48EB-C48162D6161C}"/>
              </a:ext>
            </a:extLst>
          </p:cNvPr>
          <p:cNvSpPr txBox="1"/>
          <p:nvPr/>
        </p:nvSpPr>
        <p:spPr>
          <a:xfrm>
            <a:off x="1764786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Sarah Koerner</a:t>
            </a:r>
            <a:endParaRPr lang="en-US"/>
          </a:p>
        </p:txBody>
      </p:sp>
      <p:sp>
        <p:nvSpPr>
          <p:cNvPr id="28" name="TextBox 23">
            <a:extLst>
              <a:ext uri="{FF2B5EF4-FFF2-40B4-BE49-F238E27FC236}">
                <a16:creationId xmlns:a16="http://schemas.microsoft.com/office/drawing/2014/main" id="{1B924E45-D9D8-DC37-AD27-F26BA0ECEB8F}"/>
              </a:ext>
            </a:extLst>
          </p:cNvPr>
          <p:cNvSpPr txBox="1"/>
          <p:nvPr/>
        </p:nvSpPr>
        <p:spPr>
          <a:xfrm>
            <a:off x="655091" y="2652879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Anika Pinto</a:t>
            </a:r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32A325-0763-AC6A-5005-F3A5195470AD}"/>
              </a:ext>
            </a:extLst>
          </p:cNvPr>
          <p:cNvSpPr txBox="1"/>
          <p:nvPr/>
        </p:nvSpPr>
        <p:spPr>
          <a:xfrm>
            <a:off x="6313836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</a:rPr>
              <a:t>Jerusaa</a:t>
            </a:r>
            <a:r>
              <a:rPr lang="en-US" sz="1200">
                <a:solidFill>
                  <a:srgbClr val="41131C"/>
                </a:solidFill>
              </a:rPr>
              <a:t> Vasikaran</a:t>
            </a:r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D93C094-8FE6-3E12-060B-5DBC880F06CF}"/>
              </a:ext>
            </a:extLst>
          </p:cNvPr>
          <p:cNvSpPr txBox="1"/>
          <p:nvPr/>
        </p:nvSpPr>
        <p:spPr>
          <a:xfrm>
            <a:off x="9832009" y="2652879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Angela Pateman</a:t>
            </a: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D4D5B65-DED6-E703-3E4E-30205B15F6AF}"/>
              </a:ext>
            </a:extLst>
          </p:cNvPr>
          <p:cNvSpPr txBox="1"/>
          <p:nvPr/>
        </p:nvSpPr>
        <p:spPr>
          <a:xfrm>
            <a:off x="10941707" y="2745212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</a:rPr>
              <a:t>Weiyi</a:t>
            </a:r>
            <a:r>
              <a:rPr lang="en-US" sz="1200">
                <a:solidFill>
                  <a:srgbClr val="41131C"/>
                </a:solidFill>
              </a:rPr>
              <a:t> Li</a:t>
            </a:r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86E3B2C-AB10-4236-7F6A-F293B85FAA81}"/>
              </a:ext>
            </a:extLst>
          </p:cNvPr>
          <p:cNvSpPr txBox="1"/>
          <p:nvPr/>
        </p:nvSpPr>
        <p:spPr>
          <a:xfrm rot="16200000">
            <a:off x="-124799" y="1934042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41131C"/>
                </a:solidFill>
              </a:rPr>
              <a:t>2023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8D6A06-2F71-0A4C-4ADC-E8EC21D578CA}"/>
              </a:ext>
            </a:extLst>
          </p:cNvPr>
          <p:cNvSpPr txBox="1"/>
          <p:nvPr/>
        </p:nvSpPr>
        <p:spPr>
          <a:xfrm rot="16200000">
            <a:off x="-124800" y="3760646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41131C"/>
                </a:solidFill>
              </a:rPr>
              <a:t>2022</a:t>
            </a:r>
          </a:p>
        </p:txBody>
      </p:sp>
      <p:pic>
        <p:nvPicPr>
          <p:cNvPr id="34" name="Picture 33" descr="A person with curly hair wearing a black turtleneck&#10;&#10;AI-generated content may be incorrect.">
            <a:extLst>
              <a:ext uri="{FF2B5EF4-FFF2-40B4-BE49-F238E27FC236}">
                <a16:creationId xmlns:a16="http://schemas.microsoft.com/office/drawing/2014/main" id="{AF5D2433-CB7F-4F1C-B981-3F06F2A725F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85648" y="1594382"/>
            <a:ext cx="1066800" cy="1057275"/>
          </a:xfrm>
          <a:prstGeom prst="rect">
            <a:avLst/>
          </a:prstGeom>
        </p:spPr>
      </p:pic>
      <p:pic>
        <p:nvPicPr>
          <p:cNvPr id="35" name="Picture 34" descr="A person giving a thumbs up&#10;&#10;AI-generated content may be incorrect.">
            <a:extLst>
              <a:ext uri="{FF2B5EF4-FFF2-40B4-BE49-F238E27FC236}">
                <a16:creationId xmlns:a16="http://schemas.microsoft.com/office/drawing/2014/main" id="{56C51BA0-387C-EF35-260F-405F45EDA40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36962" y="1594381"/>
            <a:ext cx="1066800" cy="1057275"/>
          </a:xfrm>
          <a:prstGeom prst="rect">
            <a:avLst/>
          </a:prstGeom>
        </p:spPr>
      </p:pic>
      <p:pic>
        <p:nvPicPr>
          <p:cNvPr id="36" name="Picture 35" descr="A person wearing glasses and a backpack&#10;&#10;AI-generated content may be incorrect.">
            <a:extLst>
              <a:ext uri="{FF2B5EF4-FFF2-40B4-BE49-F238E27FC236}">
                <a16:creationId xmlns:a16="http://schemas.microsoft.com/office/drawing/2014/main" id="{3D16B6D6-B57E-3E20-4BD7-BF46420AEEC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890907" y="1594382"/>
            <a:ext cx="1066800" cy="1057275"/>
          </a:xfrm>
          <a:prstGeom prst="rect">
            <a:avLst/>
          </a:prstGeom>
        </p:spPr>
      </p:pic>
      <p:pic>
        <p:nvPicPr>
          <p:cNvPr id="37" name="Picture 36" descr="A person taking a selfie&#10;&#10;AI-generated content may be incorrect.">
            <a:extLst>
              <a:ext uri="{FF2B5EF4-FFF2-40B4-BE49-F238E27FC236}">
                <a16:creationId xmlns:a16="http://schemas.microsoft.com/office/drawing/2014/main" id="{CA80855F-2FCC-7772-3E46-566DFB230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39590" y="1594382"/>
            <a:ext cx="1066800" cy="1057275"/>
          </a:xfrm>
          <a:prstGeom prst="rect">
            <a:avLst/>
          </a:prstGeom>
        </p:spPr>
      </p:pic>
      <p:pic>
        <p:nvPicPr>
          <p:cNvPr id="38" name="Picture 37" descr="A person standing in front of a bridge&#10;&#10;AI-generated content may be incorrect.">
            <a:extLst>
              <a:ext uri="{FF2B5EF4-FFF2-40B4-BE49-F238E27FC236}">
                <a16:creationId xmlns:a16="http://schemas.microsoft.com/office/drawing/2014/main" id="{16969DC0-2BB3-3B35-1039-F8EE7A12C3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588276" y="1594382"/>
            <a:ext cx="1066800" cy="105727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0068FF8-00F8-971B-5391-2E461A651740}"/>
              </a:ext>
            </a:extLst>
          </p:cNvPr>
          <p:cNvSpPr txBox="1"/>
          <p:nvPr/>
        </p:nvSpPr>
        <p:spPr>
          <a:xfrm>
            <a:off x="4495639" y="4474078"/>
            <a:ext cx="838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Cicely Mathews</a:t>
            </a:r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9930055-74DD-DA57-6697-9F7BA69630BD}"/>
              </a:ext>
            </a:extLst>
          </p:cNvPr>
          <p:cNvSpPr txBox="1"/>
          <p:nvPr/>
        </p:nvSpPr>
        <p:spPr>
          <a:xfrm>
            <a:off x="2491985" y="456641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Yujie</a:t>
            </a:r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 Dai</a:t>
            </a:r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606D07-4816-42C3-F00B-2952EEC20D2B}"/>
              </a:ext>
            </a:extLst>
          </p:cNvPr>
          <p:cNvSpPr txBox="1"/>
          <p:nvPr/>
        </p:nvSpPr>
        <p:spPr>
          <a:xfrm>
            <a:off x="601221" y="4474078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</a:rPr>
              <a:t>Qiushuo</a:t>
            </a:r>
            <a:r>
              <a:rPr lang="en-US" sz="1200">
                <a:solidFill>
                  <a:srgbClr val="41131C"/>
                </a:solidFill>
              </a:rPr>
              <a:t> Cheng</a:t>
            </a:r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6D74AF6-CE63-6447-5833-DA706FAF54C4}"/>
              </a:ext>
            </a:extLst>
          </p:cNvPr>
          <p:cNvSpPr txBox="1"/>
          <p:nvPr/>
        </p:nvSpPr>
        <p:spPr>
          <a:xfrm>
            <a:off x="6372294" y="4474078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Dina Molnar</a:t>
            </a:r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4940AAD-415A-4FB9-B369-D833175FA51E}"/>
              </a:ext>
            </a:extLst>
          </p:cNvPr>
          <p:cNvSpPr txBox="1"/>
          <p:nvPr/>
        </p:nvSpPr>
        <p:spPr>
          <a:xfrm>
            <a:off x="11082594" y="4381745"/>
            <a:ext cx="96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Verónica Blanco Gutiérrez‌</a:t>
            </a:r>
            <a:endParaRPr lang="en-US"/>
          </a:p>
        </p:txBody>
      </p:sp>
      <p:sp>
        <p:nvSpPr>
          <p:cNvPr id="23" name="TextBox 23">
            <a:extLst>
              <a:ext uri="{FF2B5EF4-FFF2-40B4-BE49-F238E27FC236}">
                <a16:creationId xmlns:a16="http://schemas.microsoft.com/office/drawing/2014/main" id="{C987E872-E560-83B1-9012-C0D44DCC9C92}"/>
              </a:ext>
            </a:extLst>
          </p:cNvPr>
          <p:cNvSpPr txBox="1"/>
          <p:nvPr/>
        </p:nvSpPr>
        <p:spPr>
          <a:xfrm>
            <a:off x="7193497" y="4474078"/>
            <a:ext cx="117436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Abdelrahman </a:t>
            </a:r>
            <a:r>
              <a:rPr lang="en-US" sz="1200" err="1">
                <a:solidFill>
                  <a:srgbClr val="41131C"/>
                </a:solidFill>
              </a:rPr>
              <a:t>Otify</a:t>
            </a:r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FB2BC45-CB3C-415B-4015-BB54A8849C33}"/>
              </a:ext>
            </a:extLst>
          </p:cNvPr>
          <p:cNvSpPr txBox="1"/>
          <p:nvPr/>
        </p:nvSpPr>
        <p:spPr>
          <a:xfrm>
            <a:off x="8246443" y="456641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Yelu</a:t>
            </a:r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 Gu</a:t>
            </a:r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1DB3CD6D-8A85-E84C-C5EF-AE1A498A659E}"/>
              </a:ext>
            </a:extLst>
          </p:cNvPr>
          <p:cNvSpPr txBox="1"/>
          <p:nvPr/>
        </p:nvSpPr>
        <p:spPr>
          <a:xfrm>
            <a:off x="1546603" y="4474078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‌Abiola Saka</a:t>
            </a:r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2873CEC-50CB-EA9A-EC9A-F086924FAF24}"/>
              </a:ext>
            </a:extLst>
          </p:cNvPr>
          <p:cNvSpPr txBox="1"/>
          <p:nvPr/>
        </p:nvSpPr>
        <p:spPr>
          <a:xfrm>
            <a:off x="5393045" y="4474078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Fin Schofield</a:t>
            </a:r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D06F5DEE-50B8-7E71-F581-15E4BD0FF3BE}"/>
              </a:ext>
            </a:extLst>
          </p:cNvPr>
          <p:cNvSpPr txBox="1"/>
          <p:nvPr/>
        </p:nvSpPr>
        <p:spPr>
          <a:xfrm>
            <a:off x="3437367" y="4474078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Amanda Sissons</a:t>
            </a:r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1E030F96-1277-D3D6-6337-872296A9021C}"/>
              </a:ext>
            </a:extLst>
          </p:cNvPr>
          <p:cNvSpPr txBox="1"/>
          <p:nvPr/>
        </p:nvSpPr>
        <p:spPr>
          <a:xfrm>
            <a:off x="9191825" y="4566411"/>
            <a:ext cx="965200" cy="2769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Ellen Weir</a:t>
            </a:r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BAB551A-02D7-5206-3046-2AB8A13067DF}"/>
              </a:ext>
            </a:extLst>
          </p:cNvPr>
          <p:cNvSpPr txBox="1"/>
          <p:nvPr/>
        </p:nvSpPr>
        <p:spPr>
          <a:xfrm>
            <a:off x="10137207" y="4381745"/>
            <a:ext cx="96520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Sarah Wilkie-Ryan</a:t>
            </a:r>
            <a:endParaRPr lang="en-US"/>
          </a:p>
        </p:txBody>
      </p:sp>
      <p:pic>
        <p:nvPicPr>
          <p:cNvPr id="45" name="Picture 44" descr="A person standing on a roof&#10;&#10;AI-generated content may be incorrect.">
            <a:extLst>
              <a:ext uri="{FF2B5EF4-FFF2-40B4-BE49-F238E27FC236}">
                <a16:creationId xmlns:a16="http://schemas.microsoft.com/office/drawing/2014/main" id="{67791156-95F1-2B37-E716-63A1A76D161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55042" y="3417703"/>
            <a:ext cx="938151" cy="928626"/>
          </a:xfrm>
          <a:prstGeom prst="rect">
            <a:avLst/>
          </a:prstGeom>
        </p:spPr>
      </p:pic>
      <p:pic>
        <p:nvPicPr>
          <p:cNvPr id="46" name="Picture 45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DCBE3C37-807C-69BC-3158-6922CCA0C61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46878" y="3417703"/>
            <a:ext cx="938151" cy="928626"/>
          </a:xfrm>
          <a:prstGeom prst="rect">
            <a:avLst/>
          </a:prstGeom>
        </p:spPr>
      </p:pic>
      <p:pic>
        <p:nvPicPr>
          <p:cNvPr id="47" name="Picture 46" descr="A person in a red sweater saluting&#10;&#10;AI-generated content may be incorrect.">
            <a:extLst>
              <a:ext uri="{FF2B5EF4-FFF2-40B4-BE49-F238E27FC236}">
                <a16:creationId xmlns:a16="http://schemas.microsoft.com/office/drawing/2014/main" id="{3A9C5B78-92A6-AEED-511B-BE35D84ACB78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550960" y="3417703"/>
            <a:ext cx="938151" cy="928626"/>
          </a:xfrm>
          <a:prstGeom prst="rect">
            <a:avLst/>
          </a:prstGeom>
        </p:spPr>
      </p:pic>
      <p:pic>
        <p:nvPicPr>
          <p:cNvPr id="48" name="Picture 47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93873473-4C26-57D4-6B12-ADCEAE5B1434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082594" y="3417703"/>
            <a:ext cx="938151" cy="928626"/>
          </a:xfrm>
          <a:prstGeom prst="rect">
            <a:avLst/>
          </a:prstGeom>
        </p:spPr>
      </p:pic>
      <p:pic>
        <p:nvPicPr>
          <p:cNvPr id="49" name="Picture 48" descr="A person standing in front of a green fence&#10;&#10;AI-generated content may be incorrect.">
            <a:extLst>
              <a:ext uri="{FF2B5EF4-FFF2-40B4-BE49-F238E27FC236}">
                <a16:creationId xmlns:a16="http://schemas.microsoft.com/office/drawing/2014/main" id="{69DF9A56-508E-9942-D002-D00E11A3988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94837" y="3417703"/>
            <a:ext cx="938151" cy="928626"/>
          </a:xfrm>
          <a:prstGeom prst="rect">
            <a:avLst/>
          </a:prstGeom>
        </p:spPr>
      </p:pic>
      <p:pic>
        <p:nvPicPr>
          <p:cNvPr id="50" name="Picture 49" descr="A person in a suit and tie&#10;&#10;AI-generated content may be incorrect.">
            <a:extLst>
              <a:ext uri="{FF2B5EF4-FFF2-40B4-BE49-F238E27FC236}">
                <a16:creationId xmlns:a16="http://schemas.microsoft.com/office/drawing/2014/main" id="{6ECDA5C8-2479-0FBE-DE6C-55C86BAE3C0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603001" y="3417703"/>
            <a:ext cx="938151" cy="928626"/>
          </a:xfrm>
          <a:prstGeom prst="rect">
            <a:avLst/>
          </a:prstGeom>
        </p:spPr>
      </p:pic>
      <p:pic>
        <p:nvPicPr>
          <p:cNvPr id="51" name="Picture 50" descr="A person with long blonde hair wearing a black turtleneck&#10;&#10;AI-generated content may be incorrect.">
            <a:extLst>
              <a:ext uri="{FF2B5EF4-FFF2-40B4-BE49-F238E27FC236}">
                <a16:creationId xmlns:a16="http://schemas.microsoft.com/office/drawing/2014/main" id="{332494E6-2CBF-0000-7285-D14452AC74D8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498919" y="3417703"/>
            <a:ext cx="938151" cy="928626"/>
          </a:xfrm>
          <a:prstGeom prst="rect">
            <a:avLst/>
          </a:prstGeom>
        </p:spPr>
      </p:pic>
      <p:pic>
        <p:nvPicPr>
          <p:cNvPr id="52" name="Picture 51" descr="A person standing in front of a building&#10;&#10;AI-generated content may be incorrect.">
            <a:extLst>
              <a:ext uri="{FF2B5EF4-FFF2-40B4-BE49-F238E27FC236}">
                <a16:creationId xmlns:a16="http://schemas.microsoft.com/office/drawing/2014/main" id="{6D3A6128-1FE5-9266-0BF0-E66D96BC5E85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186673" y="3417703"/>
            <a:ext cx="938151" cy="928626"/>
          </a:xfrm>
          <a:prstGeom prst="rect">
            <a:avLst/>
          </a:prstGeom>
        </p:spPr>
      </p:pic>
      <p:pic>
        <p:nvPicPr>
          <p:cNvPr id="53" name="Picture 52" descr="A person with long hair&#10;&#10;AI-generated content may be incorrect.">
            <a:extLst>
              <a:ext uri="{FF2B5EF4-FFF2-40B4-BE49-F238E27FC236}">
                <a16:creationId xmlns:a16="http://schemas.microsoft.com/office/drawing/2014/main" id="{9C94E980-C666-D602-E6C7-F8D609A0D7C5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8238714" y="3417703"/>
            <a:ext cx="938151" cy="928626"/>
          </a:xfrm>
          <a:prstGeom prst="rect">
            <a:avLst/>
          </a:prstGeom>
        </p:spPr>
      </p:pic>
      <p:pic>
        <p:nvPicPr>
          <p:cNvPr id="54" name="Picture 53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1D4F8F64-49B4-8437-6945-9E754BC4DB32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290755" y="3417703"/>
            <a:ext cx="938151" cy="928626"/>
          </a:xfrm>
          <a:prstGeom prst="rect">
            <a:avLst/>
          </a:prstGeom>
        </p:spPr>
      </p:pic>
      <p:pic>
        <p:nvPicPr>
          <p:cNvPr id="55" name="Picture 54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008BB7DE-55AC-3383-7423-459F71347B0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342796" y="3417703"/>
            <a:ext cx="938151" cy="928626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A274FBF8-B5A1-1BBD-8B94-7D7F57C9C40C}"/>
              </a:ext>
            </a:extLst>
          </p:cNvPr>
          <p:cNvSpPr txBox="1"/>
          <p:nvPr/>
        </p:nvSpPr>
        <p:spPr>
          <a:xfrm rot="16200000">
            <a:off x="-121510" y="5335855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sz="2400" b="1">
                <a:solidFill>
                  <a:srgbClr val="41131C"/>
                </a:solidFill>
              </a:rPr>
              <a:t>2021</a:t>
            </a:r>
          </a:p>
        </p:txBody>
      </p:sp>
      <p:pic>
        <p:nvPicPr>
          <p:cNvPr id="58" name="Picture 57" descr="A person taking a selfie&#10;&#10;AI-generated content may be incorrect.">
            <a:extLst>
              <a:ext uri="{FF2B5EF4-FFF2-40B4-BE49-F238E27FC236}">
                <a16:creationId xmlns:a16="http://schemas.microsoft.com/office/drawing/2014/main" id="{8F5D34FA-E501-4211-5C2F-7D6A69DFC78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258047" y="5036167"/>
            <a:ext cx="1066800" cy="1057275"/>
          </a:xfrm>
          <a:prstGeom prst="rect">
            <a:avLst/>
          </a:prstGeom>
        </p:spPr>
      </p:pic>
      <p:pic>
        <p:nvPicPr>
          <p:cNvPr id="59" name="Picture 58" descr="A person in a striped shirt&#10;&#10;AI-generated content may be incorrect.">
            <a:extLst>
              <a:ext uri="{FF2B5EF4-FFF2-40B4-BE49-F238E27FC236}">
                <a16:creationId xmlns:a16="http://schemas.microsoft.com/office/drawing/2014/main" id="{6771DE16-D39B-A300-9EEF-33E1AE9FC06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5137446" y="5036167"/>
            <a:ext cx="1066800" cy="1057275"/>
          </a:xfrm>
          <a:prstGeom prst="rect">
            <a:avLst/>
          </a:prstGeom>
        </p:spPr>
      </p:pic>
      <p:pic>
        <p:nvPicPr>
          <p:cNvPr id="60" name="Picture 59" descr="A person in a blue shirt&#10;&#10;AI-generated content may be incorrect.">
            <a:extLst>
              <a:ext uri="{FF2B5EF4-FFF2-40B4-BE49-F238E27FC236}">
                <a16:creationId xmlns:a16="http://schemas.microsoft.com/office/drawing/2014/main" id="{5813555D-1C3D-F3C2-CFA0-4C173922BC43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7378645" y="5036167"/>
            <a:ext cx="1066800" cy="1057275"/>
          </a:xfrm>
          <a:prstGeom prst="rect">
            <a:avLst/>
          </a:prstGeom>
        </p:spPr>
      </p:pic>
      <p:pic>
        <p:nvPicPr>
          <p:cNvPr id="61" name="Picture 60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37F63B6E-9B87-587F-4D29-BE1599CEDB00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2896244" y="5036167"/>
            <a:ext cx="1066800" cy="1057275"/>
          </a:xfrm>
          <a:prstGeom prst="rect">
            <a:avLst/>
          </a:prstGeom>
        </p:spPr>
      </p:pic>
      <p:pic>
        <p:nvPicPr>
          <p:cNvPr id="62" name="Picture 61" descr="A person smiling in front of plants&#10;&#10;AI-generated content may be incorrect.">
            <a:extLst>
              <a:ext uri="{FF2B5EF4-FFF2-40B4-BE49-F238E27FC236}">
                <a16:creationId xmlns:a16="http://schemas.microsoft.com/office/drawing/2014/main" id="{EE00BB41-2458-8811-58B4-4406B77FD3E2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4016845" y="5036167"/>
            <a:ext cx="1066800" cy="1057275"/>
          </a:xfrm>
          <a:prstGeom prst="rect">
            <a:avLst/>
          </a:prstGeom>
        </p:spPr>
      </p:pic>
      <p:pic>
        <p:nvPicPr>
          <p:cNvPr id="63" name="Picture 62" descr="A person wearing a scarf and smiling&#10;&#10;AI-generated content may be incorrect.">
            <a:extLst>
              <a:ext uri="{FF2B5EF4-FFF2-40B4-BE49-F238E27FC236}">
                <a16:creationId xmlns:a16="http://schemas.microsoft.com/office/drawing/2014/main" id="{995536B5-BFA0-C358-FCF6-5A27A98EF854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655042" y="5036167"/>
            <a:ext cx="1066800" cy="1057275"/>
          </a:xfrm>
          <a:prstGeom prst="rect">
            <a:avLst/>
          </a:prstGeom>
        </p:spPr>
      </p:pic>
      <p:pic>
        <p:nvPicPr>
          <p:cNvPr id="65" name="Picture 64" descr="A person with sunglasses on his head&#10;&#10;AI-generated content may be incorrect.">
            <a:extLst>
              <a:ext uri="{FF2B5EF4-FFF2-40B4-BE49-F238E27FC236}">
                <a16:creationId xmlns:a16="http://schemas.microsoft.com/office/drawing/2014/main" id="{2DDB60EE-DC28-04FF-192B-860310AC392D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1775643" y="5036167"/>
            <a:ext cx="1066800" cy="1057275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5D31510E-9CCA-F6D5-9434-A20DCAB83A9D}"/>
              </a:ext>
            </a:extLst>
          </p:cNvPr>
          <p:cNvSpPr txBox="1"/>
          <p:nvPr/>
        </p:nvSpPr>
        <p:spPr>
          <a:xfrm>
            <a:off x="5304177" y="6214935"/>
            <a:ext cx="838201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Daniel </a:t>
            </a:r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Joinson</a:t>
            </a:r>
            <a:endParaRPr lang="en-US" sz="1200" err="1">
              <a:solidFill>
                <a:srgbClr val="41131C"/>
              </a:solidFill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8B6C35CE-54C1-D7B6-6CD3-197B2DB67BCB}"/>
              </a:ext>
            </a:extLst>
          </p:cNvPr>
          <p:cNvSpPr txBox="1"/>
          <p:nvPr/>
        </p:nvSpPr>
        <p:spPr>
          <a:xfrm>
            <a:off x="3054465" y="6214935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Sydney Charitos</a:t>
            </a:r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A7B3D23E-83C1-EFAE-D470-3E8EFCD4BB5D}"/>
              </a:ext>
            </a:extLst>
          </p:cNvPr>
          <p:cNvSpPr txBox="1"/>
          <p:nvPr/>
        </p:nvSpPr>
        <p:spPr>
          <a:xfrm>
            <a:off x="705793" y="6214935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</a:rPr>
              <a:t>Marah </a:t>
            </a:r>
            <a:r>
              <a:rPr lang="en-US" sz="1200" err="1">
                <a:solidFill>
                  <a:srgbClr val="41131C"/>
                </a:solidFill>
              </a:rPr>
              <a:t>Alassaf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7EC0C01D-4E1E-D2AC-9443-85A5D4AFF442}"/>
              </a:ext>
            </a:extLst>
          </p:cNvPr>
          <p:cNvSpPr txBox="1"/>
          <p:nvPr/>
        </p:nvSpPr>
        <p:spPr>
          <a:xfrm>
            <a:off x="7426892" y="6214935"/>
            <a:ext cx="1074056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Sammy Shorthouse</a:t>
            </a:r>
            <a:endParaRPr lang="en-US"/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E733697F-78B9-BB47-14EB-96695EC81CC0}"/>
              </a:ext>
            </a:extLst>
          </p:cNvPr>
          <p:cNvSpPr txBox="1"/>
          <p:nvPr/>
        </p:nvSpPr>
        <p:spPr>
          <a:xfrm>
            <a:off x="1830649" y="6214935"/>
            <a:ext cx="106416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Timeyin</a:t>
            </a:r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 </a:t>
            </a:r>
            <a:r>
              <a:rPr lang="en-US" sz="1200" err="1">
                <a:solidFill>
                  <a:srgbClr val="41131C"/>
                </a:solidFill>
                <a:ea typeface="+mn-lt"/>
                <a:cs typeface="+mn-lt"/>
              </a:rPr>
              <a:t>Arueyingho</a:t>
            </a:r>
            <a:endParaRPr lang="en-US" err="1"/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25263916-55DF-AA5F-2A54-3697AE8B7583}"/>
              </a:ext>
            </a:extLst>
          </p:cNvPr>
          <p:cNvSpPr txBox="1"/>
          <p:nvPr/>
        </p:nvSpPr>
        <p:spPr>
          <a:xfrm>
            <a:off x="6302034" y="6214935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Gavryel Martis</a:t>
            </a:r>
            <a:endParaRPr lang="en-US"/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29E5CC8E-0854-5BE2-4FB6-6C74640D4086}"/>
              </a:ext>
            </a:extLst>
          </p:cNvPr>
          <p:cNvSpPr txBox="1"/>
          <p:nvPr/>
        </p:nvSpPr>
        <p:spPr>
          <a:xfrm>
            <a:off x="4179321" y="6214935"/>
            <a:ext cx="965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Eszter Vigh</a:t>
            </a:r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0E9C6BC-226D-0234-34DF-97D29A3F2963}"/>
              </a:ext>
            </a:extLst>
          </p:cNvPr>
          <p:cNvSpPr txBox="1"/>
          <p:nvPr/>
        </p:nvSpPr>
        <p:spPr>
          <a:xfrm>
            <a:off x="8639911" y="5845603"/>
            <a:ext cx="3407883" cy="83099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2400" b="1">
                <a:solidFill>
                  <a:srgbClr val="41131C"/>
                </a:solidFill>
              </a:rPr>
              <a:t>… and 20 more from 2019-2020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27D16697-3200-03E1-D7FC-D00F0EA6A783}"/>
              </a:ext>
            </a:extLst>
          </p:cNvPr>
          <p:cNvSpPr/>
          <p:nvPr/>
        </p:nvSpPr>
        <p:spPr>
          <a:xfrm>
            <a:off x="9077177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F76284F4-8CEF-D478-444F-CFB36E56B656}"/>
              </a:ext>
            </a:extLst>
          </p:cNvPr>
          <p:cNvSpPr/>
          <p:nvPr/>
        </p:nvSpPr>
        <p:spPr>
          <a:xfrm>
            <a:off x="9335669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AD414E5A-3019-9202-EF03-1123128F0D90}"/>
              </a:ext>
            </a:extLst>
          </p:cNvPr>
          <p:cNvSpPr/>
          <p:nvPr/>
        </p:nvSpPr>
        <p:spPr>
          <a:xfrm>
            <a:off x="9594161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49E8D35C-BABB-11FA-C1E1-F8FB52EDA836}"/>
              </a:ext>
            </a:extLst>
          </p:cNvPr>
          <p:cNvSpPr/>
          <p:nvPr/>
        </p:nvSpPr>
        <p:spPr>
          <a:xfrm>
            <a:off x="9852653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31306ED5-D8CB-3ABE-A64D-68FE1D7BDBD7}"/>
              </a:ext>
            </a:extLst>
          </p:cNvPr>
          <p:cNvSpPr/>
          <p:nvPr/>
        </p:nvSpPr>
        <p:spPr>
          <a:xfrm>
            <a:off x="10111145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6EC4957C-0A5A-6952-2111-E9139FD72A2B}"/>
              </a:ext>
            </a:extLst>
          </p:cNvPr>
          <p:cNvSpPr/>
          <p:nvPr/>
        </p:nvSpPr>
        <p:spPr>
          <a:xfrm>
            <a:off x="10369637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Flowchart: Connector 63">
            <a:extLst>
              <a:ext uri="{FF2B5EF4-FFF2-40B4-BE49-F238E27FC236}">
                <a16:creationId xmlns:a16="http://schemas.microsoft.com/office/drawing/2014/main" id="{DAC0E381-0040-1894-9C99-3902F2210A5C}"/>
              </a:ext>
            </a:extLst>
          </p:cNvPr>
          <p:cNvSpPr/>
          <p:nvPr/>
        </p:nvSpPr>
        <p:spPr>
          <a:xfrm>
            <a:off x="10628129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Flowchart: Connector 72">
            <a:extLst>
              <a:ext uri="{FF2B5EF4-FFF2-40B4-BE49-F238E27FC236}">
                <a16:creationId xmlns:a16="http://schemas.microsoft.com/office/drawing/2014/main" id="{4F9E70D3-0585-6C74-4682-FD936F938459}"/>
              </a:ext>
            </a:extLst>
          </p:cNvPr>
          <p:cNvSpPr/>
          <p:nvPr/>
        </p:nvSpPr>
        <p:spPr>
          <a:xfrm>
            <a:off x="10886621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Flowchart: Connector 73">
            <a:extLst>
              <a:ext uri="{FF2B5EF4-FFF2-40B4-BE49-F238E27FC236}">
                <a16:creationId xmlns:a16="http://schemas.microsoft.com/office/drawing/2014/main" id="{EDF2C518-482A-FB00-8CDA-CFC9A391F04E}"/>
              </a:ext>
            </a:extLst>
          </p:cNvPr>
          <p:cNvSpPr/>
          <p:nvPr/>
        </p:nvSpPr>
        <p:spPr>
          <a:xfrm>
            <a:off x="11145113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Flowchart: Connector 74">
            <a:extLst>
              <a:ext uri="{FF2B5EF4-FFF2-40B4-BE49-F238E27FC236}">
                <a16:creationId xmlns:a16="http://schemas.microsoft.com/office/drawing/2014/main" id="{A3EC8A64-0E5F-8731-391E-9F25F371F930}"/>
              </a:ext>
            </a:extLst>
          </p:cNvPr>
          <p:cNvSpPr/>
          <p:nvPr/>
        </p:nvSpPr>
        <p:spPr>
          <a:xfrm>
            <a:off x="11403609" y="5268766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Flowchart: Connector 75">
            <a:extLst>
              <a:ext uri="{FF2B5EF4-FFF2-40B4-BE49-F238E27FC236}">
                <a16:creationId xmlns:a16="http://schemas.microsoft.com/office/drawing/2014/main" id="{94B3532B-194D-02D8-3B6E-EA0DDC616E19}"/>
              </a:ext>
            </a:extLst>
          </p:cNvPr>
          <p:cNvSpPr/>
          <p:nvPr/>
        </p:nvSpPr>
        <p:spPr>
          <a:xfrm>
            <a:off x="9077177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Flowchart: Connector 76">
            <a:extLst>
              <a:ext uri="{FF2B5EF4-FFF2-40B4-BE49-F238E27FC236}">
                <a16:creationId xmlns:a16="http://schemas.microsoft.com/office/drawing/2014/main" id="{B1316088-1543-1CCB-A0E5-490969E08E9E}"/>
              </a:ext>
            </a:extLst>
          </p:cNvPr>
          <p:cNvSpPr/>
          <p:nvPr/>
        </p:nvSpPr>
        <p:spPr>
          <a:xfrm>
            <a:off x="9335669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Flowchart: Connector 77">
            <a:extLst>
              <a:ext uri="{FF2B5EF4-FFF2-40B4-BE49-F238E27FC236}">
                <a16:creationId xmlns:a16="http://schemas.microsoft.com/office/drawing/2014/main" id="{64ACD783-4961-6B73-B2D1-3B5CA97442D3}"/>
              </a:ext>
            </a:extLst>
          </p:cNvPr>
          <p:cNvSpPr/>
          <p:nvPr/>
        </p:nvSpPr>
        <p:spPr>
          <a:xfrm>
            <a:off x="9594161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lowchart: Connector 78">
            <a:extLst>
              <a:ext uri="{FF2B5EF4-FFF2-40B4-BE49-F238E27FC236}">
                <a16:creationId xmlns:a16="http://schemas.microsoft.com/office/drawing/2014/main" id="{3C2AEDE9-666E-D2C2-6276-61177A9617B7}"/>
              </a:ext>
            </a:extLst>
          </p:cNvPr>
          <p:cNvSpPr/>
          <p:nvPr/>
        </p:nvSpPr>
        <p:spPr>
          <a:xfrm>
            <a:off x="9852653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Flowchart: Connector 79">
            <a:extLst>
              <a:ext uri="{FF2B5EF4-FFF2-40B4-BE49-F238E27FC236}">
                <a16:creationId xmlns:a16="http://schemas.microsoft.com/office/drawing/2014/main" id="{C99AF4A5-4FCB-A8C7-2BE5-BDB381838B1E}"/>
              </a:ext>
            </a:extLst>
          </p:cNvPr>
          <p:cNvSpPr/>
          <p:nvPr/>
        </p:nvSpPr>
        <p:spPr>
          <a:xfrm>
            <a:off x="10111145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Flowchart: Connector 80">
            <a:extLst>
              <a:ext uri="{FF2B5EF4-FFF2-40B4-BE49-F238E27FC236}">
                <a16:creationId xmlns:a16="http://schemas.microsoft.com/office/drawing/2014/main" id="{57D38634-0874-46A9-51CF-B97EA99073AE}"/>
              </a:ext>
            </a:extLst>
          </p:cNvPr>
          <p:cNvSpPr/>
          <p:nvPr/>
        </p:nvSpPr>
        <p:spPr>
          <a:xfrm>
            <a:off x="10369637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Flowchart: Connector 81">
            <a:extLst>
              <a:ext uri="{FF2B5EF4-FFF2-40B4-BE49-F238E27FC236}">
                <a16:creationId xmlns:a16="http://schemas.microsoft.com/office/drawing/2014/main" id="{A6913BC2-4C35-2D3D-BE2F-B1D2C988CB76}"/>
              </a:ext>
            </a:extLst>
          </p:cNvPr>
          <p:cNvSpPr/>
          <p:nvPr/>
        </p:nvSpPr>
        <p:spPr>
          <a:xfrm>
            <a:off x="10628129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Flowchart: Connector 82">
            <a:extLst>
              <a:ext uri="{FF2B5EF4-FFF2-40B4-BE49-F238E27FC236}">
                <a16:creationId xmlns:a16="http://schemas.microsoft.com/office/drawing/2014/main" id="{124CF73B-BDA1-7437-837E-D9B334C7683C}"/>
              </a:ext>
            </a:extLst>
          </p:cNvPr>
          <p:cNvSpPr/>
          <p:nvPr/>
        </p:nvSpPr>
        <p:spPr>
          <a:xfrm>
            <a:off x="10886621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Flowchart: Connector 83">
            <a:extLst>
              <a:ext uri="{FF2B5EF4-FFF2-40B4-BE49-F238E27FC236}">
                <a16:creationId xmlns:a16="http://schemas.microsoft.com/office/drawing/2014/main" id="{83134081-7E5C-BCBA-D410-5FF5978620A4}"/>
              </a:ext>
            </a:extLst>
          </p:cNvPr>
          <p:cNvSpPr/>
          <p:nvPr/>
        </p:nvSpPr>
        <p:spPr>
          <a:xfrm>
            <a:off x="11145113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Flowchart: Connector 84">
            <a:extLst>
              <a:ext uri="{FF2B5EF4-FFF2-40B4-BE49-F238E27FC236}">
                <a16:creationId xmlns:a16="http://schemas.microsoft.com/office/drawing/2014/main" id="{E3D69366-CF90-D637-0832-A887709E0CB6}"/>
              </a:ext>
            </a:extLst>
          </p:cNvPr>
          <p:cNvSpPr/>
          <p:nvPr/>
        </p:nvSpPr>
        <p:spPr>
          <a:xfrm>
            <a:off x="11403609" y="5617044"/>
            <a:ext cx="169080" cy="180622"/>
          </a:xfrm>
          <a:prstGeom prst="flowChartConnector">
            <a:avLst/>
          </a:prstGeom>
          <a:solidFill>
            <a:srgbClr val="A53248"/>
          </a:solidFill>
          <a:ln>
            <a:solidFill>
              <a:srgbClr val="41131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7" name="Picture 86" descr="Digital Health and Care logo">
            <a:extLst>
              <a:ext uri="{FF2B5EF4-FFF2-40B4-BE49-F238E27FC236}">
                <a16:creationId xmlns:a16="http://schemas.microsoft.com/office/drawing/2014/main" id="{70C3842D-F785-5E6E-0FDD-DD74FFE4438E}"/>
              </a:ext>
            </a:extLst>
          </p:cNvPr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0739529" y="212665"/>
            <a:ext cx="1219306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51263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7BB3F0-D1C7-E729-4B4B-D2B13F0CA2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EE5940-02E0-07D8-5EFC-2B8097E21E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CDT Highlighted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2A1C2C-EA9A-C61A-0077-10DF4775D8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78158"/>
            <a:ext cx="11246125" cy="4631202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799465" lvl="1" indent="-342900"/>
            <a:r>
              <a:rPr lang="en-US" sz="1800" dirty="0">
                <a:latin typeface="Arial Nova"/>
              </a:rPr>
              <a:t>Quilter, Emily &amp; </a:t>
            </a:r>
            <a:r>
              <a:rPr lang="en-US" sz="1800" dirty="0" err="1">
                <a:latin typeface="Arial Nova"/>
              </a:rPr>
              <a:t>Butlin</a:t>
            </a:r>
            <a:r>
              <a:rPr lang="en-US" sz="1800" dirty="0">
                <a:latin typeface="Arial Nova"/>
              </a:rPr>
              <a:t>, Cynthia &amp; Carrion, Carme &amp; Ruiz-Postigo, </a:t>
            </a:r>
            <a:br>
              <a:rPr lang="en-US" dirty="0"/>
            </a:br>
            <a:r>
              <a:rPr lang="en-US" sz="1800" dirty="0">
                <a:latin typeface="Arial Nova"/>
              </a:rPr>
              <a:t>Jose-Antonio. 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The WHO Skin NTD mobile application – a paradigm </a:t>
            </a:r>
            <a:br>
              <a:rPr lang="en-US" sz="1800" b="1" dirty="0">
                <a:solidFill>
                  <a:srgbClr val="A53248"/>
                </a:solidFill>
                <a:latin typeface="Arial Nova"/>
              </a:rPr>
            </a:br>
            <a:r>
              <a:rPr lang="en-US" sz="1800" b="1">
                <a:solidFill>
                  <a:srgbClr val="A53248"/>
                </a:solidFill>
                <a:latin typeface="Arial Nova"/>
              </a:rPr>
              <a:t>shift in leprosy diagnosis 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through Artificial Intelligence?</a:t>
            </a:r>
            <a:r>
              <a:rPr lang="en-US" sz="1800" dirty="0">
                <a:latin typeface="Arial Nova"/>
              </a:rPr>
              <a:t>. </a:t>
            </a:r>
            <a:br>
              <a:rPr lang="en-US" sz="1800" dirty="0">
                <a:latin typeface="Arial Nova"/>
              </a:rPr>
            </a:br>
            <a:r>
              <a:rPr lang="en-US" sz="1800">
                <a:latin typeface="Arial Nova"/>
              </a:rPr>
              <a:t>Leprosy Review. (2024).</a:t>
            </a:r>
          </a:p>
          <a:p>
            <a:pPr marL="742315" indent="-285750"/>
            <a:r>
              <a:rPr lang="en-US" sz="1800" dirty="0" err="1">
                <a:latin typeface="Arial Nova"/>
              </a:rPr>
              <a:t>Arueyingho</a:t>
            </a:r>
            <a:r>
              <a:rPr lang="en-US" sz="1800" dirty="0">
                <a:latin typeface="Arial Nova"/>
              </a:rPr>
              <a:t> O, </a:t>
            </a:r>
            <a:r>
              <a:rPr lang="en-US" sz="1800" dirty="0" err="1">
                <a:latin typeface="Arial Nova"/>
              </a:rPr>
              <a:t>Aprioku</a:t>
            </a:r>
            <a:r>
              <a:rPr lang="en-US" sz="1800" dirty="0">
                <a:latin typeface="Arial Nova"/>
              </a:rPr>
              <a:t> J, Marshall P, O'Kane A. 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Insights Into Sociodemographic Influences on Type 2 Diabetes Care and Opportunities for Digital Health Promotion in Port Harcourt, Nigeria: Quantitative Study</a:t>
            </a:r>
            <a:r>
              <a:rPr lang="en-US" sz="1800" dirty="0">
                <a:latin typeface="Arial Nova"/>
              </a:rPr>
              <a:t>.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 </a:t>
            </a:r>
            <a:r>
              <a:rPr lang="en-US" sz="1800" dirty="0">
                <a:latin typeface="Arial Nova"/>
              </a:rPr>
              <a:t>JMIR Diabetes. (2024).</a:t>
            </a:r>
            <a:endParaRPr lang="en-US" sz="1800" dirty="0"/>
          </a:p>
          <a:p>
            <a:pPr marL="742315" lvl="1"/>
            <a:r>
              <a:rPr lang="en-US" sz="1800" dirty="0" err="1">
                <a:latin typeface="Arial Nova"/>
              </a:rPr>
              <a:t>Wijewardhane</a:t>
            </a:r>
            <a:r>
              <a:rPr lang="en-US" sz="1800" dirty="0">
                <a:latin typeface="Arial Nova"/>
              </a:rPr>
              <a:t>, N., Denniss, A.R., </a:t>
            </a:r>
            <a:r>
              <a:rPr lang="en-US" sz="1800" dirty="0" err="1">
                <a:latin typeface="Arial Nova"/>
              </a:rPr>
              <a:t>Uppington</a:t>
            </a:r>
            <a:r>
              <a:rPr lang="en-US" sz="1800" dirty="0">
                <a:latin typeface="Arial Nova"/>
              </a:rPr>
              <a:t>, M. et al. 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Long-term imaging and </a:t>
            </a:r>
            <a:r>
              <a:rPr lang="en-US" sz="1800" b="1" dirty="0" err="1">
                <a:solidFill>
                  <a:srgbClr val="A53248"/>
                </a:solidFill>
                <a:latin typeface="Arial Nova"/>
              </a:rPr>
              <a:t>spatio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-temporal control of living cells using targeted light based on closed-loop feedback. </a:t>
            </a:r>
            <a:r>
              <a:rPr lang="en-US" sz="1800" dirty="0">
                <a:latin typeface="Arial Nova"/>
              </a:rPr>
              <a:t>J Micro-Bio Robot. (2024).</a:t>
            </a:r>
          </a:p>
          <a:p>
            <a:pPr marL="742315" lvl="1"/>
            <a:r>
              <a:rPr lang="en-US" sz="1800" dirty="0">
                <a:latin typeface="Arial Nova"/>
              </a:rPr>
              <a:t>Deighan, M.T., Simpson, D., Brigden, A. et al. </a:t>
            </a:r>
            <a:r>
              <a:rPr lang="en-US" sz="1800" b="1" dirty="0">
                <a:solidFill>
                  <a:srgbClr val="A53248"/>
                </a:solidFill>
                <a:latin typeface="Arial Nova"/>
              </a:rPr>
              <a:t>Perspectives of healthcare professionals on the use of immersive virtual reality in teenage and young adult oncology: a qualitative interview study.</a:t>
            </a:r>
            <a:r>
              <a:rPr lang="en-US" sz="1800" dirty="0">
                <a:latin typeface="Arial Nova"/>
              </a:rPr>
              <a:t> BMC Digit Health 2, 22 (2024).</a:t>
            </a:r>
          </a:p>
        </p:txBody>
      </p:sp>
      <p:pic>
        <p:nvPicPr>
          <p:cNvPr id="7" name="Picture 6" descr="Digital Health and Care logo">
            <a:extLst>
              <a:ext uri="{FF2B5EF4-FFF2-40B4-BE49-F238E27FC236}">
                <a16:creationId xmlns:a16="http://schemas.microsoft.com/office/drawing/2014/main" id="{AFFB20CF-68A3-BE2D-1BF2-3607D3F5EA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529" y="212665"/>
            <a:ext cx="1219306" cy="1121761"/>
          </a:xfrm>
          <a:prstGeom prst="rect">
            <a:avLst/>
          </a:prstGeom>
        </p:spPr>
      </p:pic>
      <p:pic>
        <p:nvPicPr>
          <p:cNvPr id="4" name="Picture 3" descr="Mobile Application download WHO Skin-NTDs">
            <a:extLst>
              <a:ext uri="{FF2B5EF4-FFF2-40B4-BE49-F238E27FC236}">
                <a16:creationId xmlns:a16="http://schemas.microsoft.com/office/drawing/2014/main" id="{9E61C7BA-E7DA-C33A-BC5D-679004F4C40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0091" t="756" r="3153" b="1485"/>
          <a:stretch>
            <a:fillRect/>
          </a:stretch>
        </p:blipFill>
        <p:spPr>
          <a:xfrm>
            <a:off x="9681177" y="1340821"/>
            <a:ext cx="2168684" cy="1723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3945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9B5B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916508-032F-A228-CEDE-BA0A3415E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E039A3D8-D628-F722-5BE3-D0551D8C31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9" t="5425" r="1500" b="14440"/>
          <a:stretch/>
        </p:blipFill>
        <p:spPr bwMode="auto">
          <a:xfrm>
            <a:off x="0" y="-7940"/>
            <a:ext cx="12192000" cy="6495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1E142B50-7E85-E17D-B2AA-CB18B55E56B7}"/>
              </a:ext>
            </a:extLst>
          </p:cNvPr>
          <p:cNvSpPr>
            <a:spLocks/>
          </p:cNvSpPr>
          <p:nvPr/>
        </p:nvSpPr>
        <p:spPr>
          <a:xfrm>
            <a:off x="0" y="-17"/>
            <a:ext cx="12191999" cy="6847027"/>
          </a:xfrm>
          <a:custGeom>
            <a:avLst/>
            <a:gdLst>
              <a:gd name="connsiteX0" fmla="*/ 0 w 12192000"/>
              <a:gd name="connsiteY0" fmla="*/ 0 h 6944831"/>
              <a:gd name="connsiteX1" fmla="*/ 12192000 w 12192000"/>
              <a:gd name="connsiteY1" fmla="*/ 0 h 6944831"/>
              <a:gd name="connsiteX2" fmla="*/ 12192000 w 12192000"/>
              <a:gd name="connsiteY2" fmla="*/ 6944831 h 6944831"/>
              <a:gd name="connsiteX3" fmla="*/ 0 w 12192000"/>
              <a:gd name="connsiteY3" fmla="*/ 6944831 h 6944831"/>
              <a:gd name="connsiteX4" fmla="*/ 0 w 12192000"/>
              <a:gd name="connsiteY4" fmla="*/ 0 h 6944831"/>
              <a:gd name="connsiteX0" fmla="*/ 0 w 12192000"/>
              <a:gd name="connsiteY0" fmla="*/ 0 h 6944831"/>
              <a:gd name="connsiteX1" fmla="*/ 12192000 w 12192000"/>
              <a:gd name="connsiteY1" fmla="*/ 0 h 6944831"/>
              <a:gd name="connsiteX2" fmla="*/ 12192000 w 12192000"/>
              <a:gd name="connsiteY2" fmla="*/ 6944831 h 6944831"/>
              <a:gd name="connsiteX3" fmla="*/ 0 w 12192000"/>
              <a:gd name="connsiteY3" fmla="*/ 6944831 h 6944831"/>
              <a:gd name="connsiteX4" fmla="*/ 0 w 12192000"/>
              <a:gd name="connsiteY4" fmla="*/ 0 h 6944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6944831">
                <a:moveTo>
                  <a:pt x="0" y="0"/>
                </a:moveTo>
                <a:lnTo>
                  <a:pt x="12192000" y="0"/>
                </a:lnTo>
                <a:cubicBezTo>
                  <a:pt x="12192000" y="2314944"/>
                  <a:pt x="12177485" y="4687944"/>
                  <a:pt x="12192000" y="6944831"/>
                </a:cubicBezTo>
                <a:lnTo>
                  <a:pt x="0" y="6944831"/>
                </a:lnTo>
                <a:lnTo>
                  <a:pt x="0" y="0"/>
                </a:lnTo>
                <a:close/>
              </a:path>
            </a:pathLst>
          </a:custGeom>
          <a:solidFill>
            <a:srgbClr val="A53248">
              <a:alpha val="85098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255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E0D992C-FE85-8B88-E65A-430B8882588A}"/>
              </a:ext>
            </a:extLst>
          </p:cNvPr>
          <p:cNvSpPr/>
          <p:nvPr/>
        </p:nvSpPr>
        <p:spPr>
          <a:xfrm>
            <a:off x="-2102" y="2101861"/>
            <a:ext cx="12199324" cy="4757669"/>
          </a:xfrm>
          <a:custGeom>
            <a:avLst/>
            <a:gdLst>
              <a:gd name="connsiteX0" fmla="*/ 12202575 w 12238369"/>
              <a:gd name="connsiteY0" fmla="*/ 0 h 4646765"/>
              <a:gd name="connsiteX1" fmla="*/ 12238369 w 12238369"/>
              <a:gd name="connsiteY1" fmla="*/ 4628868 h 4646765"/>
              <a:gd name="connsiteX2" fmla="*/ 0 w 12238369"/>
              <a:gd name="connsiteY2" fmla="*/ 4646765 h 4646765"/>
              <a:gd name="connsiteX3" fmla="*/ 0 w 12238369"/>
              <a:gd name="connsiteY3" fmla="*/ 3640669 h 4646765"/>
              <a:gd name="connsiteX4" fmla="*/ 406405 w 12238369"/>
              <a:gd name="connsiteY4" fmla="*/ 3597128 h 4646765"/>
              <a:gd name="connsiteX5" fmla="*/ 12202575 w 12238369"/>
              <a:gd name="connsiteY5" fmla="*/ 0 h 4646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238369" h="4646765">
                <a:moveTo>
                  <a:pt x="12202575" y="0"/>
                </a:moveTo>
                <a:cubicBezTo>
                  <a:pt x="12221509" y="1761736"/>
                  <a:pt x="12219435" y="2867132"/>
                  <a:pt x="12238369" y="4628868"/>
                </a:cubicBezTo>
                <a:lnTo>
                  <a:pt x="0" y="4646765"/>
                </a:lnTo>
                <a:lnTo>
                  <a:pt x="0" y="3640669"/>
                </a:lnTo>
                <a:lnTo>
                  <a:pt x="406405" y="3597128"/>
                </a:lnTo>
                <a:cubicBezTo>
                  <a:pt x="5176601" y="3055343"/>
                  <a:pt x="10028076" y="2053606"/>
                  <a:pt x="1220257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GB" sz="2255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E6FC8E-F6D6-03D9-BDCD-C68EEBB702D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43330" y="290252"/>
            <a:ext cx="6058813" cy="1561318"/>
          </a:xfrm>
        </p:spPr>
        <p:txBody>
          <a:bodyPr vert="horz" lIns="60960" tIns="0" rIns="60960" bIns="0" rtlCol="0" anchor="ctr">
            <a:norm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GB" sz="4800" b="1">
                <a:solidFill>
                  <a:schemeClr val="bg1"/>
                </a:solidFill>
                <a:latin typeface="Aharoni"/>
                <a:cs typeface="Aharoni"/>
              </a:rPr>
              <a:t>Digital Health Seminar Series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6628CF-4540-B6ED-4043-41F65316C061}"/>
              </a:ext>
            </a:extLst>
          </p:cNvPr>
          <p:cNvSpPr txBox="1">
            <a:spLocks/>
          </p:cNvSpPr>
          <p:nvPr/>
        </p:nvSpPr>
        <p:spPr>
          <a:xfrm>
            <a:off x="9035663" y="3580992"/>
            <a:ext cx="3157140" cy="2031012"/>
          </a:xfrm>
          <a:prstGeom prst="rect">
            <a:avLst/>
          </a:prstGeom>
        </p:spPr>
        <p:txBody>
          <a:bodyPr vert="horz" lIns="79996" tIns="39998" rIns="79996" bIns="39998" rtlCol="0" anchor="ctr">
            <a:norm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</a:pPr>
            <a:r>
              <a:rPr lang="en-GB" sz="3600" b="1">
                <a:solidFill>
                  <a:srgbClr val="A53248"/>
                </a:solidFill>
                <a:latin typeface="Avenir Next LT Pro Demi" panose="020B0704020202020204" pitchFamily="34" charset="0"/>
              </a:rPr>
              <a:t>Tuesdays</a:t>
            </a:r>
          </a:p>
          <a:p>
            <a:pPr algn="r">
              <a:lnSpc>
                <a:spcPct val="100000"/>
              </a:lnSpc>
            </a:pPr>
            <a:r>
              <a:rPr lang="en-GB" sz="3600" b="1">
                <a:solidFill>
                  <a:srgbClr val="A53248"/>
                </a:solidFill>
                <a:latin typeface="Avenir Next LT Pro Demi" panose="020B0704020202020204" pitchFamily="34" charset="0"/>
              </a:rPr>
              <a:t>14:00 – 15:00</a:t>
            </a:r>
          </a:p>
          <a:p>
            <a:pPr algn="r">
              <a:lnSpc>
                <a:spcPct val="100000"/>
              </a:lnSpc>
            </a:pPr>
            <a:r>
              <a:rPr lang="en-GB" sz="3600" b="1">
                <a:solidFill>
                  <a:srgbClr val="A53248"/>
                </a:solidFill>
                <a:latin typeface="Avenir Next LT Pro Demi"/>
              </a:rPr>
              <a:t>Bi-weekly</a:t>
            </a:r>
            <a:endParaRPr lang="en-GB" sz="3600" b="1">
              <a:latin typeface="Avenir Next LT Pro Demi" panose="020B0704020202020204" pitchFamily="34" charset="0"/>
            </a:endParaRPr>
          </a:p>
        </p:txBody>
      </p:sp>
      <p:pic>
        <p:nvPicPr>
          <p:cNvPr id="4" name="Picture 3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8E6C25FE-74B1-3CA4-B4FE-255D829E0D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05" y="6023397"/>
            <a:ext cx="1678783" cy="486107"/>
          </a:xfrm>
          <a:prstGeom prst="rect">
            <a:avLst/>
          </a:prstGeom>
        </p:spPr>
      </p:pic>
      <p:pic>
        <p:nvPicPr>
          <p:cNvPr id="5" name="Picture 4" descr="A logo with pink letters&#10;&#10;Description automatically generated">
            <a:extLst>
              <a:ext uri="{FF2B5EF4-FFF2-40B4-BE49-F238E27FC236}">
                <a16:creationId xmlns:a16="http://schemas.microsoft.com/office/drawing/2014/main" id="{BC5D71FE-1DEA-8498-8C3F-A618655D6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1419" y="5755931"/>
            <a:ext cx="1505732" cy="8578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83A9CA-27AD-EA25-814F-A8CA05C9CA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77053" y="5877401"/>
            <a:ext cx="682227" cy="674938"/>
          </a:xfrm>
          <a:prstGeom prst="rect">
            <a:avLst/>
          </a:prstGeom>
          <a:effectLst>
            <a:glow rad="12700">
              <a:schemeClr val="bg1">
                <a:alpha val="20000"/>
              </a:schemeClr>
            </a:glo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54F9DBC-899A-A7D4-58A8-F8A20985AF2E}"/>
              </a:ext>
            </a:extLst>
          </p:cNvPr>
          <p:cNvSpPr txBox="1">
            <a:spLocks/>
          </p:cNvSpPr>
          <p:nvPr/>
        </p:nvSpPr>
        <p:spPr>
          <a:xfrm>
            <a:off x="7794060" y="106446"/>
            <a:ext cx="3952033" cy="819441"/>
          </a:xfrm>
          <a:prstGeom prst="rect">
            <a:avLst/>
          </a:prstGeom>
          <a:noFill/>
        </p:spPr>
        <p:txBody>
          <a:bodyPr wrap="square" lIns="79996" tIns="39998" rIns="79996" bIns="39998" anchor="t">
            <a:sp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>
                <a:solidFill>
                  <a:schemeClr val="bg1"/>
                </a:solidFill>
                <a:latin typeface="Avenir Next LT Pro Demi" panose="020B0704020202020204" pitchFamily="34" charset="0"/>
              </a:rPr>
              <a:t>For more information visit:</a:t>
            </a:r>
            <a:br>
              <a:rPr lang="en-GB" sz="2400">
                <a:solidFill>
                  <a:schemeClr val="bg1"/>
                </a:solidFill>
                <a:latin typeface="Avenir Next LT Pro Demi" panose="020B0704020202020204" pitchFamily="34" charset="0"/>
              </a:rPr>
            </a:br>
            <a:r>
              <a:rPr lang="en-GB" sz="2400" b="1">
                <a:solidFill>
                  <a:schemeClr val="bg1"/>
                </a:solidFill>
                <a:latin typeface="Avenir Next LT Pro Demi" panose="020B0704020202020204" pitchFamily="34" charset="0"/>
              </a:rPr>
              <a:t>bristol.ac.uk/dh-seminars</a:t>
            </a:r>
            <a:endParaRPr lang="en-GB" sz="2400">
              <a:solidFill>
                <a:schemeClr val="bg1"/>
              </a:solidFill>
              <a:latin typeface="Avenir Next LT Pro Demi" panose="020B07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76154C4-021E-E926-9504-890C1E625451}"/>
              </a:ext>
            </a:extLst>
          </p:cNvPr>
          <p:cNvSpPr txBox="1"/>
          <p:nvPr/>
        </p:nvSpPr>
        <p:spPr>
          <a:xfrm>
            <a:off x="6289861" y="5515561"/>
            <a:ext cx="5909383" cy="1188773"/>
          </a:xfrm>
          <a:prstGeom prst="rect">
            <a:avLst/>
          </a:prstGeom>
          <a:noFill/>
        </p:spPr>
        <p:txBody>
          <a:bodyPr wrap="square" lIns="79996" tIns="39998" rIns="79996" bIns="39998" anchor="t">
            <a:spAutoFit/>
          </a:bodyPr>
          <a:lstStyle>
            <a:defPPr>
              <a:defRPr lang="en-US"/>
            </a:defPPr>
            <a:lvl1pPr marL="0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191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38343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57514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276685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595857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15028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34199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53371" algn="l" defTabSz="319171" rtl="0" eaLnBrk="1" latinLnBrk="0" hangingPunct="1">
              <a:defRPr sz="125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3600" b="1">
                <a:solidFill>
                  <a:srgbClr val="A53248"/>
                </a:solidFill>
                <a:latin typeface="Avenir Next LT Pro Demi"/>
              </a:rPr>
              <a:t>Seminar Room 1,</a:t>
            </a:r>
            <a:endParaRPr lang="en-US"/>
          </a:p>
          <a:p>
            <a:pPr algn="r"/>
            <a:r>
              <a:rPr lang="en-GB" sz="3600" b="1">
                <a:solidFill>
                  <a:srgbClr val="A53248"/>
                </a:solidFill>
                <a:latin typeface="Avenir Next LT Pro Demi"/>
              </a:rPr>
              <a:t>AIMS Conference Centre</a:t>
            </a:r>
            <a:endParaRPr lang="en-GB" sz="3600">
              <a:solidFill>
                <a:srgbClr val="A53248"/>
              </a:solidFill>
              <a:latin typeface="Avenir Next LT Pro Demi"/>
            </a:endParaRPr>
          </a:p>
        </p:txBody>
      </p:sp>
      <p:pic>
        <p:nvPicPr>
          <p:cNvPr id="8" name="Picture 7" descr="A person smiling for a picture&#10;&#10;Description automatically generated">
            <a:extLst>
              <a:ext uri="{FF2B5EF4-FFF2-40B4-BE49-F238E27FC236}">
                <a16:creationId xmlns:a16="http://schemas.microsoft.com/office/drawing/2014/main" id="{BD76FFF0-B5E1-9CE4-F4A1-BFD845AA27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290" y="1891909"/>
            <a:ext cx="1440750" cy="1440750"/>
          </a:xfrm>
          <a:prstGeom prst="flowChartConnector">
            <a:avLst/>
          </a:prstGeom>
        </p:spPr>
      </p:pic>
      <p:pic>
        <p:nvPicPr>
          <p:cNvPr id="13" name="Picture 12" descr="A person wearing glasses and a green jacket&#10;&#10;Description automatically generated">
            <a:extLst>
              <a:ext uri="{FF2B5EF4-FFF2-40B4-BE49-F238E27FC236}">
                <a16:creationId xmlns:a16="http://schemas.microsoft.com/office/drawing/2014/main" id="{869724FB-3D6C-19F6-C194-902BCA1B64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220" y="1892487"/>
            <a:ext cx="1439594" cy="1439594"/>
          </a:xfrm>
          <a:prstGeom prst="flowChartConnector">
            <a:avLst/>
          </a:prstGeom>
        </p:spPr>
      </p:pic>
      <p:pic>
        <p:nvPicPr>
          <p:cNvPr id="16" name="Picture 15" descr="A person smiling at the camera&#10;&#10;Description automatically generated">
            <a:extLst>
              <a:ext uri="{FF2B5EF4-FFF2-40B4-BE49-F238E27FC236}">
                <a16:creationId xmlns:a16="http://schemas.microsoft.com/office/drawing/2014/main" id="{91CA3324-5812-2CDF-B113-79347D02378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6" y="1892487"/>
            <a:ext cx="1439594" cy="1439594"/>
          </a:xfrm>
          <a:prstGeom prst="flowChartConnector">
            <a:avLst/>
          </a:prstGeom>
        </p:spPr>
      </p:pic>
      <p:pic>
        <p:nvPicPr>
          <p:cNvPr id="18" name="Picture 17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15C68275-B35C-7CBF-673A-F9CA659B5FAD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t="1923" b="1923"/>
          <a:stretch>
            <a:fillRect/>
          </a:stretch>
        </p:blipFill>
        <p:spPr>
          <a:xfrm>
            <a:off x="4991994" y="1892487"/>
            <a:ext cx="1439594" cy="1439594"/>
          </a:xfrm>
          <a:prstGeom prst="flowChartConnector">
            <a:avLst/>
          </a:prstGeom>
        </p:spPr>
      </p:pic>
      <p:pic>
        <p:nvPicPr>
          <p:cNvPr id="20" name="Picture 19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BB372E20-FDC2-8D01-A174-09F8DF5B92BD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8118223" y="1892487"/>
            <a:ext cx="1439594" cy="1439594"/>
          </a:xfrm>
          <a:prstGeom prst="flowChartConnector">
            <a:avLst/>
          </a:prstGeom>
        </p:spPr>
      </p:pic>
      <p:pic>
        <p:nvPicPr>
          <p:cNvPr id="22" name="Picture 21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CD02D23E-26BB-3A5A-EAD6-A60F694A4F9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555768" y="1888384"/>
            <a:ext cx="1438275" cy="1447800"/>
          </a:xfrm>
          <a:prstGeom prst="rect">
            <a:avLst/>
          </a:prstGeom>
        </p:spPr>
      </p:pic>
      <p:sp>
        <p:nvSpPr>
          <p:cNvPr id="24" name="Text Box 2">
            <a:extLst>
              <a:ext uri="{FF2B5EF4-FFF2-40B4-BE49-F238E27FC236}">
                <a16:creationId xmlns:a16="http://schemas.microsoft.com/office/drawing/2014/main" id="{0F4A8A30-08F6-6971-D539-6128313FD0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88321" y="3327632"/>
            <a:ext cx="1637544" cy="5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0"/>
              </a:spcAft>
              <a:defRPr sz="1400" kern="100">
                <a:solidFill>
                  <a:srgbClr val="41131C"/>
                </a:solidFill>
                <a:effectLst/>
                <a:latin typeface="Arial Nova"/>
                <a:ea typeface="Calibri" panose="020F0502020204030204" pitchFamily="34" charset="0"/>
                <a:cs typeface="Calibri"/>
              </a:defRPr>
            </a:lvl1pPr>
          </a:lstStyle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</a:rPr>
              <a:t>Matthew</a:t>
            </a:r>
          </a:p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</a:rPr>
              <a:t>Wragg</a:t>
            </a:r>
          </a:p>
        </p:txBody>
      </p:sp>
      <p:sp>
        <p:nvSpPr>
          <p:cNvPr id="26" name="Text Box 2">
            <a:extLst>
              <a:ext uri="{FF2B5EF4-FFF2-40B4-BE49-F238E27FC236}">
                <a16:creationId xmlns:a16="http://schemas.microsoft.com/office/drawing/2014/main" id="{C8AD09E7-AC7A-152C-F898-C2B2EFCB3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3537" y="3327632"/>
            <a:ext cx="1535268" cy="5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0"/>
              </a:spcAft>
              <a:defRPr sz="1400" kern="100">
                <a:solidFill>
                  <a:srgbClr val="A2364F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defRPr>
            </a:lvl1pPr>
          </a:lstStyle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Emily</a:t>
            </a:r>
          </a:p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Nielsen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28" name="Text Box 2">
            <a:extLst>
              <a:ext uri="{FF2B5EF4-FFF2-40B4-BE49-F238E27FC236}">
                <a16:creationId xmlns:a16="http://schemas.microsoft.com/office/drawing/2014/main" id="{62367D66-D954-24D1-2E70-D69558F19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08" y="3327632"/>
            <a:ext cx="1941894" cy="533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0"/>
              </a:spcAft>
              <a:defRPr sz="1400" kern="100">
                <a:solidFill>
                  <a:srgbClr val="A2364F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defRPr>
            </a:lvl1pPr>
          </a:lstStyle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Miquel </a:t>
            </a:r>
            <a:endParaRPr lang="en-US"/>
          </a:p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Perello Nieto</a:t>
            </a:r>
            <a:endParaRPr lang="en-US"/>
          </a:p>
          <a:p>
            <a:endParaRPr lang="en-US" b="1">
              <a:solidFill>
                <a:srgbClr val="FFFFFF"/>
              </a:solidFill>
              <a:latin typeface="Calibri"/>
              <a:ea typeface="Calibri"/>
              <a:cs typeface="Calibri"/>
            </a:endParaRPr>
          </a:p>
        </p:txBody>
      </p:sp>
      <p:sp>
        <p:nvSpPr>
          <p:cNvPr id="30" name="Text Box 2">
            <a:extLst>
              <a:ext uri="{FF2B5EF4-FFF2-40B4-BE49-F238E27FC236}">
                <a16:creationId xmlns:a16="http://schemas.microsoft.com/office/drawing/2014/main" id="{BA5AB364-646F-4E1F-51D0-789EF9A68B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5230" y="3327632"/>
            <a:ext cx="1593301" cy="57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0"/>
              </a:spcAft>
              <a:defRPr sz="1400" kern="100">
                <a:solidFill>
                  <a:srgbClr val="A2364F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defRPr>
            </a:lvl1pPr>
          </a:lstStyle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Sarah</a:t>
            </a:r>
          </a:p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Koerner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2" name="Text Box 2">
            <a:extLst>
              <a:ext uri="{FF2B5EF4-FFF2-40B4-BE49-F238E27FC236}">
                <a16:creationId xmlns:a16="http://schemas.microsoft.com/office/drawing/2014/main" id="{91003AEF-4FA4-67BF-66BC-9FE9796485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31541" y="3327632"/>
            <a:ext cx="1593301" cy="577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>
            <a:defPPr>
              <a:defRPr lang="en-US"/>
            </a:defPPr>
            <a:lvl1pPr algn="ctr">
              <a:lnSpc>
                <a:spcPct val="107000"/>
              </a:lnSpc>
              <a:spcAft>
                <a:spcPts val="0"/>
              </a:spcAft>
              <a:defRPr sz="1400" kern="100">
                <a:solidFill>
                  <a:srgbClr val="A2364F"/>
                </a:solidFill>
                <a:effectLst/>
                <a:latin typeface="Poppins" panose="00000500000000000000" pitchFamily="2" charset="0"/>
                <a:ea typeface="Calibri" panose="020F0502020204030204" pitchFamily="34" charset="0"/>
                <a:cs typeface="Poppins" panose="00000500000000000000" pitchFamily="2" charset="0"/>
              </a:defRPr>
            </a:lvl1pPr>
          </a:lstStyle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Emma</a:t>
            </a:r>
          </a:p>
          <a:p>
            <a:r>
              <a:rPr lang="en-US" b="1">
                <a:solidFill>
                  <a:srgbClr val="FFFFFF"/>
                </a:solidFill>
                <a:latin typeface="Calibri"/>
                <a:ea typeface="Calibri"/>
                <a:cs typeface="Calibri"/>
              </a:rPr>
              <a:t>Brown</a:t>
            </a:r>
            <a:endParaRPr lang="en-US" b="1">
              <a:solidFill>
                <a:srgbClr val="FFFFFF"/>
              </a:solidFill>
            </a:endParaRPr>
          </a:p>
        </p:txBody>
      </p:sp>
      <p:sp>
        <p:nvSpPr>
          <p:cNvPr id="34" name="TextBox 23">
            <a:extLst>
              <a:ext uri="{FF2B5EF4-FFF2-40B4-BE49-F238E27FC236}">
                <a16:creationId xmlns:a16="http://schemas.microsoft.com/office/drawing/2014/main" id="{E2D6AE85-604A-A15C-D562-5CB8BEFB1C65}"/>
              </a:ext>
            </a:extLst>
          </p:cNvPr>
          <p:cNvSpPr txBox="1"/>
          <p:nvPr/>
        </p:nvSpPr>
        <p:spPr>
          <a:xfrm>
            <a:off x="6396515" y="3327632"/>
            <a:ext cx="1687664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b="1">
                <a:solidFill>
                  <a:srgbClr val="FFFFFF"/>
                </a:solidFill>
              </a:rPr>
              <a:t>Nawid</a:t>
            </a:r>
          </a:p>
          <a:p>
            <a:pPr algn="ctr"/>
            <a:r>
              <a:rPr lang="en-US" sz="1200" b="1" err="1">
                <a:solidFill>
                  <a:srgbClr val="FFFFFF"/>
                </a:solidFill>
              </a:rPr>
              <a:t>Keshtmand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B845FBC-E6A2-0C6F-03CA-AC739F5A51B1}"/>
              </a:ext>
            </a:extLst>
          </p:cNvPr>
          <p:cNvSpPr txBox="1"/>
          <p:nvPr/>
        </p:nvSpPr>
        <p:spPr>
          <a:xfrm>
            <a:off x="298538" y="3858016"/>
            <a:ext cx="6949855" cy="146014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ts val="3675"/>
              </a:lnSpc>
            </a:pPr>
            <a:r>
              <a:rPr lang="en-US" sz="2000" b="1" dirty="0">
                <a:solidFill>
                  <a:schemeClr val="bg1"/>
                </a:solidFill>
                <a:latin typeface="Arial Nova"/>
                <a:cs typeface="Arial"/>
              </a:rPr>
              <a:t>Developing international interdisciplinary connections between academics, healthcare professionals, </a:t>
            </a:r>
            <a:br>
              <a:rPr lang="en-US" sz="2000" b="1" dirty="0">
                <a:solidFill>
                  <a:schemeClr val="bg1"/>
                </a:solidFill>
                <a:latin typeface="Arial Nova"/>
                <a:cs typeface="Arial"/>
              </a:rPr>
            </a:br>
            <a:r>
              <a:rPr lang="en-US" sz="2000" b="1" dirty="0">
                <a:solidFill>
                  <a:schemeClr val="bg1"/>
                </a:solidFill>
                <a:latin typeface="Arial Nova"/>
                <a:cs typeface="Arial"/>
              </a:rPr>
              <a:t>and industry. ​</a:t>
            </a:r>
            <a:endParaRPr lang="en-US" sz="2000" b="1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1D5890-1C0D-9CA9-A3FC-0A434C37EEB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43221" y="925887"/>
            <a:ext cx="1561318" cy="156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1925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4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7959F8-A3EB-3BF4-6A0E-4076696AA12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2031" y="507777"/>
            <a:ext cx="12187937" cy="5886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481318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A1300BD-8A52-F283-D40C-4EBB1F0AAC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0DA6E21D-EF84-1909-CB48-9F1AF0EC59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15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199B7A-5F1B-5D4B-30F2-68FDD9003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3570" y="1587734"/>
            <a:ext cx="4765091" cy="24168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400" b="1" dirty="0">
                <a:latin typeface="Arial Nova"/>
              </a:rPr>
              <a:t>Digital Health</a:t>
            </a:r>
            <a:br>
              <a:rPr lang="en-US" sz="4400" b="1" dirty="0"/>
            </a:br>
            <a:r>
              <a:rPr lang="en-US" sz="4400" b="1" dirty="0">
                <a:latin typeface="Arial Nova"/>
              </a:rPr>
              <a:t>Research Group</a:t>
            </a:r>
            <a:br>
              <a:rPr lang="en-US" sz="4200" b="1" dirty="0"/>
            </a:br>
            <a:r>
              <a:rPr lang="en-US" sz="1800" b="1" dirty="0">
                <a:solidFill>
                  <a:srgbClr val="D98192"/>
                </a:solidFill>
                <a:latin typeface="Arial Nova"/>
              </a:rPr>
              <a:t>School of Engineering Mathematics</a:t>
            </a:r>
            <a:br>
              <a:rPr lang="en-US" sz="1800" b="1" dirty="0">
                <a:latin typeface="Arial Nova"/>
              </a:rPr>
            </a:br>
            <a:r>
              <a:rPr lang="en-US" sz="1800" b="1" dirty="0">
                <a:solidFill>
                  <a:srgbClr val="D98192"/>
                </a:solidFill>
                <a:latin typeface="Arial Nova"/>
              </a:rPr>
              <a:t>and Technology</a:t>
            </a:r>
            <a:endParaRPr lang="en-US" sz="1800" b="1" dirty="0">
              <a:solidFill>
                <a:srgbClr val="D98192"/>
              </a:solidFill>
              <a:latin typeface="Aptos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B97222F-9362-47D2-306D-10FE9397A64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3570" y="4234671"/>
            <a:ext cx="4765091" cy="17702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US" sz="1800" b="1">
                <a:solidFill>
                  <a:srgbClr val="41131C"/>
                </a:solidFill>
                <a:latin typeface="Arial Nova"/>
              </a:rPr>
              <a:t>Data Science Lab Away Day </a:t>
            </a:r>
            <a:endParaRPr lang="en-US" sz="3200" b="1"/>
          </a:p>
          <a:p>
            <a:pPr algn="l">
              <a:lnSpc>
                <a:spcPct val="110000"/>
              </a:lnSpc>
            </a:pPr>
            <a:r>
              <a:rPr lang="en-US" sz="1400" dirty="0">
                <a:solidFill>
                  <a:srgbClr val="41131C"/>
                </a:solidFill>
                <a:latin typeface="Arial Nova"/>
              </a:rPr>
              <a:t>Presenter:</a:t>
            </a:r>
          </a:p>
          <a:p>
            <a:pPr algn="l">
              <a:lnSpc>
                <a:spcPct val="110000"/>
              </a:lnSpc>
            </a:pPr>
            <a:r>
              <a:rPr lang="en-US" sz="1400" dirty="0">
                <a:solidFill>
                  <a:srgbClr val="41131C"/>
                </a:solidFill>
                <a:latin typeface="Arial Nova"/>
              </a:rPr>
              <a:t>Dr. Miquel Perello Nieto, Senior Research Associate</a:t>
            </a:r>
          </a:p>
          <a:p>
            <a:pPr algn="l">
              <a:lnSpc>
                <a:spcPct val="110000"/>
              </a:lnSpc>
            </a:pPr>
            <a:r>
              <a:rPr lang="en-US" sz="1400" i="1" dirty="0">
                <a:solidFill>
                  <a:srgbClr val="41131C"/>
                </a:solidFill>
                <a:latin typeface="Arial Nova"/>
              </a:rPr>
              <a:t>Monday 23 June 2025</a:t>
            </a:r>
          </a:p>
        </p:txBody>
      </p:sp>
      <p:pic>
        <p:nvPicPr>
          <p:cNvPr id="4" name="Picture 3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CDBE743B-6D65-DA17-5FA1-B8ED11C6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1184" y="4234671"/>
            <a:ext cx="4670033" cy="1346113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C8A698B1-D27C-3A88-97FA-B5B5F8F62F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9444" y="1867262"/>
            <a:ext cx="4671773" cy="213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23835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CA32CB-3312-0E2F-E931-502AAC544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>
                <a:latin typeface="Arial Nova"/>
              </a:rPr>
              <a:t>Digital Health Research Group:</a:t>
            </a:r>
            <a:br>
              <a:rPr lang="en-US"/>
            </a:br>
            <a:r>
              <a:rPr lang="en-US" sz="2700" b="0">
                <a:latin typeface="Arial Nova"/>
              </a:rPr>
              <a:t>A multidisciplinary team with more than 100 academics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E87767-946F-19A4-C7F9-0C41AFCD4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7" y="1680896"/>
            <a:ext cx="5481216" cy="4628464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r>
              <a:rPr lang="en-US" b="1" dirty="0">
                <a:solidFill>
                  <a:srgbClr val="A53248"/>
                </a:solidFill>
                <a:latin typeface="Arial Nova"/>
              </a:rPr>
              <a:t>Research</a:t>
            </a:r>
          </a:p>
          <a:p>
            <a:pPr marL="742315" lvl="1"/>
            <a:r>
              <a:rPr lang="en-US" dirty="0">
                <a:latin typeface="Arial Nova"/>
              </a:rPr>
              <a:t>SPHERE</a:t>
            </a:r>
          </a:p>
          <a:p>
            <a:pPr marL="742315" lvl="1"/>
            <a:r>
              <a:rPr lang="en-US" dirty="0">
                <a:latin typeface="Arial Nova"/>
              </a:rPr>
              <a:t>TORUS</a:t>
            </a:r>
          </a:p>
          <a:p>
            <a:pPr marL="742315" lvl="1"/>
            <a:r>
              <a:rPr lang="en-US" dirty="0">
                <a:latin typeface="Arial Nova"/>
              </a:rPr>
              <a:t>LEAP Digital Health Hub</a:t>
            </a:r>
          </a:p>
          <a:p>
            <a:r>
              <a:rPr lang="en-US" b="1">
                <a:solidFill>
                  <a:srgbClr val="A53248"/>
                </a:solidFill>
                <a:latin typeface="Arial Nova"/>
              </a:rPr>
              <a:t>Skills &amp; Knowledge</a:t>
            </a:r>
            <a:endParaRPr lang="en-US" b="1">
              <a:solidFill>
                <a:srgbClr val="A53248"/>
              </a:solidFill>
            </a:endParaRPr>
          </a:p>
          <a:p>
            <a:pPr marL="742315" lvl="1"/>
            <a:r>
              <a:rPr lang="en-US" dirty="0">
                <a:latin typeface="Arial Nova"/>
              </a:rPr>
              <a:t>CDT in Digital Health and Care</a:t>
            </a:r>
          </a:p>
          <a:p>
            <a:pPr marL="742315" lvl="1"/>
            <a:r>
              <a:rPr lang="en-US" dirty="0">
                <a:latin typeface="Arial Nova"/>
              </a:rPr>
              <a:t>MSc in Digital Health and Care</a:t>
            </a:r>
          </a:p>
          <a:p>
            <a:r>
              <a:rPr lang="en-US" b="1">
                <a:solidFill>
                  <a:srgbClr val="A53248"/>
                </a:solidFill>
                <a:latin typeface="Arial Nova"/>
              </a:rPr>
              <a:t>Networking</a:t>
            </a:r>
          </a:p>
          <a:p>
            <a:pPr marL="742315" lvl="1"/>
            <a:r>
              <a:rPr lang="en-US" dirty="0">
                <a:latin typeface="Arial Nova"/>
              </a:rPr>
              <a:t>Digital Health Seminar Series</a:t>
            </a:r>
          </a:p>
          <a:p>
            <a:pPr marL="742315" lvl="1"/>
            <a:r>
              <a:rPr lang="en-US" dirty="0">
                <a:latin typeface="Arial Nova"/>
              </a:rPr>
              <a:t>Festival of Digital Health</a:t>
            </a:r>
          </a:p>
        </p:txBody>
      </p:sp>
      <p:sp>
        <p:nvSpPr>
          <p:cNvPr id="4" name="Flowchart: Connector 3">
            <a:extLst>
              <a:ext uri="{FF2B5EF4-FFF2-40B4-BE49-F238E27FC236}">
                <a16:creationId xmlns:a16="http://schemas.microsoft.com/office/drawing/2014/main" id="{19974D58-95DE-38D4-6938-C388E6BD5B5E}"/>
              </a:ext>
            </a:extLst>
          </p:cNvPr>
          <p:cNvSpPr/>
          <p:nvPr/>
        </p:nvSpPr>
        <p:spPr>
          <a:xfrm>
            <a:off x="8199891" y="3005907"/>
            <a:ext cx="2325511" cy="2325511"/>
          </a:xfrm>
          <a:prstGeom prst="flowChartConnector">
            <a:avLst/>
          </a:prstGeom>
          <a:noFill/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Engineering</a:t>
            </a:r>
          </a:p>
        </p:txBody>
      </p:sp>
      <p:sp>
        <p:nvSpPr>
          <p:cNvPr id="5" name="Flowchart: Connector 4">
            <a:extLst>
              <a:ext uri="{FF2B5EF4-FFF2-40B4-BE49-F238E27FC236}">
                <a16:creationId xmlns:a16="http://schemas.microsoft.com/office/drawing/2014/main" id="{BC9C1320-B402-1D35-C609-CA2000A44C9C}"/>
              </a:ext>
            </a:extLst>
          </p:cNvPr>
          <p:cNvSpPr/>
          <p:nvPr/>
        </p:nvSpPr>
        <p:spPr>
          <a:xfrm>
            <a:off x="8986548" y="1571016"/>
            <a:ext cx="2325511" cy="2325511"/>
          </a:xfrm>
          <a:prstGeom prst="flowChartConnector">
            <a:avLst/>
          </a:prstGeom>
          <a:noFill/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Computer Science</a:t>
            </a:r>
          </a:p>
        </p:txBody>
      </p:sp>
      <p:sp>
        <p:nvSpPr>
          <p:cNvPr id="6" name="Flowchart: Connector 5">
            <a:extLst>
              <a:ext uri="{FF2B5EF4-FFF2-40B4-BE49-F238E27FC236}">
                <a16:creationId xmlns:a16="http://schemas.microsoft.com/office/drawing/2014/main" id="{0FE59EED-9098-BD4E-8977-0F166B7576A7}"/>
              </a:ext>
            </a:extLst>
          </p:cNvPr>
          <p:cNvSpPr/>
          <p:nvPr/>
        </p:nvSpPr>
        <p:spPr>
          <a:xfrm>
            <a:off x="7253025" y="1601514"/>
            <a:ext cx="2325511" cy="2325511"/>
          </a:xfrm>
          <a:prstGeom prst="flowChartConnector">
            <a:avLst/>
          </a:prstGeom>
          <a:noFill/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Health Science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D1EF1F1-12D9-3A3A-1E41-F2B88B33A2EC}"/>
              </a:ext>
            </a:extLst>
          </p:cNvPr>
          <p:cNvSpPr/>
          <p:nvPr/>
        </p:nvSpPr>
        <p:spPr>
          <a:xfrm>
            <a:off x="8657597" y="5824705"/>
            <a:ext cx="1569155" cy="519289"/>
          </a:xfrm>
          <a:prstGeom prst="roundRect">
            <a:avLst/>
          </a:prstGeom>
          <a:solidFill>
            <a:srgbClr val="D98192"/>
          </a:solidFill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Universities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E198B2E-867F-A62D-710E-79FF78553E97}"/>
              </a:ext>
            </a:extLst>
          </p:cNvPr>
          <p:cNvSpPr/>
          <p:nvPr/>
        </p:nvSpPr>
        <p:spPr>
          <a:xfrm>
            <a:off x="10329926" y="5393182"/>
            <a:ext cx="1569155" cy="519289"/>
          </a:xfrm>
          <a:prstGeom prst="roundRect">
            <a:avLst/>
          </a:prstGeom>
          <a:solidFill>
            <a:srgbClr val="D98192"/>
          </a:solidFill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NHS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8202DFB1-E608-2381-B463-2A9F49D4A918}"/>
              </a:ext>
            </a:extLst>
          </p:cNvPr>
          <p:cNvSpPr/>
          <p:nvPr/>
        </p:nvSpPr>
        <p:spPr>
          <a:xfrm>
            <a:off x="7027248" y="5393182"/>
            <a:ext cx="1569155" cy="519289"/>
          </a:xfrm>
          <a:prstGeom prst="roundRect">
            <a:avLst/>
          </a:prstGeom>
          <a:solidFill>
            <a:srgbClr val="D98192"/>
          </a:solidFill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charities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4D4A1C-F8EF-00FB-5314-764C2092440E}"/>
              </a:ext>
            </a:extLst>
          </p:cNvPr>
          <p:cNvSpPr/>
          <p:nvPr/>
        </p:nvSpPr>
        <p:spPr>
          <a:xfrm>
            <a:off x="10329926" y="6243712"/>
            <a:ext cx="1569155" cy="519289"/>
          </a:xfrm>
          <a:prstGeom prst="roundRect">
            <a:avLst/>
          </a:prstGeom>
          <a:solidFill>
            <a:srgbClr val="D98192"/>
          </a:solidFill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industry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8D3CCC56-03C3-129B-F7F8-99AB7AA36246}"/>
              </a:ext>
            </a:extLst>
          </p:cNvPr>
          <p:cNvSpPr/>
          <p:nvPr/>
        </p:nvSpPr>
        <p:spPr>
          <a:xfrm>
            <a:off x="7020117" y="6243713"/>
            <a:ext cx="1569155" cy="519289"/>
          </a:xfrm>
          <a:prstGeom prst="roundRect">
            <a:avLst/>
          </a:prstGeom>
          <a:solidFill>
            <a:srgbClr val="D98192"/>
          </a:solidFill>
          <a:ln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US" dirty="0">
                <a:solidFill>
                  <a:srgbClr val="41131C"/>
                </a:solidFill>
              </a:rPr>
              <a:t>public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1BC8A37-07DD-5ED3-34EF-9A3AE6907842}"/>
              </a:ext>
            </a:extLst>
          </p:cNvPr>
          <p:cNvCxnSpPr>
            <a:stCxn id="9" idx="3"/>
            <a:endCxn id="8" idx="1"/>
          </p:cNvCxnSpPr>
          <p:nvPr/>
        </p:nvCxnSpPr>
        <p:spPr>
          <a:xfrm>
            <a:off x="8596403" y="5652827"/>
            <a:ext cx="1733523" cy="0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D8BB9CE-1AE4-62F1-808E-C76119F23B50}"/>
              </a:ext>
            </a:extLst>
          </p:cNvPr>
          <p:cNvCxnSpPr>
            <a:cxnSpLocks/>
            <a:stCxn id="11" idx="3"/>
            <a:endCxn id="10" idx="1"/>
          </p:cNvCxnSpPr>
          <p:nvPr/>
        </p:nvCxnSpPr>
        <p:spPr>
          <a:xfrm flipV="1">
            <a:off x="8589272" y="6503357"/>
            <a:ext cx="1740654" cy="1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486C2532-D48B-8910-EA25-E694DD00B4CB}"/>
              </a:ext>
            </a:extLst>
          </p:cNvPr>
          <p:cNvCxnSpPr>
            <a:cxnSpLocks/>
            <a:stCxn id="8" idx="2"/>
            <a:endCxn id="10" idx="0"/>
          </p:cNvCxnSpPr>
          <p:nvPr/>
        </p:nvCxnSpPr>
        <p:spPr>
          <a:xfrm>
            <a:off x="11114504" y="5912471"/>
            <a:ext cx="0" cy="331241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70FBCE09-2702-2747-D2BE-51E261137999}"/>
              </a:ext>
            </a:extLst>
          </p:cNvPr>
          <p:cNvCxnSpPr>
            <a:cxnSpLocks/>
          </p:cNvCxnSpPr>
          <p:nvPr/>
        </p:nvCxnSpPr>
        <p:spPr>
          <a:xfrm>
            <a:off x="7823707" y="5922784"/>
            <a:ext cx="0" cy="331241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B20A665-4225-3735-42E8-04C27B4C6529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 flipV="1">
            <a:off x="10226752" y="5912471"/>
            <a:ext cx="887752" cy="171879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83C384D-462D-F5D3-5F3D-DA112CBCF655}"/>
              </a:ext>
            </a:extLst>
          </p:cNvPr>
          <p:cNvCxnSpPr>
            <a:cxnSpLocks/>
            <a:stCxn id="11" idx="0"/>
            <a:endCxn id="7" idx="1"/>
          </p:cNvCxnSpPr>
          <p:nvPr/>
        </p:nvCxnSpPr>
        <p:spPr>
          <a:xfrm flipV="1">
            <a:off x="7804695" y="6084350"/>
            <a:ext cx="852902" cy="159363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9FCC472A-C439-760F-6452-32C25794A18F}"/>
              </a:ext>
            </a:extLst>
          </p:cNvPr>
          <p:cNvCxnSpPr>
            <a:cxnSpLocks/>
            <a:stCxn id="9" idx="2"/>
            <a:endCxn id="7" idx="1"/>
          </p:cNvCxnSpPr>
          <p:nvPr/>
        </p:nvCxnSpPr>
        <p:spPr>
          <a:xfrm>
            <a:off x="7811826" y="5912471"/>
            <a:ext cx="845771" cy="171879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F503375D-EAAE-0186-3A2C-C10D26A73614}"/>
              </a:ext>
            </a:extLst>
          </p:cNvPr>
          <p:cNvCxnSpPr>
            <a:cxnSpLocks/>
            <a:stCxn id="7" idx="3"/>
            <a:endCxn id="10" idx="0"/>
          </p:cNvCxnSpPr>
          <p:nvPr/>
        </p:nvCxnSpPr>
        <p:spPr>
          <a:xfrm>
            <a:off x="10226752" y="6084350"/>
            <a:ext cx="887752" cy="159362"/>
          </a:xfrm>
          <a:prstGeom prst="straightConnector1">
            <a:avLst/>
          </a:prstGeom>
          <a:ln>
            <a:solidFill>
              <a:srgbClr val="A53248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0599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20114-8451-50E1-B6F7-6DBE19DE1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322BA-C30C-12B1-CD6C-D3ED745624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SPHERE</a:t>
            </a:r>
            <a:br>
              <a:rPr lang="en-US"/>
            </a:br>
            <a:r>
              <a:rPr lang="en-US" sz="2800"/>
              <a:t>S</a:t>
            </a:r>
            <a:r>
              <a:rPr lang="en-US" sz="2800" b="0"/>
              <a:t>ensor </a:t>
            </a:r>
            <a:r>
              <a:rPr lang="en-US" sz="2800"/>
              <a:t>P</a:t>
            </a:r>
            <a:r>
              <a:rPr lang="en-US" sz="2800" b="0"/>
              <a:t>latform for </a:t>
            </a:r>
            <a:r>
              <a:rPr lang="en-US" sz="2800"/>
              <a:t>He</a:t>
            </a:r>
            <a:r>
              <a:rPr lang="en-US" sz="2800" b="0"/>
              <a:t>althcare in a </a:t>
            </a:r>
            <a:r>
              <a:rPr lang="en-US" sz="2800"/>
              <a:t>R</a:t>
            </a:r>
            <a:r>
              <a:rPr lang="en-US" sz="2800" b="0"/>
              <a:t>esidential </a:t>
            </a:r>
            <a:r>
              <a:rPr lang="en-US" sz="2800"/>
              <a:t>E</a:t>
            </a:r>
            <a:r>
              <a:rPr lang="en-US" sz="2800" b="0"/>
              <a:t>nvironment</a:t>
            </a:r>
            <a:endParaRPr lang="en-US" b="0"/>
          </a:p>
        </p:txBody>
      </p:sp>
      <p:pic>
        <p:nvPicPr>
          <p:cNvPr id="4" name="Content Placeholder 3" descr="996 x 337 px">
            <a:extLst>
              <a:ext uri="{FF2B5EF4-FFF2-40B4-BE49-F238E27FC236}">
                <a16:creationId xmlns:a16="http://schemas.microsoft.com/office/drawing/2014/main" id="{CEBBC844-E6E1-0D74-FF14-65CB7FB5E2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9877" b="786"/>
          <a:stretch>
            <a:fillRect/>
          </a:stretch>
        </p:blipFill>
        <p:spPr>
          <a:xfrm>
            <a:off x="9933138" y="282796"/>
            <a:ext cx="2072874" cy="1389691"/>
          </a:xfr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0E425ADA-B33D-890A-88FE-241F32F76AC8}"/>
              </a:ext>
            </a:extLst>
          </p:cNvPr>
          <p:cNvSpPr txBox="1">
            <a:spLocks/>
          </p:cNvSpPr>
          <p:nvPr/>
        </p:nvSpPr>
        <p:spPr>
          <a:xfrm>
            <a:off x="612647" y="1715532"/>
            <a:ext cx="5788153" cy="4593828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41131C"/>
                </a:solidFill>
              </a:rPr>
              <a:t>Flagship project for the Digital Health</a:t>
            </a:r>
          </a:p>
          <a:p>
            <a:r>
              <a:rPr lang="en-US" b="1" dirty="0">
                <a:solidFill>
                  <a:srgbClr val="A53248"/>
                </a:solidFill>
              </a:rPr>
              <a:t>£25M</a:t>
            </a:r>
            <a:r>
              <a:rPr lang="en-US" b="1" dirty="0">
                <a:solidFill>
                  <a:srgbClr val="41131C"/>
                </a:solidFill>
              </a:rPr>
              <a:t> </a:t>
            </a:r>
            <a:r>
              <a:rPr lang="en-US" dirty="0">
                <a:solidFill>
                  <a:srgbClr val="41131C"/>
                </a:solidFill>
              </a:rPr>
              <a:t>of funding since 2013 from EPSRC, MRC and H2020</a:t>
            </a:r>
          </a:p>
          <a:p>
            <a:pPr lvl="1"/>
            <a:r>
              <a:rPr lang="en-US" dirty="0" err="1">
                <a:solidFill>
                  <a:srgbClr val="41131C"/>
                </a:solidFill>
              </a:rPr>
              <a:t>CUBOiD</a:t>
            </a:r>
            <a:r>
              <a:rPr lang="en-US" dirty="0">
                <a:solidFill>
                  <a:srgbClr val="41131C"/>
                </a:solidFill>
              </a:rPr>
              <a:t>, PD Sensors, </a:t>
            </a:r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OPERA, EurValve, </a:t>
            </a:r>
            <a:r>
              <a:rPr lang="en-US" dirty="0" err="1">
                <a:solidFill>
                  <a:srgbClr val="41131C"/>
                </a:solidFill>
                <a:ea typeface="+mn-lt"/>
                <a:cs typeface="+mn-lt"/>
              </a:rPr>
              <a:t>HEmiSPHERE</a:t>
            </a:r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, SPHERE-Cared</a:t>
            </a:r>
          </a:p>
          <a:p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Design and deployment of custom IoT technologies in </a:t>
            </a:r>
            <a:r>
              <a:rPr lang="en-US" b="1" dirty="0">
                <a:solidFill>
                  <a:srgbClr val="A53248"/>
                </a:solidFill>
                <a:ea typeface="+mn-lt"/>
                <a:cs typeface="+mn-lt"/>
              </a:rPr>
              <a:t>over 100</a:t>
            </a:r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 local homes</a:t>
            </a:r>
          </a:p>
          <a:p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Collaborations between researchers, clinicians and the public</a:t>
            </a:r>
          </a:p>
          <a:p>
            <a:r>
              <a:rPr lang="en-US" dirty="0">
                <a:solidFill>
                  <a:srgbClr val="41131C"/>
                </a:solidFill>
                <a:ea typeface="+mn-lt"/>
                <a:cs typeface="+mn-lt"/>
              </a:rPr>
              <a:t>Research in wearable sensors, low power communication networks, computer vision systems and machine learning</a:t>
            </a:r>
            <a:endParaRPr lang="en-US" dirty="0">
              <a:solidFill>
                <a:srgbClr val="41131C"/>
              </a:solidFill>
            </a:endParaRPr>
          </a:p>
        </p:txBody>
      </p:sp>
      <p:pic>
        <p:nvPicPr>
          <p:cNvPr id="3" name="Picture 2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2670D085-41AE-1E19-AC6D-AAE459345A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3631" y="239678"/>
            <a:ext cx="2479507" cy="706551"/>
          </a:xfrm>
          <a:prstGeom prst="rect">
            <a:avLst/>
          </a:prstGeom>
        </p:spPr>
      </p:pic>
      <p:pic>
        <p:nvPicPr>
          <p:cNvPr id="7" name="Graphic 6" descr="Home outline">
            <a:extLst>
              <a:ext uri="{FF2B5EF4-FFF2-40B4-BE49-F238E27FC236}">
                <a16:creationId xmlns:a16="http://schemas.microsoft.com/office/drawing/2014/main" id="{C55F2AAF-E75A-E5F8-3BDA-F75632D967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8557" y="903111"/>
            <a:ext cx="6784622" cy="67846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EE67272-1A2E-A35F-2801-D559A5F619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1317070">
            <a:off x="8862740" y="4018525"/>
            <a:ext cx="875215" cy="10050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C745C-04BC-94A3-DE32-B12121C514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5615" y="4568358"/>
            <a:ext cx="802279" cy="68093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744B97-40B7-CA06-32CC-4E599F3E605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21425015">
            <a:off x="10288657" y="4154441"/>
            <a:ext cx="826682" cy="464300"/>
          </a:xfrm>
          <a:prstGeom prst="rect">
            <a:avLst/>
          </a:prstGeom>
        </p:spPr>
      </p:pic>
      <p:pic>
        <p:nvPicPr>
          <p:cNvPr id="11" name="Picture 2" descr="http://www.intel.com/content/dam/www/public/us/en/images/product/nuc-kit-d34010wyb-back-angle-16534-2x1.jpg.rendition.cq5dam.webintel.310.155.jpg">
            <a:extLst>
              <a:ext uri="{FF2B5EF4-FFF2-40B4-BE49-F238E27FC236}">
                <a16:creationId xmlns:a16="http://schemas.microsoft.com/office/drawing/2014/main" id="{9063B421-163A-C8B6-6BB3-2A9B3F01E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38402" y="4644028"/>
            <a:ext cx="893986" cy="48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778DCAE-340A-F0F1-462F-4856F3A68EF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055029" y="6293004"/>
            <a:ext cx="503188" cy="44565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B2D1BAF-6215-E4C1-3F88-4AB0D229B00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969575" y="6080785"/>
            <a:ext cx="380652" cy="63678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31E32E-144D-7390-9BB9-984FA418487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rot="308015">
            <a:off x="10159403" y="5356043"/>
            <a:ext cx="417342" cy="647814"/>
          </a:xfrm>
          <a:prstGeom prst="rect">
            <a:avLst/>
          </a:prstGeom>
        </p:spPr>
      </p:pic>
      <p:pic>
        <p:nvPicPr>
          <p:cNvPr id="15" name="Picture 2" descr="http://www.intel.com/content/dam/www/public/us/en/images/product/nuc-kit-d34010wyb-back-angle-16534-2x1.jpg.rendition.cq5dam.webintel.310.155.jpg">
            <a:extLst>
              <a:ext uri="{FF2B5EF4-FFF2-40B4-BE49-F238E27FC236}">
                <a16:creationId xmlns:a16="http://schemas.microsoft.com/office/drawing/2014/main" id="{C152B92C-FB04-1987-20F9-B8A27B20FA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7493" y="3362909"/>
            <a:ext cx="893986" cy="481480"/>
          </a:xfrm>
          <a:prstGeom prst="rect">
            <a:avLst/>
          </a:prstGeom>
          <a:noFill/>
          <a:effectLst>
            <a:softEdge rad="88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D0CC19D-F142-85CE-E7DA-CFD7CF3CE3D9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214603" y="2200725"/>
            <a:ext cx="576080" cy="623621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7" name="Picture 16" descr="A picture containing green, light, hydrant&#10;&#10;Description automatically generated">
            <a:extLst>
              <a:ext uri="{FF2B5EF4-FFF2-40B4-BE49-F238E27FC236}">
                <a16:creationId xmlns:a16="http://schemas.microsoft.com/office/drawing/2014/main" id="{B53AF867-323F-4A3C-023B-37B4723A9D0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22775">
            <a:off x="8153252" y="6172285"/>
            <a:ext cx="609399" cy="551034"/>
          </a:xfrm>
          <a:prstGeom prst="rect">
            <a:avLst/>
          </a:prstGeom>
        </p:spPr>
      </p:pic>
      <p:pic>
        <p:nvPicPr>
          <p:cNvPr id="18" name="Picture 17" descr="A picture containing green, light, hydrant&#10;&#10;Description automatically generated">
            <a:extLst>
              <a:ext uri="{FF2B5EF4-FFF2-40B4-BE49-F238E27FC236}">
                <a16:creationId xmlns:a16="http://schemas.microsoft.com/office/drawing/2014/main" id="{F2D0EFC4-1491-1558-8310-BBF833743E4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1578" y="6135862"/>
            <a:ext cx="643318" cy="581705"/>
          </a:xfrm>
          <a:prstGeom prst="rect">
            <a:avLst/>
          </a:prstGeom>
        </p:spPr>
      </p:pic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AE9D4824-570E-2587-DB41-404B7CBD60E4}"/>
              </a:ext>
            </a:extLst>
          </p:cNvPr>
          <p:cNvCxnSpPr>
            <a:stCxn id="15" idx="3"/>
            <a:endCxn id="9" idx="0"/>
          </p:cNvCxnSpPr>
          <p:nvPr/>
        </p:nvCxnSpPr>
        <p:spPr>
          <a:xfrm flipH="1">
            <a:off x="7966755" y="3603649"/>
            <a:ext cx="970738" cy="964709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EB2F56B5-017D-E733-B2D9-24C335C8CB09}"/>
              </a:ext>
            </a:extLst>
          </p:cNvPr>
          <p:cNvCxnSpPr>
            <a:cxnSpLocks/>
            <a:stCxn id="8" idx="1"/>
            <a:endCxn id="9" idx="0"/>
          </p:cNvCxnSpPr>
          <p:nvPr/>
        </p:nvCxnSpPr>
        <p:spPr>
          <a:xfrm flipH="1">
            <a:off x="7966755" y="4557020"/>
            <a:ext cx="897466" cy="11338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545DA43-32CB-2EA6-9CD0-30AA7902AFDA}"/>
              </a:ext>
            </a:extLst>
          </p:cNvPr>
          <p:cNvCxnSpPr>
            <a:cxnSpLocks/>
            <a:stCxn id="8" idx="2"/>
            <a:endCxn id="17" idx="0"/>
          </p:cNvCxnSpPr>
          <p:nvPr/>
        </p:nvCxnSpPr>
        <p:spPr>
          <a:xfrm flipH="1">
            <a:off x="8443755" y="5021864"/>
            <a:ext cx="897904" cy="1150787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D0E3B1B-2B39-3A0D-1AFC-993926324DD8}"/>
              </a:ext>
            </a:extLst>
          </p:cNvPr>
          <p:cNvCxnSpPr>
            <a:cxnSpLocks/>
            <a:stCxn id="11" idx="3"/>
            <a:endCxn id="8" idx="3"/>
          </p:cNvCxnSpPr>
          <p:nvPr/>
        </p:nvCxnSpPr>
        <p:spPr>
          <a:xfrm flipH="1" flipV="1">
            <a:off x="9736474" y="4485070"/>
            <a:ext cx="701928" cy="399698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E27D3841-98BD-81E8-33C1-666861E4B085}"/>
              </a:ext>
            </a:extLst>
          </p:cNvPr>
          <p:cNvCxnSpPr>
            <a:cxnSpLocks/>
            <a:stCxn id="15" idx="1"/>
            <a:endCxn id="14" idx="0"/>
          </p:cNvCxnSpPr>
          <p:nvPr/>
        </p:nvCxnSpPr>
        <p:spPr>
          <a:xfrm>
            <a:off x="9831479" y="3603649"/>
            <a:ext cx="565578" cy="1753693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DD75849E-8067-3609-F32D-17D74B689A7C}"/>
              </a:ext>
            </a:extLst>
          </p:cNvPr>
          <p:cNvCxnSpPr>
            <a:cxnSpLocks/>
            <a:stCxn id="11" idx="2"/>
            <a:endCxn id="13" idx="0"/>
          </p:cNvCxnSpPr>
          <p:nvPr/>
        </p:nvCxnSpPr>
        <p:spPr>
          <a:xfrm>
            <a:off x="10885395" y="5125508"/>
            <a:ext cx="274506" cy="955277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>
            <a:extLst>
              <a:ext uri="{FF2B5EF4-FFF2-40B4-BE49-F238E27FC236}">
                <a16:creationId xmlns:a16="http://schemas.microsoft.com/office/drawing/2014/main" id="{66B1A80D-4E4A-5CAF-DCF7-E3172542B05E}"/>
              </a:ext>
            </a:extLst>
          </p:cNvPr>
          <p:cNvCxnSpPr>
            <a:cxnSpLocks/>
            <a:stCxn id="11" idx="2"/>
            <a:endCxn id="12" idx="3"/>
          </p:cNvCxnSpPr>
          <p:nvPr/>
        </p:nvCxnSpPr>
        <p:spPr>
          <a:xfrm flipH="1">
            <a:off x="10558217" y="5125508"/>
            <a:ext cx="327178" cy="1390322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>
            <a:extLst>
              <a:ext uri="{FF2B5EF4-FFF2-40B4-BE49-F238E27FC236}">
                <a16:creationId xmlns:a16="http://schemas.microsoft.com/office/drawing/2014/main" id="{36D7A67D-0477-0B14-77FB-67A513B2F28B}"/>
              </a:ext>
            </a:extLst>
          </p:cNvPr>
          <p:cNvCxnSpPr>
            <a:cxnSpLocks/>
            <a:stCxn id="16" idx="2"/>
            <a:endCxn id="15" idx="0"/>
          </p:cNvCxnSpPr>
          <p:nvPr/>
        </p:nvCxnSpPr>
        <p:spPr>
          <a:xfrm flipH="1">
            <a:off x="9384486" y="2824346"/>
            <a:ext cx="118157" cy="538563"/>
          </a:xfrm>
          <a:prstGeom prst="straightConnector1">
            <a:avLst/>
          </a:prstGeom>
          <a:ln w="19050">
            <a:solidFill>
              <a:srgbClr val="D98192"/>
            </a:solidFill>
            <a:prstDash val="sysDash"/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Graphic 18" descr="House with solid fill">
            <a:extLst>
              <a:ext uri="{FF2B5EF4-FFF2-40B4-BE49-F238E27FC236}">
                <a16:creationId xmlns:a16="http://schemas.microsoft.com/office/drawing/2014/main" id="{5543A88B-B54F-F5C1-3498-3E6C90550C6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0557165" y="2130632"/>
            <a:ext cx="518556" cy="498764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FE78761-B2F2-0C37-AF1B-7FFDF7729D7E}"/>
              </a:ext>
            </a:extLst>
          </p:cNvPr>
          <p:cNvSpPr txBox="1"/>
          <p:nvPr/>
        </p:nvSpPr>
        <p:spPr>
          <a:xfrm>
            <a:off x="10143506" y="1830778"/>
            <a:ext cx="2030682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~100 Bristol area</a:t>
            </a:r>
          </a:p>
        </p:txBody>
      </p:sp>
      <p:pic>
        <p:nvPicPr>
          <p:cNvPr id="23" name="Graphic 22" descr="House with solid fill">
            <a:extLst>
              <a:ext uri="{FF2B5EF4-FFF2-40B4-BE49-F238E27FC236}">
                <a16:creationId xmlns:a16="http://schemas.microsoft.com/office/drawing/2014/main" id="{3A4EF97B-3B42-D21C-C725-35902F75C62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022281" y="2130632"/>
            <a:ext cx="518556" cy="498764"/>
          </a:xfrm>
          <a:prstGeom prst="rect">
            <a:avLst/>
          </a:prstGeom>
        </p:spPr>
      </p:pic>
      <p:pic>
        <p:nvPicPr>
          <p:cNvPr id="25" name="Graphic 24" descr="House with solid fill">
            <a:extLst>
              <a:ext uri="{FF2B5EF4-FFF2-40B4-BE49-F238E27FC236}">
                <a16:creationId xmlns:a16="http://schemas.microsoft.com/office/drawing/2014/main" id="{73A450F4-28FF-8AD3-5CFB-894D770571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87397" y="2130632"/>
            <a:ext cx="518556" cy="498764"/>
          </a:xfrm>
          <a:prstGeom prst="rect">
            <a:avLst/>
          </a:prstGeom>
        </p:spPr>
      </p:pic>
      <p:pic>
        <p:nvPicPr>
          <p:cNvPr id="26" name="Graphic 25" descr="House with solid fill">
            <a:extLst>
              <a:ext uri="{FF2B5EF4-FFF2-40B4-BE49-F238E27FC236}">
                <a16:creationId xmlns:a16="http://schemas.microsoft.com/office/drawing/2014/main" id="{E2103C90-2F0E-D47A-25F0-CDE5280423C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11495644" y="2569359"/>
            <a:ext cx="518556" cy="498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0645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D1452-E336-0604-78A6-D8A24ECB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TORUS</a:t>
            </a:r>
            <a:br>
              <a:rPr lang="en-US"/>
            </a:br>
            <a:r>
              <a:rPr lang="en-US" sz="2700"/>
              <a:t>T</a:t>
            </a:r>
            <a:r>
              <a:rPr lang="en-US" sz="2700" b="0"/>
              <a:t>ransforming</a:t>
            </a:r>
            <a:r>
              <a:rPr lang="en-US" sz="2700"/>
              <a:t> </a:t>
            </a:r>
            <a:r>
              <a:rPr lang="en-US" sz="2700" b="0"/>
              <a:t>the </a:t>
            </a:r>
            <a:r>
              <a:rPr lang="en-US" sz="2700"/>
              <a:t>O</a:t>
            </a:r>
            <a:r>
              <a:rPr lang="en-US" sz="2700" b="0"/>
              <a:t>bjective</a:t>
            </a:r>
            <a:r>
              <a:rPr lang="en-US" sz="2700"/>
              <a:t> R</a:t>
            </a:r>
            <a:r>
              <a:rPr lang="en-US" sz="2700" b="0"/>
              <a:t>eal-world measurement of </a:t>
            </a:r>
            <a:r>
              <a:rPr lang="en-US" sz="2700"/>
              <a:t>S</a:t>
            </a:r>
            <a:r>
              <a:rPr lang="en-US" sz="2700" b="0"/>
              <a:t>ymptoms</a:t>
            </a:r>
            <a:endParaRPr lang="en-US" b="0"/>
          </a:p>
        </p:txBody>
      </p:sp>
      <p:pic>
        <p:nvPicPr>
          <p:cNvPr id="3" name="Picture 2" descr="TORUS project logo in colour">
            <a:extLst>
              <a:ext uri="{FF2B5EF4-FFF2-40B4-BE49-F238E27FC236}">
                <a16:creationId xmlns:a16="http://schemas.microsoft.com/office/drawing/2014/main" id="{DFA36B0D-6CC5-4FA0-CA1C-2A3A9116C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140" y="285452"/>
            <a:ext cx="1305116" cy="834343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E17191F-B5F3-B6AB-67EA-461181F56E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648" y="1667907"/>
            <a:ext cx="10653578" cy="464145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latin typeface="Arial Nova"/>
              </a:rPr>
              <a:t>A novel platform of sensing technologies for patients’ </a:t>
            </a:r>
            <a:br>
              <a:rPr lang="en-US" dirty="0"/>
            </a:br>
            <a:r>
              <a:rPr lang="en-US" dirty="0">
                <a:latin typeface="Arial Nova"/>
              </a:rPr>
              <a:t>own homes, </a:t>
            </a:r>
            <a:r>
              <a:rPr lang="en-US">
                <a:latin typeface="Arial Nova"/>
              </a:rPr>
              <a:t>to</a:t>
            </a:r>
            <a:r>
              <a:rPr lang="en-US" b="1" dirty="0">
                <a:latin typeface="Arial Nova"/>
              </a:rPr>
              <a:t> monitor Parkinson’s disease </a:t>
            </a:r>
            <a:br>
              <a:rPr lang="en-US" b="1" dirty="0"/>
            </a:br>
            <a:r>
              <a:rPr lang="en-US" b="1" dirty="0">
                <a:latin typeface="Arial Nova"/>
              </a:rPr>
              <a:t>progression</a:t>
            </a:r>
          </a:p>
          <a:p>
            <a:r>
              <a:rPr lang="en-US" b="1" dirty="0">
                <a:solidFill>
                  <a:srgbClr val="A53248"/>
                </a:solidFill>
                <a:latin typeface="Arial Nova"/>
              </a:rPr>
              <a:t>£6.17M</a:t>
            </a:r>
            <a:r>
              <a:rPr lang="en-US" b="1" dirty="0">
                <a:latin typeface="Arial Nova"/>
              </a:rPr>
              <a:t> </a:t>
            </a:r>
            <a:r>
              <a:rPr lang="en-US" dirty="0">
                <a:latin typeface="Arial Nova"/>
              </a:rPr>
              <a:t>of funding from EPSRC (2023-2028)</a:t>
            </a:r>
          </a:p>
          <a:p>
            <a:r>
              <a:rPr lang="en-US" b="1" dirty="0">
                <a:solidFill>
                  <a:srgbClr val="A53248"/>
                </a:solidFill>
                <a:latin typeface="Arial Nova"/>
              </a:rPr>
              <a:t>39</a:t>
            </a:r>
            <a:r>
              <a:rPr lang="en-US" dirty="0">
                <a:latin typeface="Arial Nova"/>
              </a:rPr>
              <a:t> staff members in Bristol and Newcastle</a:t>
            </a:r>
          </a:p>
          <a:p>
            <a:r>
              <a:rPr lang="en-US" dirty="0">
                <a:latin typeface="Arial Nova"/>
              </a:rPr>
              <a:t>6 Work packages:</a:t>
            </a:r>
            <a:endParaRPr lang="en-US" dirty="0"/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A Wearable for Data Fusion</a:t>
            </a:r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Video Sensing for Data Fusion</a:t>
            </a:r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Data Fusion and Distributed Machine Learning</a:t>
            </a:r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System Integration, Security, Testing and Trial Support</a:t>
            </a:r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PPIE, Codesign, Ethics and Acceptability</a:t>
            </a:r>
            <a:endParaRPr lang="en-US" dirty="0"/>
          </a:p>
          <a:p>
            <a:pPr marL="913765" lvl="1" indent="-457200">
              <a:buFont typeface="+mj-lt"/>
              <a:buAutoNum type="arabicPeriod"/>
            </a:pPr>
            <a:r>
              <a:rPr lang="en-US" dirty="0">
                <a:latin typeface="Arial Nova"/>
              </a:rPr>
              <a:t>Into the Real World</a:t>
            </a:r>
            <a:endParaRPr lang="en-US" dirty="0"/>
          </a:p>
          <a:p>
            <a:endParaRPr lang="en-US"/>
          </a:p>
          <a:p>
            <a:pPr marL="742315"/>
            <a:endParaRPr lang="en-US"/>
          </a:p>
          <a:p>
            <a:pPr marL="742315" lvl="1"/>
            <a:endParaRPr lang="en-US"/>
          </a:p>
          <a:p>
            <a:pPr marL="742315" lvl="1">
              <a:buFont typeface="Courier New" panose="020B0604020202020204" pitchFamily="34" charset="0"/>
              <a:buChar char="o"/>
            </a:pPr>
            <a:endParaRPr lang="en-US"/>
          </a:p>
        </p:txBody>
      </p:sp>
      <p:pic>
        <p:nvPicPr>
          <p:cNvPr id="4" name="Picture 3" descr="Newcastle University Vector Logo ...">
            <a:extLst>
              <a:ext uri="{FF2B5EF4-FFF2-40B4-BE49-F238E27FC236}">
                <a16:creationId xmlns:a16="http://schemas.microsoft.com/office/drawing/2014/main" id="{EF1B61CA-7A48-65B3-F17A-7C079A53A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60778" y="2926605"/>
            <a:ext cx="2335193" cy="833257"/>
          </a:xfrm>
          <a:prstGeom prst="rect">
            <a:avLst/>
          </a:prstGeom>
        </p:spPr>
      </p:pic>
      <p:pic>
        <p:nvPicPr>
          <p:cNvPr id="5" name="Picture 4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A89BA405-CF0F-06D1-C2A7-998D2A6BD1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051" y="1760419"/>
            <a:ext cx="2662178" cy="762026"/>
          </a:xfrm>
          <a:prstGeom prst="rect">
            <a:avLst/>
          </a:prstGeom>
        </p:spPr>
      </p:pic>
      <p:pic>
        <p:nvPicPr>
          <p:cNvPr id="7" name="Content Placeholder 3" descr="996 x 337 px">
            <a:extLst>
              <a:ext uri="{FF2B5EF4-FFF2-40B4-BE49-F238E27FC236}">
                <a16:creationId xmlns:a16="http://schemas.microsoft.com/office/drawing/2014/main" id="{9364413D-C678-7ACF-BE98-CC751056607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9877" b="786"/>
          <a:stretch>
            <a:fillRect/>
          </a:stretch>
        </p:blipFill>
        <p:spPr>
          <a:xfrm>
            <a:off x="9582606" y="5684959"/>
            <a:ext cx="1496884" cy="1029704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87B524A3-E134-3597-D63F-F06C1ED8771B}"/>
              </a:ext>
            </a:extLst>
          </p:cNvPr>
          <p:cNvSpPr/>
          <p:nvPr/>
        </p:nvSpPr>
        <p:spPr>
          <a:xfrm>
            <a:off x="9582606" y="3988633"/>
            <a:ext cx="2212623" cy="1467555"/>
          </a:xfrm>
          <a:prstGeom prst="wedgeRoundRectCallout">
            <a:avLst/>
          </a:prstGeom>
          <a:solidFill>
            <a:schemeClr val="bg1"/>
          </a:solidFill>
          <a:ln w="38100">
            <a:solidFill>
              <a:srgbClr val="A5324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rgbClr val="A53248"/>
                </a:solidFill>
              </a:rPr>
              <a:t>The continuation of the SPHERE project</a:t>
            </a:r>
          </a:p>
        </p:txBody>
      </p:sp>
    </p:spTree>
    <p:extLst>
      <p:ext uri="{BB962C8B-B14F-4D97-AF65-F5344CB8AC3E}">
        <p14:creationId xmlns:p14="http://schemas.microsoft.com/office/powerpoint/2010/main" val="15106601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B597DD34-EB25-7E41-711E-441484EB95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4650" r="4650"/>
          <a:stretch/>
        </p:blipFill>
        <p:spPr bwMode="auto">
          <a:xfrm>
            <a:off x="2022300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A person with a beard wearing glasses&#10;&#10;AI-generated content may be incorrect.">
            <a:extLst>
              <a:ext uri="{FF2B5EF4-FFF2-40B4-BE49-F238E27FC236}">
                <a16:creationId xmlns:a16="http://schemas.microsoft.com/office/drawing/2014/main" id="{9EC5DEE2-F1FC-25F2-0200-F51CBC1D0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2253" r="2253"/>
          <a:stretch/>
        </p:blipFill>
        <p:spPr bwMode="auto">
          <a:xfrm>
            <a:off x="5405215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D80EEB38-925A-9746-15C3-2D58D10B49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6557" b="6557"/>
          <a:stretch/>
        </p:blipFill>
        <p:spPr bwMode="auto">
          <a:xfrm>
            <a:off x="8833075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A person wearing a scarf and smiling&#10;&#10;AI-generated content may be incorrect.">
            <a:extLst>
              <a:ext uri="{FF2B5EF4-FFF2-40B4-BE49-F238E27FC236}">
                <a16:creationId xmlns:a16="http://schemas.microsoft.com/office/drawing/2014/main" id="{533BDAE9-D15A-05E0-A242-B30D3CA1E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41" b="41"/>
          <a:stretch/>
        </p:blipFill>
        <p:spPr bwMode="auto">
          <a:xfrm>
            <a:off x="1977355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A close-up of a person&amp;#39;s face&#10;&#10;AI-generated content may be incorrect.">
            <a:extLst>
              <a:ext uri="{FF2B5EF4-FFF2-40B4-BE49-F238E27FC236}">
                <a16:creationId xmlns:a16="http://schemas.microsoft.com/office/drawing/2014/main" id="{3828D2A8-E612-7650-7A47-CD5658B16C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63" r="63"/>
          <a:stretch/>
        </p:blipFill>
        <p:spPr bwMode="auto">
          <a:xfrm>
            <a:off x="326372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A person wearing glasses and a blue shirt&#10;&#10;AI-generated content may be incorrect.">
            <a:extLst>
              <a:ext uri="{FF2B5EF4-FFF2-40B4-BE49-F238E27FC236}">
                <a16:creationId xmlns:a16="http://schemas.microsoft.com/office/drawing/2014/main" id="{99666FEC-E2B4-35C6-6B9E-13DBE5D3A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5674" b="5674"/>
          <a:stretch/>
        </p:blipFill>
        <p:spPr bwMode="auto">
          <a:xfrm>
            <a:off x="7119145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A person wearing glasses and a suit&#10;&#10;AI-generated content may be incorrect.">
            <a:extLst>
              <a:ext uri="{FF2B5EF4-FFF2-40B4-BE49-F238E27FC236}">
                <a16:creationId xmlns:a16="http://schemas.microsoft.com/office/drawing/2014/main" id="{C867B12F-F5C2-C91D-4355-94AE5D0007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l="689" r="689"/>
          <a:stretch/>
        </p:blipFill>
        <p:spPr bwMode="auto">
          <a:xfrm>
            <a:off x="331791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A person wearing sunglasses and a green shirt&#10;&#10;AI-generated content may be incorrect.">
            <a:extLst>
              <a:ext uri="{FF2B5EF4-FFF2-40B4-BE49-F238E27FC236}">
                <a16:creationId xmlns:a16="http://schemas.microsoft.com/office/drawing/2014/main" id="{40E2CFAF-E1E5-1EFC-9EFF-FE16E5EC8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7778" r="7778"/>
          <a:stretch/>
        </p:blipFill>
        <p:spPr bwMode="auto">
          <a:xfrm>
            <a:off x="3712809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 person with glasses standing in front of a building&#10;&#10;AI-generated content may be incorrect.">
            <a:extLst>
              <a:ext uri="{FF2B5EF4-FFF2-40B4-BE49-F238E27FC236}">
                <a16:creationId xmlns:a16="http://schemas.microsoft.com/office/drawing/2014/main" id="{227765BD-597C-38EF-66E1-456ACB6ADF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l="2969" r="2969"/>
          <a:stretch/>
        </p:blipFill>
        <p:spPr bwMode="auto">
          <a:xfrm>
            <a:off x="2029811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A person wearing sunglasses and holding her sunglasses&#10;&#10;AI-generated content may be incorrect.">
            <a:extLst>
              <a:ext uri="{FF2B5EF4-FFF2-40B4-BE49-F238E27FC236}">
                <a16:creationId xmlns:a16="http://schemas.microsoft.com/office/drawing/2014/main" id="{6AAA1F57-9473-A989-49CC-C9264FEF2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t="145" b="145"/>
          <a:stretch/>
        </p:blipFill>
        <p:spPr bwMode="auto">
          <a:xfrm>
            <a:off x="5436689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A person standing with his arms crossed&#10;&#10;AI-generated content may be incorrect.">
            <a:extLst>
              <a:ext uri="{FF2B5EF4-FFF2-40B4-BE49-F238E27FC236}">
                <a16:creationId xmlns:a16="http://schemas.microsoft.com/office/drawing/2014/main" id="{16502906-62DB-DB7D-60A7-92837F97EC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t="41" b="41"/>
          <a:stretch/>
        </p:blipFill>
        <p:spPr bwMode="auto">
          <a:xfrm>
            <a:off x="7140128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A person with short hair&#10;&#10;AI-generated content may be incorrect.">
            <a:extLst>
              <a:ext uri="{FF2B5EF4-FFF2-40B4-BE49-F238E27FC236}">
                <a16:creationId xmlns:a16="http://schemas.microsoft.com/office/drawing/2014/main" id="{156A3884-5F30-0D85-5D81-C10237D9C7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4513" b="4513"/>
          <a:stretch/>
        </p:blipFill>
        <p:spPr bwMode="auto">
          <a:xfrm>
            <a:off x="8843567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B508361E-C90A-990D-A46D-6BA9A4563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l="2841" r="2841"/>
          <a:stretch/>
        </p:blipFill>
        <p:spPr bwMode="auto">
          <a:xfrm>
            <a:off x="3733250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A person in a denim jacket&#10;&#10;AI-generated content may be incorrect.">
            <a:extLst>
              <a:ext uri="{FF2B5EF4-FFF2-40B4-BE49-F238E27FC236}">
                <a16:creationId xmlns:a16="http://schemas.microsoft.com/office/drawing/2014/main" id="{C582A69D-5513-122B-1F03-AEDD58697A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/>
          <a:srcRect t="2039" b="2039"/>
          <a:stretch/>
        </p:blipFill>
        <p:spPr bwMode="auto">
          <a:xfrm>
            <a:off x="8784336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A person in a suit and tie speaking into a microphone&#10;&#10;AI-generated content may be incorrect.">
            <a:extLst>
              <a:ext uri="{FF2B5EF4-FFF2-40B4-BE49-F238E27FC236}">
                <a16:creationId xmlns:a16="http://schemas.microsoft.com/office/drawing/2014/main" id="{335A9C3B-BB47-3287-89CD-FD55328191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/>
          <a:srcRect t="606" b="606"/>
          <a:stretch/>
        </p:blipFill>
        <p:spPr bwMode="auto">
          <a:xfrm>
            <a:off x="3691285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7BF96CF9-6126-9778-7896-AC4E37D47D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/>
          <a:srcRect t="248" b="248"/>
          <a:stretch/>
        </p:blipFill>
        <p:spPr bwMode="auto">
          <a:xfrm>
            <a:off x="7093827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A person wearing glasses and smiling&#10;&#10;AI-generated content may be incorrect.">
            <a:extLst>
              <a:ext uri="{FF2B5EF4-FFF2-40B4-BE49-F238E27FC236}">
                <a16:creationId xmlns:a16="http://schemas.microsoft.com/office/drawing/2014/main" id="{C9461AF9-298F-C283-6615-BBBD3A54E6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/>
          <a:srcRect t="3047" b="3047"/>
          <a:stretch/>
        </p:blipFill>
        <p:spPr bwMode="auto">
          <a:xfrm>
            <a:off x="5403318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A person with red hair&#10;&#10;AI-generated content may be incorrect.">
            <a:extLst>
              <a:ext uri="{FF2B5EF4-FFF2-40B4-BE49-F238E27FC236}">
                <a16:creationId xmlns:a16="http://schemas.microsoft.com/office/drawing/2014/main" id="{E6700923-9C00-E8B7-B5ED-2225789D2F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/>
          <a:srcRect t="4665" b="4665"/>
          <a:stretch/>
        </p:blipFill>
        <p:spPr bwMode="auto">
          <a:xfrm>
            <a:off x="10510923" y="1236766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3">
            <a:extLst>
              <a:ext uri="{FF2B5EF4-FFF2-40B4-BE49-F238E27FC236}">
                <a16:creationId xmlns:a16="http://schemas.microsoft.com/office/drawing/2014/main" id="{7CF130C0-36D0-BF09-92A3-159E5CD255E0}"/>
              </a:ext>
            </a:extLst>
          </p:cNvPr>
          <p:cNvSpPr txBox="1"/>
          <p:nvPr/>
        </p:nvSpPr>
        <p:spPr>
          <a:xfrm>
            <a:off x="143655" y="4492516"/>
            <a:ext cx="174977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Researchers</a:t>
            </a:r>
            <a:endParaRPr lang="en-US" sz="3200"/>
          </a:p>
        </p:txBody>
      </p:sp>
      <p:sp>
        <p:nvSpPr>
          <p:cNvPr id="30" name="TextBox 23">
            <a:extLst>
              <a:ext uri="{FF2B5EF4-FFF2-40B4-BE49-F238E27FC236}">
                <a16:creationId xmlns:a16="http://schemas.microsoft.com/office/drawing/2014/main" id="{7BF02037-CE58-8F8A-2D37-E1D6A20EFC06}"/>
              </a:ext>
            </a:extLst>
          </p:cNvPr>
          <p:cNvSpPr txBox="1"/>
          <p:nvPr/>
        </p:nvSpPr>
        <p:spPr>
          <a:xfrm>
            <a:off x="-128089" y="3495112"/>
            <a:ext cx="2150389" cy="3693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>
                <a:solidFill>
                  <a:srgbClr val="41131C"/>
                </a:solidFill>
              </a:rPr>
              <a:t>Co-Investigators</a:t>
            </a:r>
            <a:endParaRPr lang="en-US" sz="2800"/>
          </a:p>
        </p:txBody>
      </p:sp>
      <p:sp>
        <p:nvSpPr>
          <p:cNvPr id="32" name="Title 31">
            <a:extLst>
              <a:ext uri="{FF2B5EF4-FFF2-40B4-BE49-F238E27FC236}">
                <a16:creationId xmlns:a16="http://schemas.microsoft.com/office/drawing/2014/main" id="{9958182C-8716-2A2E-F8A4-43245832A8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TORUS Team at the </a:t>
            </a:r>
            <a:r>
              <a:rPr lang="en-US">
                <a:solidFill>
                  <a:schemeClr val="bg1"/>
                </a:solidFill>
              </a:rPr>
              <a:t>University of Bristol</a:t>
            </a:r>
            <a:endParaRPr lang="en-US"/>
          </a:p>
        </p:txBody>
      </p:sp>
      <p:pic>
        <p:nvPicPr>
          <p:cNvPr id="27" name="Picture 26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D25D7083-DE23-05EF-EA0E-5B3697EB7CC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021392" y="282634"/>
            <a:ext cx="2662178" cy="762026"/>
          </a:xfrm>
          <a:prstGeom prst="rect">
            <a:avLst/>
          </a:prstGeom>
        </p:spPr>
      </p:pic>
      <p:pic>
        <p:nvPicPr>
          <p:cNvPr id="33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3CDBC190-6530-A95D-6F98-4441535BB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/>
          <a:srcRect t="11259" b="11259"/>
          <a:stretch/>
        </p:blipFill>
        <p:spPr bwMode="auto">
          <a:xfrm>
            <a:off x="10510923" y="2885390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A person sitting on grass with a backpack and a bike&#10;&#10;AI-generated content may be incorrect.">
            <a:extLst>
              <a:ext uri="{FF2B5EF4-FFF2-40B4-BE49-F238E27FC236}">
                <a16:creationId xmlns:a16="http://schemas.microsoft.com/office/drawing/2014/main" id="{80B5F02E-1C5C-84D5-6C15-5E76691C9F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/>
          <a:srcRect t="12531" b="12531"/>
          <a:stretch/>
        </p:blipFill>
        <p:spPr bwMode="auto">
          <a:xfrm>
            <a:off x="10510923" y="4904388"/>
            <a:ext cx="1293880" cy="1292823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23">
            <a:extLst>
              <a:ext uri="{FF2B5EF4-FFF2-40B4-BE49-F238E27FC236}">
                <a16:creationId xmlns:a16="http://schemas.microsoft.com/office/drawing/2014/main" id="{FFB295FA-C72A-327D-3F85-F58A8158D748}"/>
              </a:ext>
            </a:extLst>
          </p:cNvPr>
          <p:cNvSpPr txBox="1"/>
          <p:nvPr/>
        </p:nvSpPr>
        <p:spPr>
          <a:xfrm>
            <a:off x="490712" y="2473592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Ian Craddock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Director</a:t>
            </a:r>
            <a:endParaRPr lang="en-US" b="1"/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3120F99A-073F-7999-E25D-3253C099574D}"/>
              </a:ext>
            </a:extLst>
          </p:cNvPr>
          <p:cNvSpPr txBox="1"/>
          <p:nvPr/>
        </p:nvSpPr>
        <p:spPr>
          <a:xfrm>
            <a:off x="2059436" y="2473592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Majid </a:t>
            </a:r>
            <a:r>
              <a:rPr lang="en-US" sz="1200" err="1">
                <a:solidFill>
                  <a:srgbClr val="41131C"/>
                </a:solidFill>
              </a:rPr>
              <a:t>Mirmehdi</a:t>
            </a:r>
            <a:endParaRPr lang="en-US" b="1"/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36E8ABB1-569A-8BA5-E78B-A0A9955A07C9}"/>
              </a:ext>
            </a:extLst>
          </p:cNvPr>
          <p:cNvSpPr txBox="1"/>
          <p:nvPr/>
        </p:nvSpPr>
        <p:spPr>
          <a:xfrm>
            <a:off x="5467911" y="2473592"/>
            <a:ext cx="1102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Aisling O’Kane</a:t>
            </a:r>
            <a:endParaRPr lang="en-US" b="1"/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C016271C-AA0B-4D24-7B00-AE5CA59C817E}"/>
              </a:ext>
            </a:extLst>
          </p:cNvPr>
          <p:cNvSpPr txBox="1"/>
          <p:nvPr/>
        </p:nvSpPr>
        <p:spPr>
          <a:xfrm>
            <a:off x="8879997" y="2473592"/>
            <a:ext cx="112439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Kenton O’Hara</a:t>
            </a:r>
            <a:endParaRPr lang="en-US" b="1"/>
          </a:p>
        </p:txBody>
      </p:sp>
      <p:sp>
        <p:nvSpPr>
          <p:cNvPr id="40" name="TextBox 23">
            <a:extLst>
              <a:ext uri="{FF2B5EF4-FFF2-40B4-BE49-F238E27FC236}">
                <a16:creationId xmlns:a16="http://schemas.microsoft.com/office/drawing/2014/main" id="{B8AB9B49-6319-7290-B88A-F935ADD5886B}"/>
              </a:ext>
            </a:extLst>
          </p:cNvPr>
          <p:cNvSpPr txBox="1"/>
          <p:nvPr/>
        </p:nvSpPr>
        <p:spPr>
          <a:xfrm>
            <a:off x="3628160" y="2473592"/>
            <a:ext cx="123622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George Oikonomou</a:t>
            </a:r>
            <a:endParaRPr lang="en-US" b="1"/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BFB40F11-191A-8BC7-5A31-0942B6C57F90}"/>
              </a:ext>
            </a:extLst>
          </p:cNvPr>
          <p:cNvSpPr txBox="1"/>
          <p:nvPr/>
        </p:nvSpPr>
        <p:spPr>
          <a:xfrm>
            <a:off x="7173954" y="2473592"/>
            <a:ext cx="1102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Cathy Morgan</a:t>
            </a:r>
            <a:endParaRPr lang="en-US" b="1"/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3570105D-AB54-E15E-36A8-594ADD0F82AE}"/>
              </a:ext>
            </a:extLst>
          </p:cNvPr>
          <p:cNvSpPr txBox="1"/>
          <p:nvPr/>
        </p:nvSpPr>
        <p:spPr>
          <a:xfrm>
            <a:off x="2146931" y="4151183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Zahraa Abdallah</a:t>
            </a:r>
            <a:endParaRPr lang="en-US" b="1"/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0AE66C5D-39C2-8AAF-67F6-BE472A75E1A3}"/>
              </a:ext>
            </a:extLst>
          </p:cNvPr>
          <p:cNvSpPr txBox="1"/>
          <p:nvPr/>
        </p:nvSpPr>
        <p:spPr>
          <a:xfrm>
            <a:off x="8988734" y="4151183"/>
            <a:ext cx="112439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Telmo de Menezes e Silva Filho</a:t>
            </a:r>
            <a:endParaRPr lang="en-US" b="1"/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C7FBF6DE-9C59-9569-FD9C-ECC7D4643520}"/>
              </a:ext>
            </a:extLst>
          </p:cNvPr>
          <p:cNvSpPr txBox="1"/>
          <p:nvPr/>
        </p:nvSpPr>
        <p:spPr>
          <a:xfrm>
            <a:off x="3715497" y="4151183"/>
            <a:ext cx="1236227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George Oikonomou</a:t>
            </a:r>
            <a:endParaRPr lang="en-US" b="1"/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DE93D25B-D7D0-B204-4BFB-1636E3160636}"/>
              </a:ext>
            </a:extLst>
          </p:cNvPr>
          <p:cNvSpPr txBox="1"/>
          <p:nvPr/>
        </p:nvSpPr>
        <p:spPr>
          <a:xfrm>
            <a:off x="7282849" y="4151183"/>
            <a:ext cx="110251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James Pope</a:t>
            </a:r>
            <a:endParaRPr lang="en-US" b="1"/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159A00FB-A467-E2CB-052E-0A50D3609418}"/>
              </a:ext>
            </a:extLst>
          </p:cNvPr>
          <p:cNvSpPr txBox="1"/>
          <p:nvPr/>
        </p:nvSpPr>
        <p:spPr>
          <a:xfrm>
            <a:off x="5555090" y="4151183"/>
            <a:ext cx="112439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Raul Santos Rodriguez</a:t>
            </a:r>
          </a:p>
        </p:txBody>
      </p:sp>
      <p:sp>
        <p:nvSpPr>
          <p:cNvPr id="48" name="TextBox 23">
            <a:extLst>
              <a:ext uri="{FF2B5EF4-FFF2-40B4-BE49-F238E27FC236}">
                <a16:creationId xmlns:a16="http://schemas.microsoft.com/office/drawing/2014/main" id="{0F26E69F-85C4-128D-F7AC-88737F74CF71}"/>
              </a:ext>
            </a:extLst>
          </p:cNvPr>
          <p:cNvSpPr txBox="1"/>
          <p:nvPr/>
        </p:nvSpPr>
        <p:spPr>
          <a:xfrm>
            <a:off x="490712" y="6301771"/>
            <a:ext cx="965200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Em Tonkin</a:t>
            </a:r>
            <a:endParaRPr lang="en-US" b="1"/>
          </a:p>
        </p:txBody>
      </p:sp>
      <p:sp>
        <p:nvSpPr>
          <p:cNvPr id="49" name="TextBox 23">
            <a:extLst>
              <a:ext uri="{FF2B5EF4-FFF2-40B4-BE49-F238E27FC236}">
                <a16:creationId xmlns:a16="http://schemas.microsoft.com/office/drawing/2014/main" id="{33589F47-2AA0-CF92-A0FD-86CDFEFD68D3}"/>
              </a:ext>
            </a:extLst>
          </p:cNvPr>
          <p:cNvSpPr txBox="1"/>
          <p:nvPr/>
        </p:nvSpPr>
        <p:spPr>
          <a:xfrm>
            <a:off x="7160338" y="6209438"/>
            <a:ext cx="129388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Amirhossein Dadashzadeh</a:t>
            </a:r>
            <a:endParaRPr lang="en-US" b="1"/>
          </a:p>
        </p:txBody>
      </p:sp>
      <p:sp>
        <p:nvSpPr>
          <p:cNvPr id="50" name="TextBox 23">
            <a:extLst>
              <a:ext uri="{FF2B5EF4-FFF2-40B4-BE49-F238E27FC236}">
                <a16:creationId xmlns:a16="http://schemas.microsoft.com/office/drawing/2014/main" id="{17F0C712-CBDE-96AD-764C-A9D48E01B7A1}"/>
              </a:ext>
            </a:extLst>
          </p:cNvPr>
          <p:cNvSpPr txBox="1"/>
          <p:nvPr/>
        </p:nvSpPr>
        <p:spPr>
          <a:xfrm>
            <a:off x="2075501" y="6301771"/>
            <a:ext cx="1236227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err="1">
                <a:solidFill>
                  <a:srgbClr val="41131C"/>
                </a:solidFill>
              </a:rPr>
              <a:t>Shuhao</a:t>
            </a:r>
            <a:r>
              <a:rPr lang="en-US" sz="1200">
                <a:solidFill>
                  <a:srgbClr val="41131C"/>
                </a:solidFill>
              </a:rPr>
              <a:t> Dong</a:t>
            </a:r>
            <a:endParaRPr lang="en-US" b="1"/>
          </a:p>
        </p:txBody>
      </p:sp>
      <p:sp>
        <p:nvSpPr>
          <p:cNvPr id="51" name="TextBox 23">
            <a:extLst>
              <a:ext uri="{FF2B5EF4-FFF2-40B4-BE49-F238E27FC236}">
                <a16:creationId xmlns:a16="http://schemas.microsoft.com/office/drawing/2014/main" id="{E4D69140-8A19-443E-B7F2-3F3DD4AA3998}"/>
              </a:ext>
            </a:extLst>
          </p:cNvPr>
          <p:cNvSpPr txBox="1"/>
          <p:nvPr/>
        </p:nvSpPr>
        <p:spPr>
          <a:xfrm>
            <a:off x="5551120" y="6209438"/>
            <a:ext cx="1102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Elaine Czech</a:t>
            </a:r>
            <a:endParaRPr lang="en-US" b="1"/>
          </a:p>
        </p:txBody>
      </p:sp>
      <p:sp>
        <p:nvSpPr>
          <p:cNvPr id="52" name="TextBox 23">
            <a:extLst>
              <a:ext uri="{FF2B5EF4-FFF2-40B4-BE49-F238E27FC236}">
                <a16:creationId xmlns:a16="http://schemas.microsoft.com/office/drawing/2014/main" id="{BF8FD3A8-55FD-E8A4-BC51-1A53D27459C0}"/>
              </a:ext>
            </a:extLst>
          </p:cNvPr>
          <p:cNvSpPr txBox="1"/>
          <p:nvPr/>
        </p:nvSpPr>
        <p:spPr>
          <a:xfrm>
            <a:off x="3818427" y="6301771"/>
            <a:ext cx="112439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Jingjing Liu</a:t>
            </a:r>
          </a:p>
        </p:txBody>
      </p:sp>
      <p:sp>
        <p:nvSpPr>
          <p:cNvPr id="53" name="TextBox 23">
            <a:extLst>
              <a:ext uri="{FF2B5EF4-FFF2-40B4-BE49-F238E27FC236}">
                <a16:creationId xmlns:a16="http://schemas.microsoft.com/office/drawing/2014/main" id="{31F3486F-6297-CA34-2891-DA11DACFC554}"/>
              </a:ext>
            </a:extLst>
          </p:cNvPr>
          <p:cNvSpPr txBox="1"/>
          <p:nvPr/>
        </p:nvSpPr>
        <p:spPr>
          <a:xfrm>
            <a:off x="8836738" y="6209438"/>
            <a:ext cx="129388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err="1">
                <a:solidFill>
                  <a:srgbClr val="41131C"/>
                </a:solidFill>
              </a:rPr>
              <a:t>Guanxiong</a:t>
            </a:r>
            <a:endParaRPr lang="en-US" sz="1200">
              <a:solidFill>
                <a:srgbClr val="41131C"/>
              </a:solidFill>
            </a:endParaRPr>
          </a:p>
          <a:p>
            <a:pPr algn="ctr"/>
            <a:r>
              <a:rPr lang="en-US" sz="1200">
                <a:solidFill>
                  <a:srgbClr val="41131C"/>
                </a:solidFill>
              </a:rPr>
              <a:t>Sun</a:t>
            </a:r>
            <a:endParaRPr lang="en-US" b="1"/>
          </a:p>
        </p:txBody>
      </p:sp>
      <p:sp>
        <p:nvSpPr>
          <p:cNvPr id="54" name="TextBox 23">
            <a:extLst>
              <a:ext uri="{FF2B5EF4-FFF2-40B4-BE49-F238E27FC236}">
                <a16:creationId xmlns:a16="http://schemas.microsoft.com/office/drawing/2014/main" id="{3F990DBA-9A80-069A-BDD4-03D97B180089}"/>
              </a:ext>
            </a:extLst>
          </p:cNvPr>
          <p:cNvSpPr txBox="1"/>
          <p:nvPr/>
        </p:nvSpPr>
        <p:spPr>
          <a:xfrm>
            <a:off x="10595667" y="2473592"/>
            <a:ext cx="112439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Mae Hazell</a:t>
            </a:r>
            <a:endParaRPr lang="en-US" b="1"/>
          </a:p>
        </p:txBody>
      </p:sp>
      <p:sp>
        <p:nvSpPr>
          <p:cNvPr id="55" name="TextBox 23">
            <a:extLst>
              <a:ext uri="{FF2B5EF4-FFF2-40B4-BE49-F238E27FC236}">
                <a16:creationId xmlns:a16="http://schemas.microsoft.com/office/drawing/2014/main" id="{CEE3C681-7E67-53C2-57C0-A97DBBA2BBFD}"/>
              </a:ext>
            </a:extLst>
          </p:cNvPr>
          <p:cNvSpPr txBox="1"/>
          <p:nvPr/>
        </p:nvSpPr>
        <p:spPr>
          <a:xfrm>
            <a:off x="10595667" y="4151183"/>
            <a:ext cx="1124393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Lindsay Bishop</a:t>
            </a:r>
            <a:endParaRPr lang="en-US" b="1"/>
          </a:p>
        </p:txBody>
      </p:sp>
      <p:sp>
        <p:nvSpPr>
          <p:cNvPr id="56" name="TextBox 23">
            <a:extLst>
              <a:ext uri="{FF2B5EF4-FFF2-40B4-BE49-F238E27FC236}">
                <a16:creationId xmlns:a16="http://schemas.microsoft.com/office/drawing/2014/main" id="{F5229DDD-C5DA-496D-F0E4-F84C5991B0E0}"/>
              </a:ext>
            </a:extLst>
          </p:cNvPr>
          <p:cNvSpPr txBox="1"/>
          <p:nvPr/>
        </p:nvSpPr>
        <p:spPr>
          <a:xfrm>
            <a:off x="10510923" y="6209438"/>
            <a:ext cx="129388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Oscar Illingworth</a:t>
            </a:r>
            <a:endParaRPr lang="en-US" b="1"/>
          </a:p>
        </p:txBody>
      </p:sp>
      <p:sp>
        <p:nvSpPr>
          <p:cNvPr id="57" name="Right Bracket 56">
            <a:extLst>
              <a:ext uri="{FF2B5EF4-FFF2-40B4-BE49-F238E27FC236}">
                <a16:creationId xmlns:a16="http://schemas.microsoft.com/office/drawing/2014/main" id="{5ECA19B4-5463-E57D-A1C0-11D7A8EFF014}"/>
              </a:ext>
            </a:extLst>
          </p:cNvPr>
          <p:cNvSpPr/>
          <p:nvPr/>
        </p:nvSpPr>
        <p:spPr>
          <a:xfrm rot="16200000">
            <a:off x="5088396" y="92203"/>
            <a:ext cx="311770" cy="9835817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2C0BF625-D57C-EEC5-C2CF-066A644C9733}"/>
              </a:ext>
            </a:extLst>
          </p:cNvPr>
          <p:cNvSpPr/>
          <p:nvPr/>
        </p:nvSpPr>
        <p:spPr>
          <a:xfrm>
            <a:off x="1862667" y="1168072"/>
            <a:ext cx="8351978" cy="3629442"/>
          </a:xfrm>
          <a:prstGeom prst="roundRect">
            <a:avLst>
              <a:gd name="adj" fmla="val 6522"/>
            </a:avLst>
          </a:prstGeom>
          <a:noFill/>
          <a:ln w="28575">
            <a:solidFill>
              <a:srgbClr val="D98192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4B7A90F2-59F3-60BE-3010-409D3F166BFC}"/>
              </a:ext>
            </a:extLst>
          </p:cNvPr>
          <p:cNvCxnSpPr>
            <a:cxnSpLocks/>
          </p:cNvCxnSpPr>
          <p:nvPr/>
        </p:nvCxnSpPr>
        <p:spPr>
          <a:xfrm>
            <a:off x="112889" y="3864444"/>
            <a:ext cx="1749778" cy="0"/>
          </a:xfrm>
          <a:prstGeom prst="line">
            <a:avLst/>
          </a:prstGeom>
          <a:ln w="28575">
            <a:solidFill>
              <a:srgbClr val="D98192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23">
            <a:extLst>
              <a:ext uri="{FF2B5EF4-FFF2-40B4-BE49-F238E27FC236}">
                <a16:creationId xmlns:a16="http://schemas.microsoft.com/office/drawing/2014/main" id="{86CA1D35-B6FE-16FB-A5E2-3A2145EEB9A0}"/>
              </a:ext>
            </a:extLst>
          </p:cNvPr>
          <p:cNvSpPr txBox="1"/>
          <p:nvPr/>
        </p:nvSpPr>
        <p:spPr>
          <a:xfrm rot="5400000">
            <a:off x="11129968" y="3479723"/>
            <a:ext cx="1749779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Project Staff</a:t>
            </a:r>
            <a:endParaRPr lang="en-US" sz="3200"/>
          </a:p>
        </p:txBody>
      </p:sp>
      <p:pic>
        <p:nvPicPr>
          <p:cNvPr id="63" name="Picture 62" descr="TORUS project logo in colour">
            <a:extLst>
              <a:ext uri="{FF2B5EF4-FFF2-40B4-BE49-F238E27FC236}">
                <a16:creationId xmlns:a16="http://schemas.microsoft.com/office/drawing/2014/main" id="{35B6AFED-47C3-F531-EB88-D1A94C80716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0464140" y="285452"/>
            <a:ext cx="1305116" cy="834343"/>
          </a:xfrm>
          <a:prstGeom prst="rect">
            <a:avLst/>
          </a:prstGeom>
        </p:spPr>
      </p:pic>
      <p:sp>
        <p:nvSpPr>
          <p:cNvPr id="3" name="Right Bracket 2">
            <a:extLst>
              <a:ext uri="{FF2B5EF4-FFF2-40B4-BE49-F238E27FC236}">
                <a16:creationId xmlns:a16="http://schemas.microsoft.com/office/drawing/2014/main" id="{9DC58E75-2722-9BA0-F091-A5B29B866E79}"/>
              </a:ext>
            </a:extLst>
          </p:cNvPr>
          <p:cNvSpPr/>
          <p:nvPr/>
        </p:nvSpPr>
        <p:spPr>
          <a:xfrm>
            <a:off x="11721259" y="1240976"/>
            <a:ext cx="138589" cy="4963634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5863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erson smiling at camera&#10;&#10;AI-generated content may be incorrect.">
            <a:extLst>
              <a:ext uri="{FF2B5EF4-FFF2-40B4-BE49-F238E27FC236}">
                <a16:creationId xmlns:a16="http://schemas.microsoft.com/office/drawing/2014/main" id="{60B83867-673D-C0FF-B1D7-9ABBB41D9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3" r="63"/>
          <a:stretch/>
        </p:blipFill>
        <p:spPr bwMode="auto">
          <a:xfrm>
            <a:off x="7671245" y="4237395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wearing a graduation cap and gown&#10;&#10;AI-generated content may be incorrect.">
            <a:extLst>
              <a:ext uri="{FF2B5EF4-FFF2-40B4-BE49-F238E27FC236}">
                <a16:creationId xmlns:a16="http://schemas.microsoft.com/office/drawing/2014/main" id="{B565AADE-8E88-3D62-42DC-FC3DB3020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1652" b="1652"/>
          <a:stretch/>
        </p:blipFill>
        <p:spPr bwMode="auto">
          <a:xfrm>
            <a:off x="2965593" y="4237395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A person with long hair smiling&#10;&#10;AI-generated content may be incorrect.">
            <a:extLst>
              <a:ext uri="{FF2B5EF4-FFF2-40B4-BE49-F238E27FC236}">
                <a16:creationId xmlns:a16="http://schemas.microsoft.com/office/drawing/2014/main" id="{86F1B537-0154-2011-3618-F59E2B7F8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41" b="41"/>
          <a:stretch/>
        </p:blipFill>
        <p:spPr bwMode="auto">
          <a:xfrm>
            <a:off x="5318419" y="4237395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A person wearing glasses and a black shirt&#10;&#10;AI-generated content may be incorrect.">
            <a:extLst>
              <a:ext uri="{FF2B5EF4-FFF2-40B4-BE49-F238E27FC236}">
                <a16:creationId xmlns:a16="http://schemas.microsoft.com/office/drawing/2014/main" id="{6834804B-2B61-980E-9DBD-D6658EBF8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t="1259" b="1259"/>
          <a:stretch/>
        </p:blipFill>
        <p:spPr bwMode="auto">
          <a:xfrm>
            <a:off x="10024072" y="4237395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TORUS project logo in colour">
            <a:extLst>
              <a:ext uri="{FF2B5EF4-FFF2-40B4-BE49-F238E27FC236}">
                <a16:creationId xmlns:a16="http://schemas.microsoft.com/office/drawing/2014/main" id="{B38CAF27-B4F1-EE4E-7C4E-89A5628B73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4140" y="285452"/>
            <a:ext cx="1305116" cy="834343"/>
          </a:xfrm>
          <a:prstGeom prst="rect">
            <a:avLst/>
          </a:prstGeom>
        </p:spPr>
      </p:pic>
      <p:pic>
        <p:nvPicPr>
          <p:cNvPr id="2" name="Picture 4" descr="A person with brown hair wearing a green scarf&#10;&#10;AI-generated content may be incorrect.">
            <a:extLst>
              <a:ext uri="{FF2B5EF4-FFF2-40B4-BE49-F238E27FC236}">
                <a16:creationId xmlns:a16="http://schemas.microsoft.com/office/drawing/2014/main" id="{93DB16D4-314B-570F-69E7-7BA9F73E25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/>
          <a:srcRect t="12589" b="12589"/>
          <a:stretch/>
        </p:blipFill>
        <p:spPr bwMode="auto">
          <a:xfrm>
            <a:off x="529129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62B751F9-5959-5B3F-5DC4-CA9D3D34BE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rcRect t="3526" b="3526"/>
          <a:stretch/>
        </p:blipFill>
        <p:spPr bwMode="auto">
          <a:xfrm>
            <a:off x="8125613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person in a blue shirt&#10;&#10;AI-generated content may be incorrect.">
            <a:extLst>
              <a:ext uri="{FF2B5EF4-FFF2-40B4-BE49-F238E27FC236}">
                <a16:creationId xmlns:a16="http://schemas.microsoft.com/office/drawing/2014/main" id="{B89737DD-5FAA-3554-7BF5-7F6C5686FE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/>
          <a:srcRect l="2044" r="2044"/>
          <a:stretch/>
        </p:blipFill>
        <p:spPr bwMode="auto">
          <a:xfrm>
            <a:off x="2428250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A person with a blue headband&#10;&#10;AI-generated content may be incorrect.">
            <a:extLst>
              <a:ext uri="{FF2B5EF4-FFF2-40B4-BE49-F238E27FC236}">
                <a16:creationId xmlns:a16="http://schemas.microsoft.com/office/drawing/2014/main" id="{66B47279-DCEB-0B94-2881-807D4003B4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 t="41" b="41"/>
          <a:stretch/>
        </p:blipFill>
        <p:spPr bwMode="auto">
          <a:xfrm>
            <a:off x="4327371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A person smiling at camera&#10;&#10;AI-generated content may be incorrect.">
            <a:extLst>
              <a:ext uri="{FF2B5EF4-FFF2-40B4-BE49-F238E27FC236}">
                <a16:creationId xmlns:a16="http://schemas.microsoft.com/office/drawing/2014/main" id="{8EA2639F-78B1-41A8-2E57-7DFD2C505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 t="1060" b="1060"/>
          <a:stretch/>
        </p:blipFill>
        <p:spPr bwMode="auto">
          <a:xfrm>
            <a:off x="6226492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A person with his arms crossed&#10;&#10;AI-generated content may be incorrect.">
            <a:extLst>
              <a:ext uri="{FF2B5EF4-FFF2-40B4-BE49-F238E27FC236}">
                <a16:creationId xmlns:a16="http://schemas.microsoft.com/office/drawing/2014/main" id="{6E740E1D-64C9-0DAF-DDEB-8F50E8DAE5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/>
          <a:srcRect t="41" b="41"/>
          <a:stretch/>
        </p:blipFill>
        <p:spPr bwMode="auto">
          <a:xfrm>
            <a:off x="10024732" y="1618188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4" descr="A person wearing glasses and a sweater&#10;&#10;AI-generated content may be incorrect.">
            <a:extLst>
              <a:ext uri="{FF2B5EF4-FFF2-40B4-BE49-F238E27FC236}">
                <a16:creationId xmlns:a16="http://schemas.microsoft.com/office/drawing/2014/main" id="{DCB6B3EC-5749-9AF1-A915-4EDF4496A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/>
          <a:srcRect t="41" b="41"/>
          <a:stretch/>
        </p:blipFill>
        <p:spPr bwMode="auto">
          <a:xfrm>
            <a:off x="612767" y="4237395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TextBox 23">
            <a:extLst>
              <a:ext uri="{FF2B5EF4-FFF2-40B4-BE49-F238E27FC236}">
                <a16:creationId xmlns:a16="http://schemas.microsoft.com/office/drawing/2014/main" id="{B8379258-ADFF-1DEB-C2B4-2EFB48DF37AC}"/>
              </a:ext>
            </a:extLst>
          </p:cNvPr>
          <p:cNvSpPr txBox="1"/>
          <p:nvPr/>
        </p:nvSpPr>
        <p:spPr>
          <a:xfrm>
            <a:off x="2807284" y="6256616"/>
            <a:ext cx="411435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Researchers</a:t>
            </a:r>
            <a:endParaRPr lang="en-US" sz="3200"/>
          </a:p>
        </p:txBody>
      </p:sp>
      <p:sp>
        <p:nvSpPr>
          <p:cNvPr id="32" name="Right Bracket 31">
            <a:extLst>
              <a:ext uri="{FF2B5EF4-FFF2-40B4-BE49-F238E27FC236}">
                <a16:creationId xmlns:a16="http://schemas.microsoft.com/office/drawing/2014/main" id="{3C0CD0F6-7BC1-A0F7-6358-7F9783452B01}"/>
              </a:ext>
            </a:extLst>
          </p:cNvPr>
          <p:cNvSpPr/>
          <p:nvPr/>
        </p:nvSpPr>
        <p:spPr>
          <a:xfrm rot="5400000">
            <a:off x="4723524" y="1817146"/>
            <a:ext cx="276999" cy="8498754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23">
            <a:extLst>
              <a:ext uri="{FF2B5EF4-FFF2-40B4-BE49-F238E27FC236}">
                <a16:creationId xmlns:a16="http://schemas.microsoft.com/office/drawing/2014/main" id="{9EAD58B9-CD6D-7A5B-B031-B0A3874CD2A0}"/>
              </a:ext>
            </a:extLst>
          </p:cNvPr>
          <p:cNvSpPr txBox="1"/>
          <p:nvPr/>
        </p:nvSpPr>
        <p:spPr>
          <a:xfrm>
            <a:off x="5189172" y="3779587"/>
            <a:ext cx="411435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Co-Investigators</a:t>
            </a:r>
            <a:endParaRPr lang="en-US" sz="3200"/>
          </a:p>
        </p:txBody>
      </p:sp>
      <p:sp>
        <p:nvSpPr>
          <p:cNvPr id="34" name="Right Bracket 33">
            <a:extLst>
              <a:ext uri="{FF2B5EF4-FFF2-40B4-BE49-F238E27FC236}">
                <a16:creationId xmlns:a16="http://schemas.microsoft.com/office/drawing/2014/main" id="{A94FE07F-46A2-A90B-439F-949337E02624}"/>
              </a:ext>
            </a:extLst>
          </p:cNvPr>
          <p:cNvSpPr/>
          <p:nvPr/>
        </p:nvSpPr>
        <p:spPr>
          <a:xfrm rot="5400000">
            <a:off x="6808070" y="-964406"/>
            <a:ext cx="276999" cy="9078187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itle 34">
            <a:extLst>
              <a:ext uri="{FF2B5EF4-FFF2-40B4-BE49-F238E27FC236}">
                <a16:creationId xmlns:a16="http://schemas.microsoft.com/office/drawing/2014/main" id="{7D695ED6-4C6A-8146-E944-5CF8111F2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TORUS Team at </a:t>
            </a:r>
            <a:r>
              <a:rPr lang="en-US">
                <a:solidFill>
                  <a:schemeClr val="bg1"/>
                </a:solidFill>
              </a:rPr>
              <a:t>Newcastle University</a:t>
            </a:r>
          </a:p>
        </p:txBody>
      </p:sp>
      <p:pic>
        <p:nvPicPr>
          <p:cNvPr id="8" name="Picture 7" descr="Newcastle University Vector Logo ...">
            <a:extLst>
              <a:ext uri="{FF2B5EF4-FFF2-40B4-BE49-F238E27FC236}">
                <a16:creationId xmlns:a16="http://schemas.microsoft.com/office/drawing/2014/main" id="{AD6A6F02-5205-8B0F-C9E7-EA4569E92DB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168313" y="548635"/>
            <a:ext cx="2335193" cy="833257"/>
          </a:xfrm>
          <a:prstGeom prst="rect">
            <a:avLst/>
          </a:prstGeom>
        </p:spPr>
      </p:pic>
      <p:sp>
        <p:nvSpPr>
          <p:cNvPr id="36" name="TextBox 23">
            <a:extLst>
              <a:ext uri="{FF2B5EF4-FFF2-40B4-BE49-F238E27FC236}">
                <a16:creationId xmlns:a16="http://schemas.microsoft.com/office/drawing/2014/main" id="{F2BD780E-5D30-E741-2DBA-E51E578B6E6E}"/>
              </a:ext>
            </a:extLst>
          </p:cNvPr>
          <p:cNvSpPr txBox="1"/>
          <p:nvPr/>
        </p:nvSpPr>
        <p:spPr>
          <a:xfrm>
            <a:off x="668552" y="3156796"/>
            <a:ext cx="112258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Lynn Rochester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Co-Director</a:t>
            </a:r>
            <a:endParaRPr lang="en-US" b="1"/>
          </a:p>
        </p:txBody>
      </p:sp>
      <p:sp>
        <p:nvSpPr>
          <p:cNvPr id="37" name="TextBox 23">
            <a:extLst>
              <a:ext uri="{FF2B5EF4-FFF2-40B4-BE49-F238E27FC236}">
                <a16:creationId xmlns:a16="http://schemas.microsoft.com/office/drawing/2014/main" id="{C01DA1FC-3566-3960-7539-838AE156215A}"/>
              </a:ext>
            </a:extLst>
          </p:cNvPr>
          <p:cNvSpPr txBox="1"/>
          <p:nvPr/>
        </p:nvSpPr>
        <p:spPr>
          <a:xfrm>
            <a:off x="2642209" y="3156796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Paul Watson</a:t>
            </a:r>
          </a:p>
        </p:txBody>
      </p:sp>
      <p:sp>
        <p:nvSpPr>
          <p:cNvPr id="38" name="TextBox 23">
            <a:extLst>
              <a:ext uri="{FF2B5EF4-FFF2-40B4-BE49-F238E27FC236}">
                <a16:creationId xmlns:a16="http://schemas.microsoft.com/office/drawing/2014/main" id="{1C24D0FC-B033-7279-87BD-1F78EF323F71}"/>
              </a:ext>
            </a:extLst>
          </p:cNvPr>
          <p:cNvSpPr txBox="1"/>
          <p:nvPr/>
        </p:nvSpPr>
        <p:spPr>
          <a:xfrm>
            <a:off x="6410231" y="3156796"/>
            <a:ext cx="110251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Silvia Del Din</a:t>
            </a:r>
            <a:endParaRPr lang="en-US" b="1"/>
          </a:p>
        </p:txBody>
      </p:sp>
      <p:sp>
        <p:nvSpPr>
          <p:cNvPr id="39" name="TextBox 23">
            <a:extLst>
              <a:ext uri="{FF2B5EF4-FFF2-40B4-BE49-F238E27FC236}">
                <a16:creationId xmlns:a16="http://schemas.microsoft.com/office/drawing/2014/main" id="{14C2551B-BA37-BAE5-150E-764FAEAA2FF5}"/>
              </a:ext>
            </a:extLst>
          </p:cNvPr>
          <p:cNvSpPr txBox="1"/>
          <p:nvPr/>
        </p:nvSpPr>
        <p:spPr>
          <a:xfrm>
            <a:off x="10181953" y="3156796"/>
            <a:ext cx="1124393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David Kirk</a:t>
            </a:r>
            <a:endParaRPr lang="en-US" b="1"/>
          </a:p>
        </p:txBody>
      </p:sp>
      <p:sp>
        <p:nvSpPr>
          <p:cNvPr id="41" name="TextBox 23">
            <a:extLst>
              <a:ext uri="{FF2B5EF4-FFF2-40B4-BE49-F238E27FC236}">
                <a16:creationId xmlns:a16="http://schemas.microsoft.com/office/drawing/2014/main" id="{EBBD5AC2-F1F3-DB78-8118-4E77A91D5D9D}"/>
              </a:ext>
            </a:extLst>
          </p:cNvPr>
          <p:cNvSpPr txBox="1"/>
          <p:nvPr/>
        </p:nvSpPr>
        <p:spPr>
          <a:xfrm>
            <a:off x="4571376" y="3156796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Abi Durrant</a:t>
            </a:r>
            <a:endParaRPr lang="en-US" b="1"/>
          </a:p>
        </p:txBody>
      </p:sp>
      <p:sp>
        <p:nvSpPr>
          <p:cNvPr id="42" name="TextBox 23">
            <a:extLst>
              <a:ext uri="{FF2B5EF4-FFF2-40B4-BE49-F238E27FC236}">
                <a16:creationId xmlns:a16="http://schemas.microsoft.com/office/drawing/2014/main" id="{7C34EDA1-63E7-6CE6-7C3D-36706980057A}"/>
              </a:ext>
            </a:extLst>
          </p:cNvPr>
          <p:cNvSpPr txBox="1"/>
          <p:nvPr/>
        </p:nvSpPr>
        <p:spPr>
          <a:xfrm>
            <a:off x="8363827" y="3156796"/>
            <a:ext cx="1102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Alison Yarnall</a:t>
            </a:r>
            <a:endParaRPr lang="en-US" b="1"/>
          </a:p>
        </p:txBody>
      </p:sp>
      <p:sp>
        <p:nvSpPr>
          <p:cNvPr id="43" name="TextBox 23">
            <a:extLst>
              <a:ext uri="{FF2B5EF4-FFF2-40B4-BE49-F238E27FC236}">
                <a16:creationId xmlns:a16="http://schemas.microsoft.com/office/drawing/2014/main" id="{436137F1-4B0C-DD19-6AAC-5A4DCD8DADF2}"/>
              </a:ext>
            </a:extLst>
          </p:cNvPr>
          <p:cNvSpPr txBox="1"/>
          <p:nvPr/>
        </p:nvSpPr>
        <p:spPr>
          <a:xfrm>
            <a:off x="834804" y="5719762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Lenia </a:t>
            </a:r>
            <a:r>
              <a:rPr lang="en-US" sz="1200" err="1">
                <a:solidFill>
                  <a:srgbClr val="41131C"/>
                </a:solidFill>
              </a:rPr>
              <a:t>Margariti</a:t>
            </a:r>
            <a:endParaRPr lang="en-US" sz="1200">
              <a:solidFill>
                <a:srgbClr val="41131C"/>
              </a:solidFill>
            </a:endParaRPr>
          </a:p>
        </p:txBody>
      </p:sp>
      <p:sp>
        <p:nvSpPr>
          <p:cNvPr id="44" name="TextBox 23">
            <a:extLst>
              <a:ext uri="{FF2B5EF4-FFF2-40B4-BE49-F238E27FC236}">
                <a16:creationId xmlns:a16="http://schemas.microsoft.com/office/drawing/2014/main" id="{FBD8CCBC-7A34-BC40-2278-DA227735806D}"/>
              </a:ext>
            </a:extLst>
          </p:cNvPr>
          <p:cNvSpPr txBox="1"/>
          <p:nvPr/>
        </p:nvSpPr>
        <p:spPr>
          <a:xfrm>
            <a:off x="5544740" y="5719762"/>
            <a:ext cx="1102519" cy="27699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Lisa Alcock</a:t>
            </a:r>
            <a:endParaRPr lang="en-US" b="1"/>
          </a:p>
        </p:txBody>
      </p:sp>
      <p:sp>
        <p:nvSpPr>
          <p:cNvPr id="45" name="TextBox 23">
            <a:extLst>
              <a:ext uri="{FF2B5EF4-FFF2-40B4-BE49-F238E27FC236}">
                <a16:creationId xmlns:a16="http://schemas.microsoft.com/office/drawing/2014/main" id="{CBC24377-912C-3371-A938-5E833DE8CA95}"/>
              </a:ext>
            </a:extLst>
          </p:cNvPr>
          <p:cNvSpPr txBox="1"/>
          <p:nvPr/>
        </p:nvSpPr>
        <p:spPr>
          <a:xfrm>
            <a:off x="10239665" y="5719762"/>
            <a:ext cx="1124393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Ann Gibson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Project Staff</a:t>
            </a:r>
            <a:endParaRPr lang="en-US" b="1"/>
          </a:p>
        </p:txBody>
      </p:sp>
      <p:sp>
        <p:nvSpPr>
          <p:cNvPr id="46" name="TextBox 23">
            <a:extLst>
              <a:ext uri="{FF2B5EF4-FFF2-40B4-BE49-F238E27FC236}">
                <a16:creationId xmlns:a16="http://schemas.microsoft.com/office/drawing/2014/main" id="{F47CE88D-9BE0-261D-4664-AACD329FDBCD}"/>
              </a:ext>
            </a:extLst>
          </p:cNvPr>
          <p:cNvSpPr txBox="1"/>
          <p:nvPr/>
        </p:nvSpPr>
        <p:spPr>
          <a:xfrm>
            <a:off x="3203071" y="5719762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Kirsty Scott</a:t>
            </a:r>
            <a:endParaRPr lang="en-US" b="1"/>
          </a:p>
        </p:txBody>
      </p:sp>
      <p:sp>
        <p:nvSpPr>
          <p:cNvPr id="47" name="TextBox 23">
            <a:extLst>
              <a:ext uri="{FF2B5EF4-FFF2-40B4-BE49-F238E27FC236}">
                <a16:creationId xmlns:a16="http://schemas.microsoft.com/office/drawing/2014/main" id="{1173BE26-86C1-37C8-E10C-CF5D3F75CCAE}"/>
              </a:ext>
            </a:extLst>
          </p:cNvPr>
          <p:cNvSpPr txBox="1"/>
          <p:nvPr/>
        </p:nvSpPr>
        <p:spPr>
          <a:xfrm>
            <a:off x="7939606" y="5719762"/>
            <a:ext cx="1102519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Chloe Hinchliffe</a:t>
            </a:r>
            <a:endParaRPr lang="en-US" b="1"/>
          </a:p>
        </p:txBody>
      </p:sp>
    </p:spTree>
    <p:extLst>
      <p:ext uri="{BB962C8B-B14F-4D97-AF65-F5344CB8AC3E}">
        <p14:creationId xmlns:p14="http://schemas.microsoft.com/office/powerpoint/2010/main" val="46759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9A66BB-8CB8-0D8F-DF08-D4B17198B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E0FB0-89CA-99C5-05A8-6AF6E31A50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TORUS Highlighted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1A8A3C-C17A-615C-986C-190B15D10E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92500" lnSpcReduction="20000"/>
          </a:bodyPr>
          <a:lstStyle/>
          <a:p>
            <a:pPr marL="742315"/>
            <a:r>
              <a:rPr lang="en-US">
                <a:latin typeface="Arial Nova"/>
              </a:rPr>
              <a:t>Duan, S., Dadashzadeh, A., Whone, A. L. &amp; Mirmehdi, M. </a:t>
            </a:r>
            <a:r>
              <a:rPr lang="en-US" b="1">
                <a:solidFill>
                  <a:srgbClr val="A53248"/>
                </a:solidFill>
                <a:latin typeface="Arial Nova"/>
              </a:rPr>
              <a:t>Trajectory-guided Motion Perception for Facial Expression Quality Assessment in Neurological Disorders. </a:t>
            </a:r>
            <a:r>
              <a:rPr lang="en-US">
                <a:latin typeface="Arial Nova"/>
              </a:rPr>
              <a:t>(2025). 19th International Conference on Automatic Face and Gesture Recognition (FG). Institute of Electrical and Electronics Engineers (IEEE), (International Conference on Automatic Face and Gesture Recognition).</a:t>
            </a:r>
          </a:p>
          <a:p>
            <a:pPr marL="742315"/>
            <a:r>
              <a:rPr lang="en-US">
                <a:latin typeface="Arial Nova"/>
              </a:rPr>
              <a:t>Elaine Czech, Ewan Soubutts, Ian J Craddock, Aisling Ann O'Kane. </a:t>
            </a:r>
            <a:r>
              <a:rPr lang="en-US" b="1">
                <a:solidFill>
                  <a:srgbClr val="A53248"/>
                </a:solidFill>
                <a:latin typeface="Arial Nova"/>
              </a:rPr>
              <a:t>Understanding the Multimodal Voice Assistant as an Informal and Social Care Support Tool in the UK.</a:t>
            </a:r>
            <a:r>
              <a:rPr lang="en-US">
                <a:latin typeface="Arial Nova"/>
              </a:rPr>
              <a:t> (2025). ACM Conversational User Interfaces Conference.</a:t>
            </a:r>
            <a:endParaRPr lang="en-US"/>
          </a:p>
        </p:txBody>
      </p:sp>
      <p:pic>
        <p:nvPicPr>
          <p:cNvPr id="5" name="Picture 4" descr="TORUS project logo in colour">
            <a:extLst>
              <a:ext uri="{FF2B5EF4-FFF2-40B4-BE49-F238E27FC236}">
                <a16:creationId xmlns:a16="http://schemas.microsoft.com/office/drawing/2014/main" id="{F44AC95A-A8F3-8343-FDB5-CD1B026636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64140" y="285452"/>
            <a:ext cx="1305116" cy="83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1834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ectangle 101">
            <a:extLst>
              <a:ext uri="{FF2B5EF4-FFF2-40B4-BE49-F238E27FC236}">
                <a16:creationId xmlns:a16="http://schemas.microsoft.com/office/drawing/2014/main" id="{C2DCFDD4-BDF4-8336-5A07-51DA90FB904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5154" y="6110479"/>
            <a:ext cx="12207154" cy="772241"/>
          </a:xfrm>
          <a:prstGeom prst="rect">
            <a:avLst/>
          </a:prstGeom>
          <a:solidFill>
            <a:srgbClr val="CB5D7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A507552A-0FFA-7C06-F0C2-804475F6E29F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249362" y="6282359"/>
            <a:ext cx="8345460" cy="447042"/>
            <a:chOff x="328018" y="6282359"/>
            <a:chExt cx="8345460" cy="447042"/>
          </a:xfrm>
        </p:grpSpPr>
        <p:pic>
          <p:nvPicPr>
            <p:cNvPr id="101" name="Picture 100" descr="A black and white logo&#10;&#10;Description automatically generated">
              <a:extLst>
                <a:ext uri="{FF2B5EF4-FFF2-40B4-BE49-F238E27FC236}">
                  <a16:creationId xmlns:a16="http://schemas.microsoft.com/office/drawing/2014/main" id="{192D565B-983D-936D-4458-8057F37A022D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6638" y="6282680"/>
              <a:ext cx="1314876" cy="446400"/>
            </a:xfrm>
            <a:prstGeom prst="rect">
              <a:avLst/>
            </a:prstGeom>
          </p:spPr>
        </p:pic>
        <p:pic>
          <p:nvPicPr>
            <p:cNvPr id="104" name="Picture 103" descr="A white text on a black background&#10;&#10;Description automatically generated">
              <a:extLst>
                <a:ext uri="{FF2B5EF4-FFF2-40B4-BE49-F238E27FC236}">
                  <a16:creationId xmlns:a16="http://schemas.microsoft.com/office/drawing/2014/main" id="{206A4C91-E47B-1AF5-5C23-C0E4BB3D04AA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8257" y="6282680"/>
              <a:ext cx="1245221" cy="446400"/>
            </a:xfrm>
            <a:prstGeom prst="rect">
              <a:avLst/>
            </a:prstGeom>
          </p:spPr>
        </p:pic>
        <p:pic>
          <p:nvPicPr>
            <p:cNvPr id="107" name="Picture 106" descr="A close up of a logo&#10;&#10;Description automatically generated">
              <a:extLst>
                <a:ext uri="{FF2B5EF4-FFF2-40B4-BE49-F238E27FC236}">
                  <a16:creationId xmlns:a16="http://schemas.microsoft.com/office/drawing/2014/main" id="{A7CEE2D4-95D2-9908-856C-96DBD38A24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35538" y="6282680"/>
              <a:ext cx="464359" cy="446400"/>
            </a:xfrm>
            <a:prstGeom prst="rect">
              <a:avLst/>
            </a:prstGeom>
          </p:spPr>
        </p:pic>
        <p:pic>
          <p:nvPicPr>
            <p:cNvPr id="109" name="Picture 108" descr="A black and white logo&#10;&#10;Description automatically generated">
              <a:extLst>
                <a:ext uri="{FF2B5EF4-FFF2-40B4-BE49-F238E27FC236}">
                  <a16:creationId xmlns:a16="http://schemas.microsoft.com/office/drawing/2014/main" id="{33C4D3F3-E964-736A-1EEE-7DA7CB730ED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97409" y="6282680"/>
              <a:ext cx="1331388" cy="446400"/>
            </a:xfrm>
            <a:prstGeom prst="rect">
              <a:avLst/>
            </a:prstGeom>
          </p:spPr>
        </p:pic>
        <p:pic>
          <p:nvPicPr>
            <p:cNvPr id="111" name="Picture 110" descr="A logo with black text&#10;&#10;Description automatically generated">
              <a:extLst>
                <a:ext uri="{FF2B5EF4-FFF2-40B4-BE49-F238E27FC236}">
                  <a16:creationId xmlns:a16="http://schemas.microsoft.com/office/drawing/2014/main" id="{AAF9588C-D258-DE34-822B-F8617F269125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8630" y="6282680"/>
              <a:ext cx="912038" cy="446400"/>
            </a:xfrm>
            <a:prstGeom prst="rect">
              <a:avLst/>
            </a:prstGeom>
          </p:spPr>
        </p:pic>
        <p:pic>
          <p:nvPicPr>
            <p:cNvPr id="113" name="Picture 112" descr="A close-up of a logo&#10;&#10;Description automatically generated">
              <a:extLst>
                <a:ext uri="{FF2B5EF4-FFF2-40B4-BE49-F238E27FC236}">
                  <a16:creationId xmlns:a16="http://schemas.microsoft.com/office/drawing/2014/main" id="{2B71EB25-7C63-08BB-4450-158D0C3DC0C0}"/>
                </a:ext>
              </a:extLst>
            </p:cNvPr>
            <p:cNvPicPr>
              <a:picLocks noGrp="1" noRot="1" noChangeAspect="1" noMove="1" noResize="1" noEditPoints="1" noAdjustHandles="1" noChangeArrowheads="1" noChangeShapeType="1" noCrop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018" y="6282359"/>
              <a:ext cx="1543871" cy="447042"/>
            </a:xfrm>
            <a:prstGeom prst="rect">
              <a:avLst/>
            </a:prstGeom>
          </p:spPr>
        </p:pic>
      </p:grpSp>
      <p:pic>
        <p:nvPicPr>
          <p:cNvPr id="115" name="Picture 114" descr="A black and white logo&#10;&#10;Description automatically generated">
            <a:extLst>
              <a:ext uri="{FF2B5EF4-FFF2-40B4-BE49-F238E27FC236}">
                <a16:creationId xmlns:a16="http://schemas.microsoft.com/office/drawing/2014/main" id="{A9BA8C5D-DD32-8C05-E3EE-68EBF3FD1E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7770" y="6242505"/>
            <a:ext cx="1922868" cy="48146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059553C-3080-4E2D-581A-C19AFC8F0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>
                <a:solidFill>
                  <a:srgbClr val="A53248"/>
                </a:solidFill>
              </a:rPr>
              <a:t>LEAP Digital Health Hub</a:t>
            </a:r>
            <a:br>
              <a:rPr lang="en-US" b="1" dirty="0">
                <a:solidFill>
                  <a:srgbClr val="A53248"/>
                </a:solidFill>
              </a:rPr>
            </a:br>
            <a:r>
              <a:rPr lang="en-US" sz="2800" b="1" dirty="0">
                <a:solidFill>
                  <a:srgbClr val="A53248"/>
                </a:solidFill>
                <a:ea typeface="+mj-lt"/>
                <a:cs typeface="+mj-lt"/>
              </a:rPr>
              <a:t>L</a:t>
            </a:r>
            <a:r>
              <a:rPr lang="en-US" sz="2800" dirty="0">
                <a:solidFill>
                  <a:srgbClr val="A53248"/>
                </a:solidFill>
                <a:ea typeface="+mj-lt"/>
                <a:cs typeface="+mj-lt"/>
              </a:rPr>
              <a:t>eadership </a:t>
            </a:r>
            <a:r>
              <a:rPr lang="en-US" sz="2800" b="1" dirty="0">
                <a:solidFill>
                  <a:srgbClr val="A53248"/>
                </a:solidFill>
                <a:ea typeface="+mj-lt"/>
                <a:cs typeface="+mj-lt"/>
              </a:rPr>
              <a:t>E</a:t>
            </a:r>
            <a:r>
              <a:rPr lang="en-US" sz="2800" dirty="0">
                <a:solidFill>
                  <a:srgbClr val="A53248"/>
                </a:solidFill>
                <a:ea typeface="+mj-lt"/>
                <a:cs typeface="+mj-lt"/>
              </a:rPr>
              <a:t>ngagement </a:t>
            </a:r>
            <a:r>
              <a:rPr lang="en-US" sz="2800" b="1" dirty="0">
                <a:solidFill>
                  <a:srgbClr val="A53248"/>
                </a:solidFill>
                <a:ea typeface="+mj-lt"/>
                <a:cs typeface="+mj-lt"/>
              </a:rPr>
              <a:t>A</a:t>
            </a:r>
            <a:r>
              <a:rPr lang="en-US" sz="2800" dirty="0">
                <a:solidFill>
                  <a:srgbClr val="A53248"/>
                </a:solidFill>
                <a:ea typeface="+mj-lt"/>
                <a:cs typeface="+mj-lt"/>
              </a:rPr>
              <a:t>cceleration &amp; </a:t>
            </a:r>
            <a:r>
              <a:rPr lang="en-US" sz="2800" b="1" dirty="0">
                <a:solidFill>
                  <a:srgbClr val="A53248"/>
                </a:solidFill>
                <a:ea typeface="+mj-lt"/>
                <a:cs typeface="+mj-lt"/>
              </a:rPr>
              <a:t>P</a:t>
            </a:r>
            <a:r>
              <a:rPr lang="en-US" sz="2800" dirty="0">
                <a:solidFill>
                  <a:srgbClr val="A53248"/>
                </a:solidFill>
                <a:ea typeface="+mj-lt"/>
                <a:cs typeface="+mj-lt"/>
              </a:rPr>
              <a:t>artnership</a:t>
            </a:r>
            <a:endParaRPr lang="en-US" sz="2800" b="1" dirty="0">
              <a:solidFill>
                <a:srgbClr val="A53248"/>
              </a:solidFill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C0FA4F05-AB3F-91AA-C6C7-CBBF82BF98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62500" lnSpcReduction="20000"/>
          </a:bodyPr>
          <a:lstStyle/>
          <a:p>
            <a:pPr marL="227965" indent="-227965">
              <a:lnSpc>
                <a:spcPct val="120000"/>
              </a:lnSpc>
            </a:pPr>
            <a:r>
              <a:rPr lang="en-US" sz="2600" dirty="0">
                <a:latin typeface="Poppins"/>
                <a:cs typeface="Poppins"/>
              </a:rPr>
              <a:t>Hub for the South West of England and Wales</a:t>
            </a:r>
            <a:endParaRPr lang="en-US" sz="2600" dirty="0">
              <a:solidFill>
                <a:srgbClr val="000000"/>
              </a:solidFill>
              <a:latin typeface="Poppins"/>
              <a:cs typeface="Poppins"/>
            </a:endParaRPr>
          </a:p>
          <a:p>
            <a:pPr marL="227965" indent="-227965">
              <a:lnSpc>
                <a:spcPct val="120000"/>
              </a:lnSpc>
            </a:pP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5</a:t>
            </a:r>
            <a:r>
              <a:rPr lang="en-US" dirty="0">
                <a:solidFill>
                  <a:srgbClr val="A53248"/>
                </a:solidFill>
                <a:latin typeface="Poppins"/>
                <a:cs typeface="Poppins"/>
              </a:rPr>
              <a:t> </a:t>
            </a:r>
            <a:r>
              <a:rPr lang="en-GB" dirty="0">
                <a:latin typeface="Poppins"/>
                <a:cs typeface="Poppins"/>
              </a:rPr>
              <a:t>regional universities and HDR UK </a:t>
            </a:r>
            <a:endParaRPr lang="en-US" dirty="0">
              <a:latin typeface="Poppins"/>
              <a:cs typeface="Poppins"/>
            </a:endParaRPr>
          </a:p>
          <a:p>
            <a:pPr marL="227965" indent="-227965">
              <a:lnSpc>
                <a:spcPct val="120000"/>
              </a:lnSpc>
            </a:pPr>
            <a:r>
              <a:rPr lang="en-US" sz="2600" dirty="0">
                <a:latin typeface="Poppins"/>
                <a:cs typeface="Poppins"/>
              </a:rPr>
              <a:t>Led by the University of Bristol</a:t>
            </a:r>
            <a:endParaRPr lang="en-US" sz="2600" dirty="0">
              <a:solidFill>
                <a:srgbClr val="000000"/>
              </a:solidFill>
              <a:latin typeface="Poppins"/>
              <a:cs typeface="Poppins"/>
            </a:endParaRPr>
          </a:p>
          <a:p>
            <a:pPr marL="227965" indent="-227965">
              <a:lnSpc>
                <a:spcPct val="120000"/>
              </a:lnSpc>
            </a:pPr>
            <a:r>
              <a:rPr lang="en-US" dirty="0">
                <a:latin typeface="Poppins"/>
                <a:cs typeface="Poppins"/>
              </a:rPr>
              <a:t>Network of </a:t>
            </a: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200+</a:t>
            </a:r>
            <a:r>
              <a:rPr lang="en-US" b="1" dirty="0">
                <a:latin typeface="Poppins"/>
                <a:cs typeface="Poppins"/>
              </a:rPr>
              <a:t> </a:t>
            </a:r>
            <a:r>
              <a:rPr lang="en-US" err="1">
                <a:latin typeface="Poppins"/>
                <a:cs typeface="Poppins"/>
              </a:rPr>
              <a:t>organisations</a:t>
            </a:r>
            <a:r>
              <a:rPr lang="en-US" dirty="0">
                <a:latin typeface="Poppins"/>
                <a:cs typeface="Poppins"/>
              </a:rPr>
              <a:t> </a:t>
            </a:r>
          </a:p>
          <a:p>
            <a:pPr marL="227965" indent="-227965">
              <a:lnSpc>
                <a:spcPct val="120000"/>
              </a:lnSpc>
            </a:pP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£4M </a:t>
            </a:r>
            <a:r>
              <a:rPr lang="en-US" dirty="0">
                <a:latin typeface="Poppins"/>
                <a:cs typeface="Poppins"/>
              </a:rPr>
              <a:t>of funding from EPSRC (2023-2026)</a:t>
            </a:r>
          </a:p>
          <a:p>
            <a:pPr marL="227965" indent="-227965">
              <a:lnSpc>
                <a:spcPct val="120000"/>
              </a:lnSpc>
            </a:pP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£1M</a:t>
            </a:r>
            <a:r>
              <a:rPr lang="en-US" b="1" dirty="0">
                <a:latin typeface="Poppins"/>
                <a:cs typeface="Poppins"/>
              </a:rPr>
              <a:t> </a:t>
            </a:r>
            <a:r>
              <a:rPr lang="en-US" dirty="0">
                <a:latin typeface="Poppins"/>
                <a:cs typeface="Poppins"/>
              </a:rPr>
              <a:t>of research funding allocated</a:t>
            </a:r>
          </a:p>
          <a:p>
            <a:pPr marL="227965" indent="-227965">
              <a:lnSpc>
                <a:spcPct val="120000"/>
              </a:lnSpc>
            </a:pPr>
            <a:r>
              <a:rPr lang="en-US" dirty="0">
                <a:latin typeface="Poppins"/>
                <a:cs typeface="Poppins"/>
              </a:rPr>
              <a:t>Portfolio of </a:t>
            </a: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10</a:t>
            </a:r>
            <a:r>
              <a:rPr lang="en-US" b="1" dirty="0">
                <a:latin typeface="Poppins"/>
                <a:cs typeface="Poppins"/>
              </a:rPr>
              <a:t> </a:t>
            </a:r>
            <a:r>
              <a:rPr lang="en-US" dirty="0">
                <a:latin typeface="Poppins"/>
                <a:cs typeface="Poppins"/>
              </a:rPr>
              <a:t>collaborative research projects in </a:t>
            </a:r>
            <a:r>
              <a:rPr lang="en-US" b="1" dirty="0">
                <a:solidFill>
                  <a:srgbClr val="A53248"/>
                </a:solidFill>
                <a:latin typeface="Poppins"/>
                <a:cs typeface="Poppins"/>
              </a:rPr>
              <a:t>4</a:t>
            </a:r>
            <a:r>
              <a:rPr lang="en-US" dirty="0">
                <a:latin typeface="Poppins"/>
                <a:cs typeface="Poppins"/>
              </a:rPr>
              <a:t> key themes:</a:t>
            </a:r>
          </a:p>
          <a:p>
            <a:pPr marL="913765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Poppins"/>
                <a:cs typeface="Poppins"/>
              </a:rPr>
              <a:t>Care outside of the hospital</a:t>
            </a:r>
          </a:p>
          <a:p>
            <a:pPr marL="913765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Poppins"/>
                <a:cs typeface="Poppins"/>
              </a:rPr>
              <a:t>Service and resource planning</a:t>
            </a:r>
          </a:p>
          <a:p>
            <a:pPr marL="913765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Poppins"/>
                <a:cs typeface="Poppins"/>
              </a:rPr>
              <a:t>Frailty, fall prediction and fall prevention</a:t>
            </a:r>
          </a:p>
          <a:p>
            <a:pPr marL="913765" lvl="1" indent="-457200">
              <a:lnSpc>
                <a:spcPct val="120000"/>
              </a:lnSpc>
              <a:buFont typeface="+mj-lt"/>
              <a:buAutoNum type="arabicPeriod"/>
            </a:pPr>
            <a:r>
              <a:rPr lang="en-US" dirty="0">
                <a:latin typeface="Poppins"/>
                <a:cs typeface="Poppins"/>
              </a:rPr>
              <a:t>Smartphone and wearable technologies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67688C-9D39-B901-FC41-B2A0D70AD94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228080" y="1572385"/>
            <a:ext cx="5865501" cy="3910335"/>
          </a:xfrm>
          <a:prstGeom prst="rect">
            <a:avLst/>
          </a:prstGeom>
        </p:spPr>
      </p:pic>
      <p:pic>
        <p:nvPicPr>
          <p:cNvPr id="4" name="Content Placeholder 3" descr="A logo with pink letters&#10;&#10;AI-generated content may be incorrect.">
            <a:extLst>
              <a:ext uri="{FF2B5EF4-FFF2-40B4-BE49-F238E27FC236}">
                <a16:creationId xmlns:a16="http://schemas.microsoft.com/office/drawing/2014/main" id="{8ADA9A2F-6B11-675C-A435-7BB607E1B49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9685740" y="184097"/>
            <a:ext cx="2225758" cy="1243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86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A20E6EF-8785-DE3B-5163-A76ECECF27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169" y="4171986"/>
            <a:ext cx="1447800" cy="1447800"/>
          </a:xfrm>
          <a:prstGeom prst="rect">
            <a:avLst/>
          </a:prstGeom>
        </p:spPr>
      </p:pic>
      <p:pic>
        <p:nvPicPr>
          <p:cNvPr id="14" name="Picture 13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8774386F-546E-D647-0C01-69CB677498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8547" y="4171986"/>
            <a:ext cx="1438275" cy="144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C6A49B8-BDB1-94F4-F5C8-862F06AF9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>
                <a:latin typeface="Arial Nova"/>
              </a:rPr>
              <a:t>LEAP Team in the </a:t>
            </a:r>
            <a:r>
              <a:rPr lang="en-US" sz="3600">
                <a:solidFill>
                  <a:schemeClr val="bg1"/>
                </a:solidFill>
                <a:latin typeface="Arial Nova"/>
              </a:rPr>
              <a:t>University of Bristol</a:t>
            </a:r>
          </a:p>
        </p:txBody>
      </p:sp>
      <p:pic>
        <p:nvPicPr>
          <p:cNvPr id="20" name="Content Placeholder 1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2D5B2388-FB77-94F0-E475-35C7730E58B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6275234" y="1490250"/>
            <a:ext cx="1447800" cy="1447800"/>
          </a:xfrm>
        </p:spPr>
      </p:pic>
      <p:pic>
        <p:nvPicPr>
          <p:cNvPr id="21" name="Picture 20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DF966F57-9EE9-CE70-B03A-02EC1C19BE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4537" y="1490250"/>
            <a:ext cx="1447800" cy="1447800"/>
          </a:xfrm>
          <a:prstGeom prst="rect">
            <a:avLst/>
          </a:prstGeom>
        </p:spPr>
      </p:pic>
      <p:pic>
        <p:nvPicPr>
          <p:cNvPr id="28" name="Picture 27" descr="A person with a beard and glasses&#10;&#10;AI-generated content may be incorrect.">
            <a:extLst>
              <a:ext uri="{FF2B5EF4-FFF2-40B4-BE49-F238E27FC236}">
                <a16:creationId xmlns:a16="http://schemas.microsoft.com/office/drawing/2014/main" id="{CC7B9B9E-1DF3-E26C-71A1-3E946A1056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33841" y="1490250"/>
            <a:ext cx="1438275" cy="1447800"/>
          </a:xfrm>
          <a:prstGeom prst="rect">
            <a:avLst/>
          </a:prstGeom>
        </p:spPr>
      </p:pic>
      <p:pic>
        <p:nvPicPr>
          <p:cNvPr id="31" name="Picture 30" descr="A person with long hair and a white scarf&#10;&#10;AI-generated content may be incorrect.">
            <a:extLst>
              <a:ext uri="{FF2B5EF4-FFF2-40B4-BE49-F238E27FC236}">
                <a16:creationId xmlns:a16="http://schemas.microsoft.com/office/drawing/2014/main" id="{21148592-12B8-B95D-1297-352692269F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931" y="1490250"/>
            <a:ext cx="1447800" cy="1447800"/>
          </a:xfrm>
          <a:prstGeom prst="rect">
            <a:avLst/>
          </a:prstGeom>
        </p:spPr>
      </p:pic>
      <p:pic>
        <p:nvPicPr>
          <p:cNvPr id="34" name="Picture 33" descr="A person in a suit and tie&#10;&#10;AI-generated content may be incorrect.">
            <a:extLst>
              <a:ext uri="{FF2B5EF4-FFF2-40B4-BE49-F238E27FC236}">
                <a16:creationId xmlns:a16="http://schemas.microsoft.com/office/drawing/2014/main" id="{44048E30-C668-7CD7-C451-A5271A4668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6850" y="1490250"/>
            <a:ext cx="1438275" cy="1447800"/>
          </a:xfrm>
          <a:prstGeom prst="rect">
            <a:avLst/>
          </a:prstGeom>
        </p:spPr>
      </p:pic>
      <p:pic>
        <p:nvPicPr>
          <p:cNvPr id="35" name="Picture 34" descr="A person with blonde hair and pink lipstick&#10;&#10;AI-generated content may be incorrect.">
            <a:extLst>
              <a:ext uri="{FF2B5EF4-FFF2-40B4-BE49-F238E27FC236}">
                <a16:creationId xmlns:a16="http://schemas.microsoft.com/office/drawing/2014/main" id="{B383256A-EBD5-0471-3470-C0DDA4E016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16628" y="1490250"/>
            <a:ext cx="1447800" cy="1447800"/>
          </a:xfrm>
          <a:prstGeom prst="rect">
            <a:avLst/>
          </a:prstGeom>
        </p:spPr>
      </p:pic>
      <p:pic>
        <p:nvPicPr>
          <p:cNvPr id="38" name="Picture 37" descr="A person smiling for the camera&#10;&#10;AI-generated content may be incorrect.">
            <a:extLst>
              <a:ext uri="{FF2B5EF4-FFF2-40B4-BE49-F238E27FC236}">
                <a16:creationId xmlns:a16="http://schemas.microsoft.com/office/drawing/2014/main" id="{CBBE61E4-3B12-8719-5C37-3A2CFDC41B9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74729" y="4171987"/>
            <a:ext cx="1438275" cy="1447800"/>
          </a:xfrm>
          <a:prstGeom prst="rect">
            <a:avLst/>
          </a:prstGeom>
        </p:spPr>
      </p:pic>
      <p:pic>
        <p:nvPicPr>
          <p:cNvPr id="39" name="Picture 38" descr="A person wearing glasses and a green jacket&#10;&#10;AI-generated content may be incorrect.">
            <a:extLst>
              <a:ext uri="{FF2B5EF4-FFF2-40B4-BE49-F238E27FC236}">
                <a16:creationId xmlns:a16="http://schemas.microsoft.com/office/drawing/2014/main" id="{6127AC44-1B5D-FADC-C9A1-634FA954D6E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33841" y="4171987"/>
            <a:ext cx="1438275" cy="1447800"/>
          </a:xfrm>
          <a:prstGeom prst="rect">
            <a:avLst/>
          </a:prstGeom>
        </p:spPr>
      </p:pic>
      <p:pic>
        <p:nvPicPr>
          <p:cNvPr id="40" name="Picture 39" descr="A person smiling at the camera&#10;&#10;AI-generated content may be incorrect.">
            <a:extLst>
              <a:ext uri="{FF2B5EF4-FFF2-40B4-BE49-F238E27FC236}">
                <a16:creationId xmlns:a16="http://schemas.microsoft.com/office/drawing/2014/main" id="{FD705A2D-E20D-AD94-CAF8-2CC0A2A204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228752" y="4171987"/>
            <a:ext cx="1438275" cy="1447800"/>
          </a:xfrm>
          <a:prstGeom prst="rect">
            <a:avLst/>
          </a:prstGeom>
        </p:spPr>
      </p:pic>
      <p:pic>
        <p:nvPicPr>
          <p:cNvPr id="41" name="Picture 40" descr="A person with long hair wearing glasses&#10;&#10;AI-generated content may be incorrect.">
            <a:extLst>
              <a:ext uri="{FF2B5EF4-FFF2-40B4-BE49-F238E27FC236}">
                <a16:creationId xmlns:a16="http://schemas.microsoft.com/office/drawing/2014/main" id="{95D5DDB7-7F37-D44B-DBBD-9D122022B8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787865" y="4171987"/>
            <a:ext cx="1438275" cy="1447800"/>
          </a:xfrm>
          <a:prstGeom prst="rect">
            <a:avLst/>
          </a:prstGeom>
        </p:spPr>
      </p:pic>
      <p:pic>
        <p:nvPicPr>
          <p:cNvPr id="45" name="Picture 4" descr="A person smiling for a picture&#10;&#10;AI-generated content may be incorrect.">
            <a:extLst>
              <a:ext uri="{FF2B5EF4-FFF2-40B4-BE49-F238E27FC236}">
                <a16:creationId xmlns:a16="http://schemas.microsoft.com/office/drawing/2014/main" id="{84462852-BE96-B62E-0FFD-E8ADFC72C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/>
          <a:srcRect l="3480" r="3480"/>
          <a:stretch/>
        </p:blipFill>
        <p:spPr bwMode="auto">
          <a:xfrm>
            <a:off x="667757" y="4176397"/>
            <a:ext cx="1440157" cy="1438980"/>
          </a:xfrm>
          <a:prstGeom prst="ellipse">
            <a:avLst/>
          </a:prstGeom>
          <a:noFill/>
          <a:ln w="7620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Content Placeholder 3" descr="A logo with pink letters&#10;&#10;AI-generated content may be incorrect.">
            <a:extLst>
              <a:ext uri="{FF2B5EF4-FFF2-40B4-BE49-F238E27FC236}">
                <a16:creationId xmlns:a16="http://schemas.microsoft.com/office/drawing/2014/main" id="{05879EEC-95CA-417D-0FE3-1619FA5E59E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9685740" y="184097"/>
            <a:ext cx="2225758" cy="1243941"/>
          </a:xfrm>
          <a:prstGeom prst="rect">
            <a:avLst/>
          </a:prstGeom>
        </p:spPr>
      </p:pic>
      <p:pic>
        <p:nvPicPr>
          <p:cNvPr id="4" name="Picture 3" descr="A black text on a black background&#10;&#10;AI-generated content may be incorrect.">
            <a:extLst>
              <a:ext uri="{FF2B5EF4-FFF2-40B4-BE49-F238E27FC236}">
                <a16:creationId xmlns:a16="http://schemas.microsoft.com/office/drawing/2014/main" id="{9111F0BC-0D58-9F7B-802C-21899F1E1667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18510" y="412739"/>
            <a:ext cx="2760615" cy="786655"/>
          </a:xfrm>
          <a:prstGeom prst="rect">
            <a:avLst/>
          </a:prstGeom>
        </p:spPr>
      </p:pic>
      <p:sp>
        <p:nvSpPr>
          <p:cNvPr id="6" name="TextBox 23">
            <a:extLst>
              <a:ext uri="{FF2B5EF4-FFF2-40B4-BE49-F238E27FC236}">
                <a16:creationId xmlns:a16="http://schemas.microsoft.com/office/drawing/2014/main" id="{70EC93BB-83E8-5E1C-2599-293CDC4690CF}"/>
              </a:ext>
            </a:extLst>
          </p:cNvPr>
          <p:cNvSpPr txBox="1"/>
          <p:nvPr/>
        </p:nvSpPr>
        <p:spPr>
          <a:xfrm>
            <a:off x="881910" y="3073303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Ian Craddock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Hub Director</a:t>
            </a:r>
            <a:endParaRPr lang="en-US" b="1"/>
          </a:p>
        </p:txBody>
      </p:sp>
      <p:sp>
        <p:nvSpPr>
          <p:cNvPr id="7" name="TextBox 23">
            <a:extLst>
              <a:ext uri="{FF2B5EF4-FFF2-40B4-BE49-F238E27FC236}">
                <a16:creationId xmlns:a16="http://schemas.microsoft.com/office/drawing/2014/main" id="{4D81B462-68A2-1016-7D5D-034CD79FA3B7}"/>
              </a:ext>
            </a:extLst>
          </p:cNvPr>
          <p:cNvSpPr txBox="1"/>
          <p:nvPr/>
        </p:nvSpPr>
        <p:spPr>
          <a:xfrm>
            <a:off x="2758910" y="3073303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Hanna </a:t>
            </a:r>
            <a:r>
              <a:rPr lang="en-US" sz="1200" err="1">
                <a:solidFill>
                  <a:srgbClr val="41131C"/>
                </a:solidFill>
              </a:rPr>
              <a:t>Isotalus</a:t>
            </a:r>
            <a:endParaRPr lang="en-US" sz="1200">
              <a:solidFill>
                <a:srgbClr val="41131C"/>
              </a:solidFill>
            </a:endParaRP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Deputy Director</a:t>
            </a:r>
            <a:endParaRPr lang="en-US" b="1"/>
          </a:p>
        </p:txBody>
      </p:sp>
      <p:sp>
        <p:nvSpPr>
          <p:cNvPr id="8" name="TextBox 23">
            <a:extLst>
              <a:ext uri="{FF2B5EF4-FFF2-40B4-BE49-F238E27FC236}">
                <a16:creationId xmlns:a16="http://schemas.microsoft.com/office/drawing/2014/main" id="{4C62C003-4CD9-4131-43BF-426D799881D3}"/>
              </a:ext>
            </a:extLst>
          </p:cNvPr>
          <p:cNvSpPr txBox="1"/>
          <p:nvPr/>
        </p:nvSpPr>
        <p:spPr>
          <a:xfrm>
            <a:off x="4635910" y="3073303"/>
            <a:ext cx="965200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Rachel Prior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Hub Manager</a:t>
            </a:r>
            <a:endParaRPr lang="en-US" b="1"/>
          </a:p>
        </p:txBody>
      </p:sp>
      <p:sp>
        <p:nvSpPr>
          <p:cNvPr id="9" name="TextBox 23">
            <a:extLst>
              <a:ext uri="{FF2B5EF4-FFF2-40B4-BE49-F238E27FC236}">
                <a16:creationId xmlns:a16="http://schemas.microsoft.com/office/drawing/2014/main" id="{5013F8B1-F913-51F2-32DB-E3ECA19F0622}"/>
              </a:ext>
            </a:extLst>
          </p:cNvPr>
          <p:cNvSpPr txBox="1"/>
          <p:nvPr/>
        </p:nvSpPr>
        <p:spPr>
          <a:xfrm>
            <a:off x="6512909" y="3073303"/>
            <a:ext cx="1073223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Karen Dawe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Skills and Knowledge Deputy Director</a:t>
            </a:r>
            <a:endParaRPr lang="en-US" b="1"/>
          </a:p>
        </p:txBody>
      </p:sp>
      <p:sp>
        <p:nvSpPr>
          <p:cNvPr id="10" name="TextBox 23">
            <a:extLst>
              <a:ext uri="{FF2B5EF4-FFF2-40B4-BE49-F238E27FC236}">
                <a16:creationId xmlns:a16="http://schemas.microsoft.com/office/drawing/2014/main" id="{4C3E445A-5525-38DD-5522-5D2BF24FD99E}"/>
              </a:ext>
            </a:extLst>
          </p:cNvPr>
          <p:cNvSpPr txBox="1"/>
          <p:nvPr/>
        </p:nvSpPr>
        <p:spPr>
          <a:xfrm>
            <a:off x="8635194" y="5684232"/>
            <a:ext cx="1050925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Nawid </a:t>
            </a:r>
            <a:r>
              <a:rPr lang="en-US" sz="1200" err="1">
                <a:solidFill>
                  <a:srgbClr val="41131C"/>
                </a:solidFill>
              </a:rPr>
              <a:t>Keshtmand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826C36C-43CE-19B8-61C0-AE0DD62ABB85}"/>
              </a:ext>
            </a:extLst>
          </p:cNvPr>
          <p:cNvSpPr txBox="1"/>
          <p:nvPr/>
        </p:nvSpPr>
        <p:spPr>
          <a:xfrm>
            <a:off x="10266909" y="5684232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Emily Nielsen</a:t>
            </a:r>
            <a:endParaRPr lang="en-US"/>
          </a:p>
        </p:txBody>
      </p:sp>
      <p:sp>
        <p:nvSpPr>
          <p:cNvPr id="12" name="TextBox 23">
            <a:extLst>
              <a:ext uri="{FF2B5EF4-FFF2-40B4-BE49-F238E27FC236}">
                <a16:creationId xmlns:a16="http://schemas.microsoft.com/office/drawing/2014/main" id="{335D1409-FBD2-A647-1773-429694186199}"/>
              </a:ext>
            </a:extLst>
          </p:cNvPr>
          <p:cNvSpPr txBox="1"/>
          <p:nvPr/>
        </p:nvSpPr>
        <p:spPr>
          <a:xfrm>
            <a:off x="5543211" y="5684232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Miquel Perello Nieto</a:t>
            </a:r>
            <a:endParaRPr lang="en-US"/>
          </a:p>
        </p:txBody>
      </p:sp>
      <p:sp>
        <p:nvSpPr>
          <p:cNvPr id="13" name="TextBox 23">
            <a:extLst>
              <a:ext uri="{FF2B5EF4-FFF2-40B4-BE49-F238E27FC236}">
                <a16:creationId xmlns:a16="http://schemas.microsoft.com/office/drawing/2014/main" id="{5EE3F610-637D-9637-4B8B-433136FCD976}"/>
              </a:ext>
            </a:extLst>
          </p:cNvPr>
          <p:cNvSpPr txBox="1"/>
          <p:nvPr/>
        </p:nvSpPr>
        <p:spPr>
          <a:xfrm>
            <a:off x="7089203" y="5684232"/>
            <a:ext cx="96520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Matthew Wragg</a:t>
            </a:r>
            <a:endParaRPr lang="en-US" sz="1200">
              <a:solidFill>
                <a:srgbClr val="000000"/>
              </a:solidFill>
            </a:endParaRPr>
          </a:p>
        </p:txBody>
      </p:sp>
      <p:sp>
        <p:nvSpPr>
          <p:cNvPr id="15" name="TextBox 23">
            <a:extLst>
              <a:ext uri="{FF2B5EF4-FFF2-40B4-BE49-F238E27FC236}">
                <a16:creationId xmlns:a16="http://schemas.microsoft.com/office/drawing/2014/main" id="{312B57B4-85FD-703D-D497-37A17A908C58}"/>
              </a:ext>
            </a:extLst>
          </p:cNvPr>
          <p:cNvSpPr txBox="1"/>
          <p:nvPr/>
        </p:nvSpPr>
        <p:spPr>
          <a:xfrm>
            <a:off x="8389909" y="3073303"/>
            <a:ext cx="1212427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Andrew Dowsey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Fellowship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Director</a:t>
            </a:r>
            <a:endParaRPr lang="en-US" b="1"/>
          </a:p>
        </p:txBody>
      </p:sp>
      <p:sp>
        <p:nvSpPr>
          <p:cNvPr id="16" name="TextBox 23">
            <a:extLst>
              <a:ext uri="{FF2B5EF4-FFF2-40B4-BE49-F238E27FC236}">
                <a16:creationId xmlns:a16="http://schemas.microsoft.com/office/drawing/2014/main" id="{67AB748E-6957-5483-89F6-1A5D28D355A3}"/>
              </a:ext>
            </a:extLst>
          </p:cNvPr>
          <p:cNvSpPr txBox="1"/>
          <p:nvPr/>
        </p:nvSpPr>
        <p:spPr>
          <a:xfrm>
            <a:off x="10236866" y="2980970"/>
            <a:ext cx="1073223" cy="101566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</a:rPr>
              <a:t>Raul Santos Rodriguez</a:t>
            </a:r>
          </a:p>
          <a:p>
            <a:pPr algn="ctr"/>
            <a:r>
              <a:rPr lang="en-US" sz="1200" b="1">
                <a:solidFill>
                  <a:srgbClr val="41131C"/>
                </a:solidFill>
              </a:rPr>
              <a:t>Capability </a:t>
            </a:r>
            <a:r>
              <a:rPr lang="en-US" sz="1200" b="1" err="1">
                <a:solidFill>
                  <a:srgbClr val="41131C"/>
                </a:solidFill>
              </a:rPr>
              <a:t>Programme</a:t>
            </a:r>
            <a:r>
              <a:rPr lang="en-US" sz="1200" b="1">
                <a:solidFill>
                  <a:srgbClr val="41131C"/>
                </a:solidFill>
              </a:rPr>
              <a:t> Director</a:t>
            </a:r>
            <a:endParaRPr lang="en-US" b="1"/>
          </a:p>
        </p:txBody>
      </p:sp>
      <p:sp>
        <p:nvSpPr>
          <p:cNvPr id="18" name="TextBox 23">
            <a:extLst>
              <a:ext uri="{FF2B5EF4-FFF2-40B4-BE49-F238E27FC236}">
                <a16:creationId xmlns:a16="http://schemas.microsoft.com/office/drawing/2014/main" id="{B2579830-C1B7-3363-C55E-C1F52516CBE8}"/>
              </a:ext>
            </a:extLst>
          </p:cNvPr>
          <p:cNvSpPr txBox="1"/>
          <p:nvPr/>
        </p:nvSpPr>
        <p:spPr>
          <a:xfrm>
            <a:off x="905235" y="5684232"/>
            <a:ext cx="965200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Kirsten Cater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Co-I</a:t>
            </a:r>
            <a:endParaRPr lang="en-US" b="1"/>
          </a:p>
        </p:txBody>
      </p:sp>
      <p:sp>
        <p:nvSpPr>
          <p:cNvPr id="19" name="TextBox 23">
            <a:extLst>
              <a:ext uri="{FF2B5EF4-FFF2-40B4-BE49-F238E27FC236}">
                <a16:creationId xmlns:a16="http://schemas.microsoft.com/office/drawing/2014/main" id="{71E73D63-AEC6-9AE6-C1BE-2E7DF2852F97}"/>
              </a:ext>
            </a:extLst>
          </p:cNvPr>
          <p:cNvSpPr txBox="1"/>
          <p:nvPr/>
        </p:nvSpPr>
        <p:spPr>
          <a:xfrm>
            <a:off x="2356294" y="5684232"/>
            <a:ext cx="1141227" cy="830997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Laura Yiqing Wang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Online Coordinator</a:t>
            </a:r>
            <a:endParaRPr lang="en-US" b="1"/>
          </a:p>
        </p:txBody>
      </p:sp>
      <p:sp>
        <p:nvSpPr>
          <p:cNvPr id="22" name="TextBox 23">
            <a:extLst>
              <a:ext uri="{FF2B5EF4-FFF2-40B4-BE49-F238E27FC236}">
                <a16:creationId xmlns:a16="http://schemas.microsoft.com/office/drawing/2014/main" id="{372AF9CB-495F-CC3E-F3F7-7538FCBA3EA5}"/>
              </a:ext>
            </a:extLst>
          </p:cNvPr>
          <p:cNvSpPr txBox="1"/>
          <p:nvPr/>
        </p:nvSpPr>
        <p:spPr>
          <a:xfrm>
            <a:off x="3922057" y="5684232"/>
            <a:ext cx="1228921" cy="646331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>
                <a:solidFill>
                  <a:srgbClr val="41131C"/>
                </a:solidFill>
                <a:ea typeface="+mn-lt"/>
                <a:cs typeface="+mn-lt"/>
              </a:rPr>
              <a:t>Emma Brown</a:t>
            </a:r>
          </a:p>
          <a:p>
            <a:pPr algn="ctr"/>
            <a:r>
              <a:rPr lang="en-US" sz="1200" b="1">
                <a:solidFill>
                  <a:srgbClr val="41131C"/>
                </a:solidFill>
                <a:ea typeface="+mn-lt"/>
                <a:cs typeface="+mn-lt"/>
              </a:rPr>
              <a:t>Hub Administrator</a:t>
            </a:r>
            <a:endParaRPr lang="en-US" b="1"/>
          </a:p>
        </p:txBody>
      </p:sp>
      <p:sp>
        <p:nvSpPr>
          <p:cNvPr id="3" name="TextBox 23">
            <a:extLst>
              <a:ext uri="{FF2B5EF4-FFF2-40B4-BE49-F238E27FC236}">
                <a16:creationId xmlns:a16="http://schemas.microsoft.com/office/drawing/2014/main" id="{F456CD08-AD30-F4B0-7D07-A978B48449DD}"/>
              </a:ext>
            </a:extLst>
          </p:cNvPr>
          <p:cNvSpPr txBox="1"/>
          <p:nvPr/>
        </p:nvSpPr>
        <p:spPr>
          <a:xfrm>
            <a:off x="6583573" y="6349722"/>
            <a:ext cx="4114357" cy="40011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000">
                <a:solidFill>
                  <a:srgbClr val="41131C"/>
                </a:solidFill>
              </a:rPr>
              <a:t>Researchers in Residence</a:t>
            </a:r>
            <a:endParaRPr lang="en-US" sz="3200"/>
          </a:p>
        </p:txBody>
      </p:sp>
      <p:sp>
        <p:nvSpPr>
          <p:cNvPr id="5" name="Right Bracket 4">
            <a:extLst>
              <a:ext uri="{FF2B5EF4-FFF2-40B4-BE49-F238E27FC236}">
                <a16:creationId xmlns:a16="http://schemas.microsoft.com/office/drawing/2014/main" id="{6621313D-DB22-A505-3E4A-68BC8264FDCC}"/>
              </a:ext>
            </a:extLst>
          </p:cNvPr>
          <p:cNvSpPr/>
          <p:nvPr/>
        </p:nvSpPr>
        <p:spPr>
          <a:xfrm rot="5400000">
            <a:off x="8318179" y="3183644"/>
            <a:ext cx="276999" cy="6030873"/>
          </a:xfrm>
          <a:prstGeom prst="rightBracket">
            <a:avLst/>
          </a:prstGeom>
          <a:ln w="28575">
            <a:solidFill>
              <a:srgbClr val="D9819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43295"/>
      </p:ext>
    </p:extLst>
  </p:cSld>
  <p:clrMapOvr>
    <a:masterClrMapping/>
  </p:clrMapOvr>
</p:sld>
</file>

<file path=ppt/theme/theme1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WAN Template" id="{5F94E1F4-F3B9-499F-8BFA-5A35459B99BD}" vid="{3FC4FDF6-F425-4465-B1D4-EEE3477B553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18</Slides>
  <Notes>5</Notes>
  <HiddenSlides>0</HiddenSlide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1" baseType="lpstr">
      <vt:lpstr>VanillaVTI</vt:lpstr>
      <vt:lpstr>Office Theme</vt:lpstr>
      <vt:lpstr>Office Theme</vt:lpstr>
      <vt:lpstr>Digital Health Research Group School of Engineering Mathematics and Technology</vt:lpstr>
      <vt:lpstr>Digital Health Research Group: A multidisciplinary team with more than 100 academics</vt:lpstr>
      <vt:lpstr>SPHERE Sensor Platform for Healthcare in a Residential Environment</vt:lpstr>
      <vt:lpstr>TORUS Transforming the Objective Real-world measurement of Symptoms</vt:lpstr>
      <vt:lpstr>TORUS Team at the University of Bristol</vt:lpstr>
      <vt:lpstr>TORUS Team at Newcastle University</vt:lpstr>
      <vt:lpstr>TORUS Highlighted research</vt:lpstr>
      <vt:lpstr>LEAP Digital Health Hub Leadership Engagement Acceleration &amp; Partnership</vt:lpstr>
      <vt:lpstr>LEAP Team in the University of Bristol</vt:lpstr>
      <vt:lpstr>LEAP Team in other organizations</vt:lpstr>
      <vt:lpstr>LEAP Highlighted research</vt:lpstr>
      <vt:lpstr>CDT in Digital Health and Care Centre for Doctoral Training</vt:lpstr>
      <vt:lpstr>CDT Management Team</vt:lpstr>
      <vt:lpstr>CDT Students by cohort</vt:lpstr>
      <vt:lpstr>CDT Highlighted research</vt:lpstr>
      <vt:lpstr>Digital Health Seminar Series</vt:lpstr>
      <vt:lpstr>PowerPoint Presentation</vt:lpstr>
      <vt:lpstr>Digital Health Research Group School of Engineering Mathematics and Technology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revision>290</cp:revision>
  <dcterms:created xsi:type="dcterms:W3CDTF">2025-06-18T13:17:36Z</dcterms:created>
  <dcterms:modified xsi:type="dcterms:W3CDTF">2025-06-25T08:13:57Z</dcterms:modified>
</cp:coreProperties>
</file>