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FFD95F_B406EC6B.xml" ContentType="application/vnd.ms-powerpoint.comments+xml"/>
  <Override PartName="/ppt/notesSlides/notesSlide3.xml" ContentType="application/vnd.openxmlformats-officedocument.presentationml.notesSlide+xml"/>
  <Override PartName="/ppt/webextensions/webextension1.xml" ContentType="application/vnd.ms-office.webextension+xml"/>
  <Override PartName="/ppt/notesSlides/notesSlide4.xml" ContentType="application/vnd.openxmlformats-officedocument.presentationml.notesSlide+xml"/>
  <Override PartName="/ppt/comments/modernComment_7FFFD8BC_7E31AE9F.xml" ContentType="application/vnd.ms-powerpoint.comment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FD8C9_1422CD75.xml" ContentType="application/vnd.ms-powerpoint.comments+xml"/>
  <Override PartName="/ppt/notesSlides/notesSlide8.xml" ContentType="application/vnd.openxmlformats-officedocument.presentationml.notesSlide+xml"/>
  <Override PartName="/ppt/comments/modernComment_7FFFD8CE_FC6FDE68.xml" ContentType="application/vnd.ms-powerpoint.comments+xml"/>
  <Override PartName="/ppt/notesSlides/notesSlide9.xml" ContentType="application/vnd.openxmlformats-officedocument.presentationml.notesSlide+xml"/>
  <Override PartName="/ppt/comments/modernComment_7FFFD8CA_8631EAA6.xml" ContentType="application/vnd.ms-powerpoint.comments+xml"/>
  <Override PartName="/ppt/notesSlides/notesSlide10.xml" ContentType="application/vnd.openxmlformats-officedocument.presentationml.notesSlide+xml"/>
  <Override PartName="/ppt/comments/modernComment_7FFFD8CB_809B13D5.xml" ContentType="application/vnd.ms-powerpoint.comments+xml"/>
  <Override PartName="/ppt/comments/modernComment_7FFFD8CC_78FE21C4.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 id="2147483662" r:id="rId5"/>
    <p:sldMasterId id="2147483701" r:id="rId6"/>
    <p:sldMasterId id="2147483689" r:id="rId7"/>
    <p:sldMasterId id="2147483648" r:id="rId8"/>
  </p:sldMasterIdLst>
  <p:notesMasterIdLst>
    <p:notesMasterId r:id="rId113"/>
  </p:notesMasterIdLst>
  <p:handoutMasterIdLst>
    <p:handoutMasterId r:id="rId114"/>
  </p:handoutMasterIdLst>
  <p:sldIdLst>
    <p:sldId id="256" r:id="rId9"/>
    <p:sldId id="2147473599" r:id="rId10"/>
    <p:sldId id="2147473759" r:id="rId11"/>
    <p:sldId id="2147473785" r:id="rId12"/>
    <p:sldId id="2147473570" r:id="rId13"/>
    <p:sldId id="2147473787" r:id="rId14"/>
    <p:sldId id="2147473681" r:id="rId15"/>
    <p:sldId id="2147473615" r:id="rId16"/>
    <p:sldId id="2147473616" r:id="rId17"/>
    <p:sldId id="2147473686" r:id="rId18"/>
    <p:sldId id="2147473618" r:id="rId19"/>
    <p:sldId id="2147473620" r:id="rId20"/>
    <p:sldId id="2147473596" r:id="rId21"/>
    <p:sldId id="2147473712" r:id="rId22"/>
    <p:sldId id="2147473694" r:id="rId23"/>
    <p:sldId id="2147473639" r:id="rId24"/>
    <p:sldId id="2147473775" r:id="rId25"/>
    <p:sldId id="2147473802" r:id="rId26"/>
    <p:sldId id="2147473689" r:id="rId27"/>
    <p:sldId id="2147473688" r:id="rId28"/>
    <p:sldId id="2147473698" r:id="rId29"/>
    <p:sldId id="2147473679" r:id="rId30"/>
    <p:sldId id="2147473677" r:id="rId31"/>
    <p:sldId id="2147473680" r:id="rId32"/>
    <p:sldId id="2147473774" r:id="rId33"/>
    <p:sldId id="2147473702" r:id="rId34"/>
    <p:sldId id="2147473707" r:id="rId35"/>
    <p:sldId id="2147473690" r:id="rId36"/>
    <p:sldId id="2147473781" r:id="rId37"/>
    <p:sldId id="2147473691" r:id="rId38"/>
    <p:sldId id="2147473667" r:id="rId39"/>
    <p:sldId id="2147473672" r:id="rId40"/>
    <p:sldId id="2147473790" r:id="rId41"/>
    <p:sldId id="2147473674" r:id="rId42"/>
    <p:sldId id="2147473675" r:id="rId43"/>
    <p:sldId id="2147473676" r:id="rId44"/>
    <p:sldId id="2147473700" r:id="rId45"/>
    <p:sldId id="2147473699" r:id="rId46"/>
    <p:sldId id="2147473772" r:id="rId47"/>
    <p:sldId id="2147473704" r:id="rId48"/>
    <p:sldId id="2147473701" r:id="rId49"/>
    <p:sldId id="2147473808" r:id="rId50"/>
    <p:sldId id="2147473710" r:id="rId51"/>
    <p:sldId id="2147473650" r:id="rId52"/>
    <p:sldId id="2147473713" r:id="rId53"/>
    <p:sldId id="2147473714" r:id="rId54"/>
    <p:sldId id="2147473792" r:id="rId55"/>
    <p:sldId id="2147473794" r:id="rId56"/>
    <p:sldId id="2147473796" r:id="rId57"/>
    <p:sldId id="2147473795" r:id="rId58"/>
    <p:sldId id="2147473793" r:id="rId59"/>
    <p:sldId id="2147473805" r:id="rId60"/>
    <p:sldId id="2147473806" r:id="rId61"/>
    <p:sldId id="2147473574" r:id="rId62"/>
    <p:sldId id="2147473715" r:id="rId63"/>
    <p:sldId id="2147473565" r:id="rId64"/>
    <p:sldId id="2147473609" r:id="rId65"/>
    <p:sldId id="2147473716" r:id="rId66"/>
    <p:sldId id="2147473614" r:id="rId67"/>
    <p:sldId id="2147473717" r:id="rId68"/>
    <p:sldId id="2147473610" r:id="rId69"/>
    <p:sldId id="2147473718" r:id="rId70"/>
    <p:sldId id="2147473594" r:id="rId71"/>
    <p:sldId id="2147473611" r:id="rId72"/>
    <p:sldId id="2147473708" r:id="rId73"/>
    <p:sldId id="2147473612" r:id="rId74"/>
    <p:sldId id="2147473709" r:id="rId75"/>
    <p:sldId id="2147473783" r:id="rId76"/>
    <p:sldId id="2147473804" r:id="rId77"/>
    <p:sldId id="2147473801" r:id="rId78"/>
    <p:sldId id="2147473784" r:id="rId79"/>
    <p:sldId id="2147473797" r:id="rId80"/>
    <p:sldId id="2147473760" r:id="rId81"/>
    <p:sldId id="2147473800" r:id="rId82"/>
    <p:sldId id="2147473803" r:id="rId83"/>
    <p:sldId id="2147473798" r:id="rId84"/>
    <p:sldId id="2147473762" r:id="rId85"/>
    <p:sldId id="2147473751" r:id="rId86"/>
    <p:sldId id="2147473752" r:id="rId87"/>
    <p:sldId id="2147473753" r:id="rId88"/>
    <p:sldId id="2147473754" r:id="rId89"/>
    <p:sldId id="2147473755" r:id="rId90"/>
    <p:sldId id="2147473768" r:id="rId91"/>
    <p:sldId id="2147473799" r:id="rId92"/>
    <p:sldId id="2147473749" r:id="rId93"/>
    <p:sldId id="2147473744" r:id="rId94"/>
    <p:sldId id="2147473732" r:id="rId95"/>
    <p:sldId id="2147473733" r:id="rId96"/>
    <p:sldId id="2147473734" r:id="rId97"/>
    <p:sldId id="2147473737" r:id="rId98"/>
    <p:sldId id="2147473764" r:id="rId99"/>
    <p:sldId id="2147473735" r:id="rId100"/>
    <p:sldId id="2147473769" r:id="rId101"/>
    <p:sldId id="2147473770" r:id="rId102"/>
    <p:sldId id="2147473771" r:id="rId103"/>
    <p:sldId id="2147473789" r:id="rId104"/>
    <p:sldId id="2147473736" r:id="rId105"/>
    <p:sldId id="2147473739" r:id="rId106"/>
    <p:sldId id="2147473740" r:id="rId107"/>
    <p:sldId id="2147473741" r:id="rId108"/>
    <p:sldId id="2147473743" r:id="rId109"/>
    <p:sldId id="2147473779" r:id="rId110"/>
    <p:sldId id="2147473778" r:id="rId111"/>
    <p:sldId id="2147473777" r:id="rId112"/>
  </p:sldIdLst>
  <p:sldSz cx="12192000" cy="6858000"/>
  <p:notesSz cx="6858000" cy="9144000"/>
  <p:custDataLst>
    <p:tags r:id="rId1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9B2669-5636-F239-4046-F56EA953DC75}" name="Miquel Perello Nieto" initials="MN" userId="S::mp15688@bristol.ac.uk::a0e45281-eef2-4052-8b3d-efa9875af453" providerId="AD"/>
  <p188:author id="{D7265F9B-253C-7AA5-50CD-E4EF59860F4D}" name="Nawid Keshtmand" initials="" userId="S::yl18410@bristol.ac.uk::b7fe36dd-b1f6-4967-a666-d30fdf27461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2364F"/>
    <a:srgbClr val="41131C"/>
    <a:srgbClr val="F0DADE"/>
    <a:srgbClr val="DF99A6"/>
    <a:srgbClr val="CC586E"/>
    <a:srgbClr val="EAEAEA"/>
    <a:srgbClr val="5A4348"/>
    <a:srgbClr val="000000"/>
    <a:srgbClr val="F224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A941D3-83E8-4ADA-B8C1-BF2EE9089FA9}" v="2" dt="2025-07-04T08:34:57.586"/>
    <p1510:client id="{44894E96-1B20-18FC-BC11-38EA0EFF9404}" v="2" dt="2025-07-04T16:38:28.945"/>
    <p1510:client id="{C45EA264-C491-92E9-FF02-1E717A0D3EB2}" v="3197" dt="2025-07-03T15:42:57.2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viewProps" Target="viewProps.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notesMaster" Target="notesMasters/notesMaster1.xml"/><Relationship Id="rId118" Type="http://schemas.openxmlformats.org/officeDocument/2006/relationships/theme" Target="theme/theme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handoutMaster" Target="handoutMasters/handoutMaster1.xml"/><Relationship Id="rId119" Type="http://schemas.openxmlformats.org/officeDocument/2006/relationships/tableStyles" Target="tableStyles.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tags" Target="tags/tag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s>
</file>

<file path=ppt/comments/modernComment_7FFFD8BC_7E31AE9F.xml><?xml version="1.0" encoding="utf-8"?>
<p188:cmLst xmlns:a="http://schemas.openxmlformats.org/drawingml/2006/main" xmlns:r="http://schemas.openxmlformats.org/officeDocument/2006/relationships" xmlns:p188="http://schemas.microsoft.com/office/powerpoint/2018/8/main">
  <p188:cm id="{A052AEF0-FDB8-47FF-9A8F-6FDCA9C2C070}" authorId="{679B2669-5636-F239-4046-F56EA953DC75}" status="resolved" created="2024-12-03T10:21:04.656" complete="100000">
    <pc:sldMkLst xmlns:pc="http://schemas.microsoft.com/office/powerpoint/2013/main/command">
      <pc:docMk/>
      <pc:sldMk cId="2117185183" sldId="2147473596"/>
    </pc:sldMkLst>
    <p188:replyLst>
      <p188:reply id="{90B54F8F-A0BC-4161-A7E8-2CAB5151E7DF}" authorId="{679B2669-5636-F239-4046-F56EA953DC75}" created="2024-12-03T10:21:16.485">
        <p188:txBody>
          <a:bodyPr/>
          <a:lstStyle/>
          <a:p>
            <a:r>
              <a:rPr lang="en-US"/>
              <a:t>https://www.delveinsight.com/blog/top-applications-of-artificial-intelligence-in-healthcare</a:t>
            </a:r>
          </a:p>
        </p188:txBody>
      </p188:reply>
    </p188:replyLst>
    <p188:txBody>
      <a:bodyPr/>
      <a:lstStyle/>
      <a:p>
        <a:r>
          <a:rPr lang="en-US"/>
          <a:t>remove image as it has copyright</a:t>
        </a:r>
      </a:p>
    </p188:txBody>
  </p188:cm>
</p188:cmLst>
</file>

<file path=ppt/comments/modernComment_7FFFD8C9_1422CD75.xml><?xml version="1.0" encoding="utf-8"?>
<p188:cmLst xmlns:a="http://schemas.openxmlformats.org/drawingml/2006/main" xmlns:r="http://schemas.openxmlformats.org/officeDocument/2006/relationships" xmlns:p188="http://schemas.microsoft.com/office/powerpoint/2018/8/main">
  <p188:cm id="{B7367C9A-7CC3-4F68-9A01-D5E447365BE9}" authorId="{679B2669-5636-F239-4046-F56EA953DC75}" created="2024-11-28T19:07:14.254">
    <pc:sldMkLst xmlns:pc="http://schemas.microsoft.com/office/powerpoint/2013/main/command">
      <pc:docMk/>
      <pc:sldMk cId="718178803" sldId="2147473574"/>
    </pc:sldMkLst>
    <p188:txBody>
      <a:bodyPr/>
      <a:lstStyle/>
      <a:p>
        <a:r>
          <a:rPr lang="en-US"/>
          <a:t>Dedice the content of 3 slides for this section. There are some examples at the moment.</a:t>
        </a:r>
      </a:p>
    </p188:txBody>
  </p188:cm>
</p188:cmLst>
</file>

<file path=ppt/comments/modernComment_7FFFD8CA_8631EAA6.xml><?xml version="1.0" encoding="utf-8"?>
<p188:cmLst xmlns:a="http://schemas.openxmlformats.org/drawingml/2006/main" xmlns:r="http://schemas.openxmlformats.org/officeDocument/2006/relationships" xmlns:p188="http://schemas.microsoft.com/office/powerpoint/2018/8/main">
  <p188:cm id="{DD41A0E3-9768-47C0-B3EF-EBC128EB5A0C}" authorId="{679B2669-5636-F239-4046-F56EA953DC75}" created="2024-11-28T19:07:14.254">
    <pc:sldMkLst xmlns:pc="http://schemas.microsoft.com/office/powerpoint/2013/main/command">
      <pc:docMk/>
      <pc:sldMk cId="718178803" sldId="2147473574"/>
    </pc:sldMkLst>
    <p188:txBody>
      <a:bodyPr/>
      <a:lstStyle/>
      <a:p>
        <a:r>
          <a:rPr lang="en-US"/>
          <a:t>Dedice the content of 3 slides for this section. There are some examples at the moment.</a:t>
        </a:r>
      </a:p>
    </p188:txBody>
  </p188:cm>
</p188:cmLst>
</file>

<file path=ppt/comments/modernComment_7FFFD8CB_809B13D5.xml><?xml version="1.0" encoding="utf-8"?>
<p188:cmLst xmlns:a="http://schemas.openxmlformats.org/drawingml/2006/main" xmlns:r="http://schemas.openxmlformats.org/officeDocument/2006/relationships" xmlns:p188="http://schemas.microsoft.com/office/powerpoint/2018/8/main">
  <p188:cm id="{E0BBE635-1EDD-49C8-8554-84E2EFE2EBF3}" authorId="{679B2669-5636-F239-4046-F56EA953DC75}" created="2024-11-28T19:07:14.254">
    <pc:sldMkLst xmlns:pc="http://schemas.microsoft.com/office/powerpoint/2013/main/command">
      <pc:docMk/>
      <pc:sldMk cId="718178803" sldId="2147473574"/>
    </pc:sldMkLst>
    <p188:txBody>
      <a:bodyPr/>
      <a:lstStyle/>
      <a:p>
        <a:r>
          <a:rPr lang="en-US"/>
          <a:t>Dedice the content of 3 slides for this section. There are some examples at the moment.</a:t>
        </a:r>
      </a:p>
    </p188:txBody>
  </p188:cm>
</p188:cmLst>
</file>

<file path=ppt/comments/modernComment_7FFFD8CC_78FE21C4.xml><?xml version="1.0" encoding="utf-8"?>
<p188:cmLst xmlns:a="http://schemas.openxmlformats.org/drawingml/2006/main" xmlns:r="http://schemas.openxmlformats.org/officeDocument/2006/relationships" xmlns:p188="http://schemas.microsoft.com/office/powerpoint/2018/8/main">
  <p188:cm id="{511775A1-9324-4229-AA4F-BE0DA46D9062}" authorId="{679B2669-5636-F239-4046-F56EA953DC75}" created="2024-11-28T19:07:14.254">
    <pc:sldMkLst xmlns:pc="http://schemas.microsoft.com/office/powerpoint/2013/main/command">
      <pc:docMk/>
      <pc:sldMk cId="718178803" sldId="2147473574"/>
    </pc:sldMkLst>
    <p188:txBody>
      <a:bodyPr/>
      <a:lstStyle/>
      <a:p>
        <a:r>
          <a:rPr lang="en-US"/>
          <a:t>Dedice the content of 3 slides for this section. There are some examples at the moment.</a:t>
        </a:r>
      </a:p>
    </p188:txBody>
  </p188:cm>
</p188:cmLst>
</file>

<file path=ppt/comments/modernComment_7FFFD8CE_FC6FDE68.xml><?xml version="1.0" encoding="utf-8"?>
<p188:cmLst xmlns:a="http://schemas.openxmlformats.org/drawingml/2006/main" xmlns:r="http://schemas.openxmlformats.org/officeDocument/2006/relationships" xmlns:p188="http://schemas.microsoft.com/office/powerpoint/2018/8/main">
  <p188:cm id="{71E4E346-5641-4BC6-97B6-688E67E17C82}" authorId="{679B2669-5636-F239-4046-F56EA953DC75}" created="2024-11-28T19:07:14.254">
    <pc:sldMkLst xmlns:pc="http://schemas.microsoft.com/office/powerpoint/2013/main/command">
      <pc:docMk/>
      <pc:sldMk cId="718178803" sldId="2147473574"/>
    </pc:sldMkLst>
    <p188:txBody>
      <a:bodyPr/>
      <a:lstStyle/>
      <a:p>
        <a:r>
          <a:rPr lang="en-US"/>
          <a:t>Dedice the content of 3 slides for this section. There are some examples at the moment.</a:t>
        </a:r>
      </a:p>
    </p188:txBody>
  </p188:cm>
</p188:cmLst>
</file>

<file path=ppt/comments/modernComment_7FFFD95F_B406EC6B.xml><?xml version="1.0" encoding="utf-8"?>
<p188:cmLst xmlns:a="http://schemas.openxmlformats.org/drawingml/2006/main" xmlns:r="http://schemas.openxmlformats.org/officeDocument/2006/relationships" xmlns:p188="http://schemas.microsoft.com/office/powerpoint/2018/8/main">
  <p188:cm id="{750C544F-5595-4820-835F-8BE95F252D5B}" authorId="{679B2669-5636-F239-4046-F56EA953DC75}" created="2025-06-25T10:00:39.285" startDate="2025-06-25T10:00:39.285" dueDate="2025-06-25T10:00:39.285" assignedTo="{D7265F9B-253C-7AA5-50CD-E4EF59860F4D}" title="@Nawid Keshtmand consider what information you want to give about yourself. It is good to build trust about the content that we are delivering.">
    <pc:sldMkLst xmlns:pc="http://schemas.microsoft.com/office/powerpoint/2013/main/command">
      <pc:docMk/>
      <pc:sldMk cId="3020352619" sldId="2147473759"/>
    </pc:sldMkLst>
    <p188:txBody>
      <a:bodyPr/>
      <a:lstStyle/>
      <a:p>
        <a:r>
          <a:rPr lang="en-GB"/>
          <a:t>[@Nawid Keshtmand] consider what information you want to give about yourself. It is good to build trust about the content that we are delivering.</a:t>
        </a:r>
      </a:p>
    </p188:txBody>
    <p188:extLst>
      <p:ext xmlns:p="http://schemas.openxmlformats.org/presentationml/2006/main" uri="{5BB2D875-25FF-4072-B9AC-8F64D62656EB}">
        <p228:taskDetails xmlns:p228="http://schemas.microsoft.com/office/powerpoint/2022/08/main">
          <p228:history>
            <p228:event time="2025-06-25T10:00:39.285" id="{E8FDD144-1E06-406F-A3E3-0FF5AD1E247C}">
              <p228:atrbtn authorId="{679B2669-5636-F239-4046-F56EA953DC75}"/>
              <p228:anchr>
                <p228:comment id="{750C544F-5595-4820-835F-8BE95F252D5B}"/>
              </p228:anchr>
              <p228:add/>
            </p228:event>
            <p228:event time="2025-06-25T10:00:39.285" id="{1D9614C8-0173-44D2-890C-0DEED274B05E}">
              <p228:atrbtn authorId="{679B2669-5636-F239-4046-F56EA953DC75}"/>
              <p228:anchr>
                <p228:comment id="{750C544F-5595-4820-835F-8BE95F252D5B}"/>
              </p228:anchr>
              <p228:asgn authorId="{D7265F9B-253C-7AA5-50CD-E4EF59860F4D}"/>
            </p228:event>
            <p228:event time="2025-06-25T10:00:39.285" id="{2666283E-8C86-476C-9E54-BB0DAA6FC0CE}">
              <p228:atrbtn authorId="{679B2669-5636-F239-4046-F56EA953DC75}"/>
              <p228:anchr>
                <p228:comment id="{750C544F-5595-4820-835F-8BE95F252D5B}"/>
              </p228:anchr>
              <p228:title val="@Nawid Keshtmand consider what information you want to give about yourself. It is good to build trust about the content that we are delivering."/>
            </p228:event>
            <p228:event time="2025-06-25T10:00:39.285" id="{AA443FDB-1E37-45C0-BDF3-44E721FAF27B}">
              <p228:atrbtn authorId="{679B2669-5636-F239-4046-F56EA953DC75}"/>
              <p228:anchr>
                <p228:comment id="{750C544F-5595-4820-835F-8BE95F252D5B}"/>
              </p228:anchr>
              <p228:date stDt="2025-06-25T10:00:39.285" endDt="2025-06-25T10:00:39.285"/>
            </p228:event>
          </p228:history>
        </p228:taskDetails>
      </p:ext>
    </p188:extLst>
  </p188:cm>
</p188:cmLst>
</file>

<file path=ppt/diagrams/_rels/data3.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37.svg"/><Relationship Id="rId1" Type="http://schemas.openxmlformats.org/officeDocument/2006/relationships/image" Target="../media/image336.png"/><Relationship Id="rId6" Type="http://schemas.openxmlformats.org/officeDocument/2006/relationships/image" Target="../media/image341.svg"/><Relationship Id="rId5" Type="http://schemas.openxmlformats.org/officeDocument/2006/relationships/image" Target="../media/image340.png"/><Relationship Id="rId4" Type="http://schemas.openxmlformats.org/officeDocument/2006/relationships/image" Target="../media/image339.svg"/></Relationships>
</file>

<file path=ppt/diagrams/_rels/data4.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image" Target="../media/image344.svg"/><Relationship Id="rId1" Type="http://schemas.openxmlformats.org/officeDocument/2006/relationships/image" Target="../media/image343.png"/><Relationship Id="rId4" Type="http://schemas.openxmlformats.org/officeDocument/2006/relationships/image" Target="../media/image34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37.svg"/><Relationship Id="rId1" Type="http://schemas.openxmlformats.org/officeDocument/2006/relationships/image" Target="../media/image336.png"/><Relationship Id="rId6" Type="http://schemas.openxmlformats.org/officeDocument/2006/relationships/image" Target="../media/image341.svg"/><Relationship Id="rId5" Type="http://schemas.openxmlformats.org/officeDocument/2006/relationships/image" Target="../media/image340.png"/><Relationship Id="rId4" Type="http://schemas.openxmlformats.org/officeDocument/2006/relationships/image" Target="../media/image33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image" Target="../media/image344.svg"/><Relationship Id="rId1" Type="http://schemas.openxmlformats.org/officeDocument/2006/relationships/image" Target="../media/image343.png"/><Relationship Id="rId4" Type="http://schemas.openxmlformats.org/officeDocument/2006/relationships/image" Target="../media/image346.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0DB030-A09A-46F3-B21A-3664B7A099D0}" type="doc">
      <dgm:prSet loTypeId="urn:microsoft.com/office/officeart/2005/8/layout/cycle3" loCatId="cycle" qsTypeId="urn:microsoft.com/office/officeart/2005/8/quickstyle/simple1" qsCatId="simple" csTypeId="urn:microsoft.com/office/officeart/2005/8/colors/accent3_2" csCatId="accent3" phldr="1"/>
      <dgm:spPr/>
      <dgm:t>
        <a:bodyPr/>
        <a:lstStyle/>
        <a:p>
          <a:endParaRPr lang="en-GB"/>
        </a:p>
      </dgm:t>
    </dgm:pt>
    <dgm:pt modelId="{2770FDCC-2EB9-49CB-BEB5-63FB44B2A775}">
      <dgm:prSet phldrT="[Text]" phldr="0"/>
      <dgm:spPr/>
      <dgm:t>
        <a:bodyPr/>
        <a:lstStyle/>
        <a:p>
          <a:pPr rtl="0"/>
          <a:r>
            <a:rPr lang="en-GB">
              <a:latin typeface="Calibri Light" panose="020F0302020204030204"/>
            </a:rPr>
            <a:t>Data collection</a:t>
          </a:r>
          <a:endParaRPr lang="en-GB"/>
        </a:p>
      </dgm:t>
    </dgm:pt>
    <dgm:pt modelId="{AC302EC7-45FA-4122-BDC2-9393819B7451}" type="parTrans" cxnId="{A4335DD1-0B08-432F-AB22-D60A38BA6B19}">
      <dgm:prSet/>
      <dgm:spPr/>
      <dgm:t>
        <a:bodyPr/>
        <a:lstStyle/>
        <a:p>
          <a:endParaRPr lang="en-GB"/>
        </a:p>
      </dgm:t>
    </dgm:pt>
    <dgm:pt modelId="{A3EC67A9-CEC1-40EB-BCE1-29369E6AC55E}" type="sibTrans" cxnId="{A4335DD1-0B08-432F-AB22-D60A38BA6B19}">
      <dgm:prSet/>
      <dgm:spPr/>
      <dgm:t>
        <a:bodyPr/>
        <a:lstStyle/>
        <a:p>
          <a:endParaRPr lang="en-GB"/>
        </a:p>
      </dgm:t>
    </dgm:pt>
    <dgm:pt modelId="{91D82FDE-9BA8-43CF-9AAD-693C45236180}">
      <dgm:prSet phldrT="[Text]" phldr="0"/>
      <dgm:spPr/>
      <dgm:t>
        <a:bodyPr/>
        <a:lstStyle/>
        <a:p>
          <a:pPr rtl="0"/>
          <a:r>
            <a:rPr lang="en-GB">
              <a:latin typeface="Calibri Light" panose="020F0302020204030204"/>
            </a:rPr>
            <a:t>Data preprocessing</a:t>
          </a:r>
          <a:endParaRPr lang="en-GB"/>
        </a:p>
      </dgm:t>
    </dgm:pt>
    <dgm:pt modelId="{9ACAE9EB-48E7-41EF-BF6B-F3BFC64A5D55}" type="parTrans" cxnId="{8F6F02EF-1A84-4CF3-BB25-CEF605084187}">
      <dgm:prSet/>
      <dgm:spPr/>
      <dgm:t>
        <a:bodyPr/>
        <a:lstStyle/>
        <a:p>
          <a:endParaRPr lang="en-GB"/>
        </a:p>
      </dgm:t>
    </dgm:pt>
    <dgm:pt modelId="{C60E3F78-33B9-4A93-9591-F6F3A2B8EC9C}" type="sibTrans" cxnId="{8F6F02EF-1A84-4CF3-BB25-CEF605084187}">
      <dgm:prSet/>
      <dgm:spPr/>
      <dgm:t>
        <a:bodyPr/>
        <a:lstStyle/>
        <a:p>
          <a:endParaRPr lang="en-GB"/>
        </a:p>
      </dgm:t>
    </dgm:pt>
    <dgm:pt modelId="{B0DF1F6D-7F4C-4DE5-A971-53A6A715D09D}">
      <dgm:prSet phldrT="[Text]" phldr="0"/>
      <dgm:spPr/>
      <dgm:t>
        <a:bodyPr/>
        <a:lstStyle/>
        <a:p>
          <a:pPr rtl="0"/>
          <a:r>
            <a:rPr lang="en-GB">
              <a:latin typeface="Calibri Light" panose="020F0302020204030204"/>
            </a:rPr>
            <a:t>Feature engineering</a:t>
          </a:r>
          <a:endParaRPr lang="en-GB"/>
        </a:p>
      </dgm:t>
    </dgm:pt>
    <dgm:pt modelId="{7C79B131-D9F3-4297-A975-1F1B4476E1FE}" type="parTrans" cxnId="{723381A2-B27E-4556-8312-4AB4682C6B6F}">
      <dgm:prSet/>
      <dgm:spPr/>
      <dgm:t>
        <a:bodyPr/>
        <a:lstStyle/>
        <a:p>
          <a:endParaRPr lang="en-GB"/>
        </a:p>
      </dgm:t>
    </dgm:pt>
    <dgm:pt modelId="{12486966-1075-4EA1-BB12-85B5721AC95A}" type="sibTrans" cxnId="{723381A2-B27E-4556-8312-4AB4682C6B6F}">
      <dgm:prSet/>
      <dgm:spPr/>
      <dgm:t>
        <a:bodyPr/>
        <a:lstStyle/>
        <a:p>
          <a:endParaRPr lang="en-GB"/>
        </a:p>
      </dgm:t>
    </dgm:pt>
    <dgm:pt modelId="{6F08A47F-98EC-424D-9BCF-153881C80FC7}">
      <dgm:prSet phldrT="[Text]" phldr="0"/>
      <dgm:spPr/>
      <dgm:t>
        <a:bodyPr/>
        <a:lstStyle/>
        <a:p>
          <a:pPr rtl="0"/>
          <a:r>
            <a:rPr lang="en-GB">
              <a:latin typeface="Calibri Light" panose="020F0302020204030204"/>
            </a:rPr>
            <a:t>Model selection</a:t>
          </a:r>
          <a:endParaRPr lang="en-GB"/>
        </a:p>
      </dgm:t>
    </dgm:pt>
    <dgm:pt modelId="{BA05DA27-1F0D-466E-B069-7E06597AEDDB}" type="parTrans" cxnId="{F5DFAAE4-E0AE-4835-A27F-07AF68C3A7BA}">
      <dgm:prSet/>
      <dgm:spPr/>
      <dgm:t>
        <a:bodyPr/>
        <a:lstStyle/>
        <a:p>
          <a:endParaRPr lang="en-GB"/>
        </a:p>
      </dgm:t>
    </dgm:pt>
    <dgm:pt modelId="{335EEA4D-EC18-4DE8-8995-6C5ADDF232D2}" type="sibTrans" cxnId="{F5DFAAE4-E0AE-4835-A27F-07AF68C3A7BA}">
      <dgm:prSet/>
      <dgm:spPr/>
      <dgm:t>
        <a:bodyPr/>
        <a:lstStyle/>
        <a:p>
          <a:endParaRPr lang="en-GB"/>
        </a:p>
      </dgm:t>
    </dgm:pt>
    <dgm:pt modelId="{137420E5-E876-46C7-8F49-6DB11FB99C44}">
      <dgm:prSet phldrT="[Text]" phldr="0"/>
      <dgm:spPr/>
      <dgm:t>
        <a:bodyPr/>
        <a:lstStyle/>
        <a:p>
          <a:pPr rtl="0"/>
          <a:r>
            <a:rPr lang="en-GB">
              <a:latin typeface="Calibri Light" panose="020F0302020204030204"/>
            </a:rPr>
            <a:t>Model training</a:t>
          </a:r>
        </a:p>
      </dgm:t>
    </dgm:pt>
    <dgm:pt modelId="{DBB89317-00D5-48F7-B6FC-541852737B85}" type="parTrans" cxnId="{BC060638-253A-419A-A6C5-20127658C81B}">
      <dgm:prSet/>
      <dgm:spPr/>
      <dgm:t>
        <a:bodyPr/>
        <a:lstStyle/>
        <a:p>
          <a:endParaRPr lang="en-GB"/>
        </a:p>
      </dgm:t>
    </dgm:pt>
    <dgm:pt modelId="{8B5D6720-1D94-4441-94FE-FC93C998BF2E}" type="sibTrans" cxnId="{BC060638-253A-419A-A6C5-20127658C81B}">
      <dgm:prSet/>
      <dgm:spPr/>
      <dgm:t>
        <a:bodyPr/>
        <a:lstStyle/>
        <a:p>
          <a:endParaRPr lang="en-GB"/>
        </a:p>
      </dgm:t>
    </dgm:pt>
    <dgm:pt modelId="{6858391C-58BE-4070-9C5E-A948291669FB}">
      <dgm:prSet phldr="0"/>
      <dgm:spPr/>
      <dgm:t>
        <a:bodyPr/>
        <a:lstStyle/>
        <a:p>
          <a:pPr rtl="0"/>
          <a:r>
            <a:rPr lang="en-GB">
              <a:latin typeface="Calibri Light" panose="020F0302020204030204"/>
            </a:rPr>
            <a:t>Model evaluation</a:t>
          </a:r>
          <a:endParaRPr lang="en-GB"/>
        </a:p>
      </dgm:t>
    </dgm:pt>
    <dgm:pt modelId="{CC301902-9828-4ED0-84D7-2359B5E1545B}" type="parTrans" cxnId="{0235E993-5524-47D9-AB02-06C1D0C84491}">
      <dgm:prSet/>
      <dgm:spPr/>
    </dgm:pt>
    <dgm:pt modelId="{32FC0A64-0F68-4091-B5FE-BA2464CF017F}" type="sibTrans" cxnId="{0235E993-5524-47D9-AB02-06C1D0C84491}">
      <dgm:prSet/>
      <dgm:spPr/>
      <dgm:t>
        <a:bodyPr/>
        <a:lstStyle/>
        <a:p>
          <a:endParaRPr lang="en-GB"/>
        </a:p>
      </dgm:t>
    </dgm:pt>
    <dgm:pt modelId="{36062729-5F1D-45EC-AB23-31C095F0900E}">
      <dgm:prSet phldr="0"/>
      <dgm:spPr/>
      <dgm:t>
        <a:bodyPr/>
        <a:lstStyle/>
        <a:p>
          <a:pPr rtl="0"/>
          <a:r>
            <a:rPr lang="en-GB">
              <a:latin typeface="Calibri Light" panose="020F0302020204030204"/>
            </a:rPr>
            <a:t>Model deployment</a:t>
          </a:r>
        </a:p>
      </dgm:t>
    </dgm:pt>
    <dgm:pt modelId="{EF5617A4-D216-4B66-BFC9-C111B999E94B}" type="parTrans" cxnId="{6EBD898E-C061-486C-81D6-5A13BA61EE7A}">
      <dgm:prSet/>
      <dgm:spPr/>
    </dgm:pt>
    <dgm:pt modelId="{F4510B23-FED6-4B9B-AFBB-12AF9F87234A}" type="sibTrans" cxnId="{6EBD898E-C061-486C-81D6-5A13BA61EE7A}">
      <dgm:prSet/>
      <dgm:spPr/>
      <dgm:t>
        <a:bodyPr/>
        <a:lstStyle/>
        <a:p>
          <a:endParaRPr lang="en-GB"/>
        </a:p>
      </dgm:t>
    </dgm:pt>
    <dgm:pt modelId="{2B1DC04B-48D8-4FAE-A8B1-0D04698C2A68}">
      <dgm:prSet phldr="0"/>
      <dgm:spPr/>
      <dgm:t>
        <a:bodyPr/>
        <a:lstStyle/>
        <a:p>
          <a:pPr rtl="0"/>
          <a:r>
            <a:rPr lang="en-GB">
              <a:latin typeface="Calibri Light" panose="020F0302020204030204"/>
            </a:rPr>
            <a:t>Monitoring and maintenance</a:t>
          </a:r>
          <a:endParaRPr lang="en-GB"/>
        </a:p>
      </dgm:t>
    </dgm:pt>
    <dgm:pt modelId="{F1639CC5-1F72-4703-8BC0-066A41F87E0C}" type="parTrans" cxnId="{344AEE01-3935-4300-B06D-FFF65A1C4FE4}">
      <dgm:prSet/>
      <dgm:spPr/>
    </dgm:pt>
    <dgm:pt modelId="{28A0F549-93D6-4E09-AD8A-5D705F0DEAD2}" type="sibTrans" cxnId="{344AEE01-3935-4300-B06D-FFF65A1C4FE4}">
      <dgm:prSet/>
      <dgm:spPr/>
    </dgm:pt>
    <dgm:pt modelId="{F62FEEC7-BFE9-4F0B-872C-CE894C35C33A}" type="pres">
      <dgm:prSet presAssocID="{890DB030-A09A-46F3-B21A-3664B7A099D0}" presName="Name0" presStyleCnt="0">
        <dgm:presLayoutVars>
          <dgm:dir/>
          <dgm:resizeHandles val="exact"/>
        </dgm:presLayoutVars>
      </dgm:prSet>
      <dgm:spPr/>
    </dgm:pt>
    <dgm:pt modelId="{BCAD8454-D2FB-4823-BE3F-2D49EAB1E183}" type="pres">
      <dgm:prSet presAssocID="{890DB030-A09A-46F3-B21A-3664B7A099D0}" presName="cycle" presStyleCnt="0"/>
      <dgm:spPr/>
    </dgm:pt>
    <dgm:pt modelId="{BE3C539F-98D8-4CC1-A337-586B6365B3A4}" type="pres">
      <dgm:prSet presAssocID="{2770FDCC-2EB9-49CB-BEB5-63FB44B2A775}" presName="nodeFirstNode" presStyleLbl="node1" presStyleIdx="0" presStyleCnt="8">
        <dgm:presLayoutVars>
          <dgm:bulletEnabled val="1"/>
        </dgm:presLayoutVars>
      </dgm:prSet>
      <dgm:spPr/>
    </dgm:pt>
    <dgm:pt modelId="{7A7E8861-8036-4492-82BF-5252203B94AD}" type="pres">
      <dgm:prSet presAssocID="{A3EC67A9-CEC1-40EB-BCE1-29369E6AC55E}" presName="sibTransFirstNode" presStyleLbl="bgShp" presStyleIdx="0" presStyleCnt="1"/>
      <dgm:spPr/>
    </dgm:pt>
    <dgm:pt modelId="{8F98CCB2-DBDE-4549-A626-46F59D4FF452}" type="pres">
      <dgm:prSet presAssocID="{91D82FDE-9BA8-43CF-9AAD-693C45236180}" presName="nodeFollowingNodes" presStyleLbl="node1" presStyleIdx="1" presStyleCnt="8">
        <dgm:presLayoutVars>
          <dgm:bulletEnabled val="1"/>
        </dgm:presLayoutVars>
      </dgm:prSet>
      <dgm:spPr/>
    </dgm:pt>
    <dgm:pt modelId="{446C5C41-0627-4C75-B20C-4355ECD1AB88}" type="pres">
      <dgm:prSet presAssocID="{B0DF1F6D-7F4C-4DE5-A971-53A6A715D09D}" presName="nodeFollowingNodes" presStyleLbl="node1" presStyleIdx="2" presStyleCnt="8">
        <dgm:presLayoutVars>
          <dgm:bulletEnabled val="1"/>
        </dgm:presLayoutVars>
      </dgm:prSet>
      <dgm:spPr/>
    </dgm:pt>
    <dgm:pt modelId="{8E52A20D-6903-4F97-ADA4-ED87076981CE}" type="pres">
      <dgm:prSet presAssocID="{6F08A47F-98EC-424D-9BCF-153881C80FC7}" presName="nodeFollowingNodes" presStyleLbl="node1" presStyleIdx="3" presStyleCnt="8">
        <dgm:presLayoutVars>
          <dgm:bulletEnabled val="1"/>
        </dgm:presLayoutVars>
      </dgm:prSet>
      <dgm:spPr/>
    </dgm:pt>
    <dgm:pt modelId="{E7B6A871-E411-4F83-AA98-3A38205A20A2}" type="pres">
      <dgm:prSet presAssocID="{137420E5-E876-46C7-8F49-6DB11FB99C44}" presName="nodeFollowingNodes" presStyleLbl="node1" presStyleIdx="4" presStyleCnt="8">
        <dgm:presLayoutVars>
          <dgm:bulletEnabled val="1"/>
        </dgm:presLayoutVars>
      </dgm:prSet>
      <dgm:spPr/>
    </dgm:pt>
    <dgm:pt modelId="{699757BB-5019-4E3A-AF8B-B2147101009B}" type="pres">
      <dgm:prSet presAssocID="{6858391C-58BE-4070-9C5E-A948291669FB}" presName="nodeFollowingNodes" presStyleLbl="node1" presStyleIdx="5" presStyleCnt="8">
        <dgm:presLayoutVars>
          <dgm:bulletEnabled val="1"/>
        </dgm:presLayoutVars>
      </dgm:prSet>
      <dgm:spPr/>
    </dgm:pt>
    <dgm:pt modelId="{BE75E8FF-07E3-4432-B4B2-F05195FC5AB2}" type="pres">
      <dgm:prSet presAssocID="{36062729-5F1D-45EC-AB23-31C095F0900E}" presName="nodeFollowingNodes" presStyleLbl="node1" presStyleIdx="6" presStyleCnt="8">
        <dgm:presLayoutVars>
          <dgm:bulletEnabled val="1"/>
        </dgm:presLayoutVars>
      </dgm:prSet>
      <dgm:spPr/>
    </dgm:pt>
    <dgm:pt modelId="{E31E3DEB-74D3-4A6C-90B7-F3F094663D10}" type="pres">
      <dgm:prSet presAssocID="{2B1DC04B-48D8-4FAE-A8B1-0D04698C2A68}" presName="nodeFollowingNodes" presStyleLbl="node1" presStyleIdx="7" presStyleCnt="8">
        <dgm:presLayoutVars>
          <dgm:bulletEnabled val="1"/>
        </dgm:presLayoutVars>
      </dgm:prSet>
      <dgm:spPr/>
    </dgm:pt>
  </dgm:ptLst>
  <dgm:cxnLst>
    <dgm:cxn modelId="{344AEE01-3935-4300-B06D-FFF65A1C4FE4}" srcId="{890DB030-A09A-46F3-B21A-3664B7A099D0}" destId="{2B1DC04B-48D8-4FAE-A8B1-0D04698C2A68}" srcOrd="7" destOrd="0" parTransId="{F1639CC5-1F72-4703-8BC0-066A41F87E0C}" sibTransId="{28A0F549-93D6-4E09-AD8A-5D705F0DEAD2}"/>
    <dgm:cxn modelId="{9A4AD202-D8AD-434A-9322-7167BA59ED43}" type="presOf" srcId="{91D82FDE-9BA8-43CF-9AAD-693C45236180}" destId="{8F98CCB2-DBDE-4549-A626-46F59D4FF452}" srcOrd="0" destOrd="0" presId="urn:microsoft.com/office/officeart/2005/8/layout/cycle3"/>
    <dgm:cxn modelId="{1EA4B805-3667-4817-AF0E-BC19FA863724}" type="presOf" srcId="{B0DF1F6D-7F4C-4DE5-A971-53A6A715D09D}" destId="{446C5C41-0627-4C75-B20C-4355ECD1AB88}" srcOrd="0" destOrd="0" presId="urn:microsoft.com/office/officeart/2005/8/layout/cycle3"/>
    <dgm:cxn modelId="{4E4D5B2B-1761-4AE3-9C1C-0E10CCA370C7}" type="presOf" srcId="{2B1DC04B-48D8-4FAE-A8B1-0D04698C2A68}" destId="{E31E3DEB-74D3-4A6C-90B7-F3F094663D10}" srcOrd="0" destOrd="0" presId="urn:microsoft.com/office/officeart/2005/8/layout/cycle3"/>
    <dgm:cxn modelId="{BC060638-253A-419A-A6C5-20127658C81B}" srcId="{890DB030-A09A-46F3-B21A-3664B7A099D0}" destId="{137420E5-E876-46C7-8F49-6DB11FB99C44}" srcOrd="4" destOrd="0" parTransId="{DBB89317-00D5-48F7-B6FC-541852737B85}" sibTransId="{8B5D6720-1D94-4441-94FE-FC93C998BF2E}"/>
    <dgm:cxn modelId="{806E015D-2242-465D-8E7E-E7145E143529}" type="presOf" srcId="{6F08A47F-98EC-424D-9BCF-153881C80FC7}" destId="{8E52A20D-6903-4F97-ADA4-ED87076981CE}" srcOrd="0" destOrd="0" presId="urn:microsoft.com/office/officeart/2005/8/layout/cycle3"/>
    <dgm:cxn modelId="{AD44A564-5ABA-4C0C-B7EE-1A48A6AD768D}" type="presOf" srcId="{A3EC67A9-CEC1-40EB-BCE1-29369E6AC55E}" destId="{7A7E8861-8036-4492-82BF-5252203B94AD}" srcOrd="0" destOrd="0" presId="urn:microsoft.com/office/officeart/2005/8/layout/cycle3"/>
    <dgm:cxn modelId="{7848C94E-BC29-499D-B205-92F512CAA66A}" type="presOf" srcId="{6858391C-58BE-4070-9C5E-A948291669FB}" destId="{699757BB-5019-4E3A-AF8B-B2147101009B}" srcOrd="0" destOrd="0" presId="urn:microsoft.com/office/officeart/2005/8/layout/cycle3"/>
    <dgm:cxn modelId="{6EBD898E-C061-486C-81D6-5A13BA61EE7A}" srcId="{890DB030-A09A-46F3-B21A-3664B7A099D0}" destId="{36062729-5F1D-45EC-AB23-31C095F0900E}" srcOrd="6" destOrd="0" parTransId="{EF5617A4-D216-4B66-BFC9-C111B999E94B}" sibTransId="{F4510B23-FED6-4B9B-AFBB-12AF9F87234A}"/>
    <dgm:cxn modelId="{0235E993-5524-47D9-AB02-06C1D0C84491}" srcId="{890DB030-A09A-46F3-B21A-3664B7A099D0}" destId="{6858391C-58BE-4070-9C5E-A948291669FB}" srcOrd="5" destOrd="0" parTransId="{CC301902-9828-4ED0-84D7-2359B5E1545B}" sibTransId="{32FC0A64-0F68-4091-B5FE-BA2464CF017F}"/>
    <dgm:cxn modelId="{8EA32295-0D24-4FE2-9118-2E2F16934F81}" type="presOf" srcId="{2770FDCC-2EB9-49CB-BEB5-63FB44B2A775}" destId="{BE3C539F-98D8-4CC1-A337-586B6365B3A4}" srcOrd="0" destOrd="0" presId="urn:microsoft.com/office/officeart/2005/8/layout/cycle3"/>
    <dgm:cxn modelId="{723381A2-B27E-4556-8312-4AB4682C6B6F}" srcId="{890DB030-A09A-46F3-B21A-3664B7A099D0}" destId="{B0DF1F6D-7F4C-4DE5-A971-53A6A715D09D}" srcOrd="2" destOrd="0" parTransId="{7C79B131-D9F3-4297-A975-1F1B4476E1FE}" sibTransId="{12486966-1075-4EA1-BB12-85B5721AC95A}"/>
    <dgm:cxn modelId="{4F4F87CC-9A2A-4152-9C6A-158543B2C48F}" type="presOf" srcId="{36062729-5F1D-45EC-AB23-31C095F0900E}" destId="{BE75E8FF-07E3-4432-B4B2-F05195FC5AB2}" srcOrd="0" destOrd="0" presId="urn:microsoft.com/office/officeart/2005/8/layout/cycle3"/>
    <dgm:cxn modelId="{A4335DD1-0B08-432F-AB22-D60A38BA6B19}" srcId="{890DB030-A09A-46F3-B21A-3664B7A099D0}" destId="{2770FDCC-2EB9-49CB-BEB5-63FB44B2A775}" srcOrd="0" destOrd="0" parTransId="{AC302EC7-45FA-4122-BDC2-9393819B7451}" sibTransId="{A3EC67A9-CEC1-40EB-BCE1-29369E6AC55E}"/>
    <dgm:cxn modelId="{AE8245D9-50EF-4957-ACB5-65E12057C36C}" type="presOf" srcId="{890DB030-A09A-46F3-B21A-3664B7A099D0}" destId="{F62FEEC7-BFE9-4F0B-872C-CE894C35C33A}" srcOrd="0" destOrd="0" presId="urn:microsoft.com/office/officeart/2005/8/layout/cycle3"/>
    <dgm:cxn modelId="{F5DFAAE4-E0AE-4835-A27F-07AF68C3A7BA}" srcId="{890DB030-A09A-46F3-B21A-3664B7A099D0}" destId="{6F08A47F-98EC-424D-9BCF-153881C80FC7}" srcOrd="3" destOrd="0" parTransId="{BA05DA27-1F0D-466E-B069-7E06597AEDDB}" sibTransId="{335EEA4D-EC18-4DE8-8995-6C5ADDF232D2}"/>
    <dgm:cxn modelId="{8F6F02EF-1A84-4CF3-BB25-CEF605084187}" srcId="{890DB030-A09A-46F3-B21A-3664B7A099D0}" destId="{91D82FDE-9BA8-43CF-9AAD-693C45236180}" srcOrd="1" destOrd="0" parTransId="{9ACAE9EB-48E7-41EF-BF6B-F3BFC64A5D55}" sibTransId="{C60E3F78-33B9-4A93-9591-F6F3A2B8EC9C}"/>
    <dgm:cxn modelId="{8CB85FF7-0607-42BB-9908-1E70213F65C4}" type="presOf" srcId="{137420E5-E876-46C7-8F49-6DB11FB99C44}" destId="{E7B6A871-E411-4F83-AA98-3A38205A20A2}" srcOrd="0" destOrd="0" presId="urn:microsoft.com/office/officeart/2005/8/layout/cycle3"/>
    <dgm:cxn modelId="{A18B082C-CE56-4F28-9DE5-644685268C52}" type="presParOf" srcId="{F62FEEC7-BFE9-4F0B-872C-CE894C35C33A}" destId="{BCAD8454-D2FB-4823-BE3F-2D49EAB1E183}" srcOrd="0" destOrd="0" presId="urn:microsoft.com/office/officeart/2005/8/layout/cycle3"/>
    <dgm:cxn modelId="{618559BE-7909-41C3-B74E-5B1E2F44E1F6}" type="presParOf" srcId="{BCAD8454-D2FB-4823-BE3F-2D49EAB1E183}" destId="{BE3C539F-98D8-4CC1-A337-586B6365B3A4}" srcOrd="0" destOrd="0" presId="urn:microsoft.com/office/officeart/2005/8/layout/cycle3"/>
    <dgm:cxn modelId="{3820EBB5-9CBF-435D-99B5-03FAD63F4445}" type="presParOf" srcId="{BCAD8454-D2FB-4823-BE3F-2D49EAB1E183}" destId="{7A7E8861-8036-4492-82BF-5252203B94AD}" srcOrd="1" destOrd="0" presId="urn:microsoft.com/office/officeart/2005/8/layout/cycle3"/>
    <dgm:cxn modelId="{22324A40-A722-4FD9-A32D-DCF76103408B}" type="presParOf" srcId="{BCAD8454-D2FB-4823-BE3F-2D49EAB1E183}" destId="{8F98CCB2-DBDE-4549-A626-46F59D4FF452}" srcOrd="2" destOrd="0" presId="urn:microsoft.com/office/officeart/2005/8/layout/cycle3"/>
    <dgm:cxn modelId="{86D2EB04-B971-4E4C-BEC1-17F1B973C8D6}" type="presParOf" srcId="{BCAD8454-D2FB-4823-BE3F-2D49EAB1E183}" destId="{446C5C41-0627-4C75-B20C-4355ECD1AB88}" srcOrd="3" destOrd="0" presId="urn:microsoft.com/office/officeart/2005/8/layout/cycle3"/>
    <dgm:cxn modelId="{2C2AF5FB-4728-406F-AAA1-4D54BE47809F}" type="presParOf" srcId="{BCAD8454-D2FB-4823-BE3F-2D49EAB1E183}" destId="{8E52A20D-6903-4F97-ADA4-ED87076981CE}" srcOrd="4" destOrd="0" presId="urn:microsoft.com/office/officeart/2005/8/layout/cycle3"/>
    <dgm:cxn modelId="{518FBB11-B04B-4676-89F2-280AB4E18011}" type="presParOf" srcId="{BCAD8454-D2FB-4823-BE3F-2D49EAB1E183}" destId="{E7B6A871-E411-4F83-AA98-3A38205A20A2}" srcOrd="5" destOrd="0" presId="urn:microsoft.com/office/officeart/2005/8/layout/cycle3"/>
    <dgm:cxn modelId="{44CBF81B-5D09-4368-9289-54B7100C6972}" type="presParOf" srcId="{BCAD8454-D2FB-4823-BE3F-2D49EAB1E183}" destId="{699757BB-5019-4E3A-AF8B-B2147101009B}" srcOrd="6" destOrd="0" presId="urn:microsoft.com/office/officeart/2005/8/layout/cycle3"/>
    <dgm:cxn modelId="{5BDE961D-A31C-4DF7-84D1-1E8786B3C8E1}" type="presParOf" srcId="{BCAD8454-D2FB-4823-BE3F-2D49EAB1E183}" destId="{BE75E8FF-07E3-4432-B4B2-F05195FC5AB2}" srcOrd="7" destOrd="0" presId="urn:microsoft.com/office/officeart/2005/8/layout/cycle3"/>
    <dgm:cxn modelId="{80EB7560-EAE3-45D9-B2D2-360F1320E065}" type="presParOf" srcId="{BCAD8454-D2FB-4823-BE3F-2D49EAB1E183}" destId="{E31E3DEB-74D3-4A6C-90B7-F3F094663D10}" srcOrd="8"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392421-7025-4726-9F4F-79B4FC890AF5}" type="doc">
      <dgm:prSet loTypeId="urn:microsoft.com/office/officeart/2005/8/layout/vProcess5" loCatId="process" qsTypeId="urn:microsoft.com/office/officeart/2005/8/quickstyle/simple2" qsCatId="simple" csTypeId="urn:microsoft.com/office/officeart/2005/8/colors/accent2_2" csCatId="accent2"/>
      <dgm:spPr/>
      <dgm:t>
        <a:bodyPr/>
        <a:lstStyle/>
        <a:p>
          <a:endParaRPr lang="en-US"/>
        </a:p>
      </dgm:t>
    </dgm:pt>
    <dgm:pt modelId="{81663AA3-82E1-4CB9-A297-EA146BE15CFC}">
      <dgm:prSet/>
      <dgm:spPr/>
      <dgm:t>
        <a:bodyPr/>
        <a:lstStyle/>
        <a:p>
          <a:r>
            <a:rPr lang="en-GB" dirty="0"/>
            <a:t>The "Large" in LLM refers to several key aspects:</a:t>
          </a:r>
          <a:endParaRPr lang="en-US" dirty="0"/>
        </a:p>
      </dgm:t>
    </dgm:pt>
    <dgm:pt modelId="{2015B845-9525-4754-9B67-489EE00C598F}" type="parTrans" cxnId="{66AC6500-4386-4E0F-A0E8-FC65C1B977B4}">
      <dgm:prSet/>
      <dgm:spPr/>
      <dgm:t>
        <a:bodyPr/>
        <a:lstStyle/>
        <a:p>
          <a:endParaRPr lang="en-US"/>
        </a:p>
      </dgm:t>
    </dgm:pt>
    <dgm:pt modelId="{45DD67EB-76FD-4093-84C4-52E8F7E7C60C}" type="sibTrans" cxnId="{66AC6500-4386-4E0F-A0E8-FC65C1B977B4}">
      <dgm:prSet/>
      <dgm:spPr/>
      <dgm:t>
        <a:bodyPr/>
        <a:lstStyle/>
        <a:p>
          <a:endParaRPr lang="en-US"/>
        </a:p>
      </dgm:t>
    </dgm:pt>
    <dgm:pt modelId="{63628945-2C3D-43F9-8E41-0248258800A6}">
      <dgm:prSet/>
      <dgm:spPr/>
      <dgm:t>
        <a:bodyPr/>
        <a:lstStyle/>
        <a:p>
          <a:r>
            <a:rPr lang="en-GB" b="1" dirty="0"/>
            <a:t>Vast Training Data</a:t>
          </a:r>
          <a:endParaRPr lang="en-GB" dirty="0"/>
        </a:p>
      </dgm:t>
    </dgm:pt>
    <dgm:pt modelId="{4A3EB406-A2BB-45E5-B23F-976E31C97736}" type="parTrans" cxnId="{E2B4290E-8838-43B6-A7E1-C9D631486318}">
      <dgm:prSet/>
      <dgm:spPr/>
      <dgm:t>
        <a:bodyPr/>
        <a:lstStyle/>
        <a:p>
          <a:endParaRPr lang="en-US"/>
        </a:p>
      </dgm:t>
    </dgm:pt>
    <dgm:pt modelId="{572D4774-EBF1-404D-B9B6-FF7A87AA2188}" type="sibTrans" cxnId="{E2B4290E-8838-43B6-A7E1-C9D631486318}">
      <dgm:prSet/>
      <dgm:spPr/>
      <dgm:t>
        <a:bodyPr/>
        <a:lstStyle/>
        <a:p>
          <a:endParaRPr lang="en-US"/>
        </a:p>
      </dgm:t>
    </dgm:pt>
    <dgm:pt modelId="{64EB2A96-E151-4B90-8A0E-DE72EEB4201D}">
      <dgm:prSet/>
      <dgm:spPr/>
      <dgm:t>
        <a:bodyPr/>
        <a:lstStyle/>
        <a:p>
          <a:r>
            <a:rPr lang="en-GB" b="1" dirty="0"/>
            <a:t>Billions of Parameters</a:t>
          </a:r>
          <a:endParaRPr lang="en-GB" dirty="0"/>
        </a:p>
      </dgm:t>
    </dgm:pt>
    <dgm:pt modelId="{A8ABD456-96C9-4DDA-8378-6291C154CE4A}" type="parTrans" cxnId="{DE09917A-4FC8-4041-B461-CA3862FB7626}">
      <dgm:prSet/>
      <dgm:spPr/>
      <dgm:t>
        <a:bodyPr/>
        <a:lstStyle/>
        <a:p>
          <a:endParaRPr lang="en-US"/>
        </a:p>
      </dgm:t>
    </dgm:pt>
    <dgm:pt modelId="{2CC66E77-C4C1-4CB8-8949-C4662A118C54}" type="sibTrans" cxnId="{DE09917A-4FC8-4041-B461-CA3862FB7626}">
      <dgm:prSet/>
      <dgm:spPr/>
      <dgm:t>
        <a:bodyPr/>
        <a:lstStyle/>
        <a:p>
          <a:endParaRPr lang="en-US"/>
        </a:p>
      </dgm:t>
    </dgm:pt>
    <dgm:pt modelId="{AD87CE42-A311-4922-9D52-AE983B9CDC55}">
      <dgm:prSet/>
      <dgm:spPr/>
      <dgm:t>
        <a:bodyPr/>
        <a:lstStyle/>
        <a:p>
          <a:r>
            <a:rPr lang="en-GB" b="1" dirty="0"/>
            <a:t>Computational </a:t>
          </a:r>
          <a:r>
            <a:rPr lang="en-GB" b="1" dirty="0">
              <a:latin typeface="Calibri Light" panose="020F0302020204030204"/>
            </a:rPr>
            <a:t>Power</a:t>
          </a:r>
          <a:endParaRPr lang="en-US" dirty="0"/>
        </a:p>
      </dgm:t>
    </dgm:pt>
    <dgm:pt modelId="{141C2D90-948C-401F-A1AB-5B5D710B22C9}" type="parTrans" cxnId="{265DC874-4C45-441D-8649-CF4A264E9B11}">
      <dgm:prSet/>
      <dgm:spPr/>
      <dgm:t>
        <a:bodyPr/>
        <a:lstStyle/>
        <a:p>
          <a:endParaRPr lang="en-US"/>
        </a:p>
      </dgm:t>
    </dgm:pt>
    <dgm:pt modelId="{2CB521CB-C7B1-418A-A9D0-20CF74965A7A}" type="sibTrans" cxnId="{265DC874-4C45-441D-8649-CF4A264E9B11}">
      <dgm:prSet/>
      <dgm:spPr/>
      <dgm:t>
        <a:bodyPr/>
        <a:lstStyle/>
        <a:p>
          <a:endParaRPr lang="en-US"/>
        </a:p>
      </dgm:t>
    </dgm:pt>
    <dgm:pt modelId="{13A02B76-F58E-A045-83E4-8C3809F0544B}" type="pres">
      <dgm:prSet presAssocID="{D4392421-7025-4726-9F4F-79B4FC890AF5}" presName="outerComposite" presStyleCnt="0">
        <dgm:presLayoutVars>
          <dgm:chMax val="5"/>
          <dgm:dir/>
          <dgm:resizeHandles val="exact"/>
        </dgm:presLayoutVars>
      </dgm:prSet>
      <dgm:spPr/>
    </dgm:pt>
    <dgm:pt modelId="{DCDCCF67-EC9B-9840-B2E1-27E4CBFEE381}" type="pres">
      <dgm:prSet presAssocID="{D4392421-7025-4726-9F4F-79B4FC890AF5}" presName="dummyMaxCanvas" presStyleCnt="0">
        <dgm:presLayoutVars/>
      </dgm:prSet>
      <dgm:spPr/>
    </dgm:pt>
    <dgm:pt modelId="{DEBAFF41-4CFE-5940-9A33-F147131C9EB9}" type="pres">
      <dgm:prSet presAssocID="{D4392421-7025-4726-9F4F-79B4FC890AF5}" presName="FourNodes_1" presStyleLbl="node1" presStyleIdx="0" presStyleCnt="4">
        <dgm:presLayoutVars>
          <dgm:bulletEnabled val="1"/>
        </dgm:presLayoutVars>
      </dgm:prSet>
      <dgm:spPr/>
    </dgm:pt>
    <dgm:pt modelId="{E67EC8B5-2FEC-1D45-AB5F-C74FD9E499E9}" type="pres">
      <dgm:prSet presAssocID="{D4392421-7025-4726-9F4F-79B4FC890AF5}" presName="FourNodes_2" presStyleLbl="node1" presStyleIdx="1" presStyleCnt="4">
        <dgm:presLayoutVars>
          <dgm:bulletEnabled val="1"/>
        </dgm:presLayoutVars>
      </dgm:prSet>
      <dgm:spPr/>
    </dgm:pt>
    <dgm:pt modelId="{BB3CC858-FD20-FF40-B499-7A2C73BA031B}" type="pres">
      <dgm:prSet presAssocID="{D4392421-7025-4726-9F4F-79B4FC890AF5}" presName="FourNodes_3" presStyleLbl="node1" presStyleIdx="2" presStyleCnt="4">
        <dgm:presLayoutVars>
          <dgm:bulletEnabled val="1"/>
        </dgm:presLayoutVars>
      </dgm:prSet>
      <dgm:spPr/>
    </dgm:pt>
    <dgm:pt modelId="{5D6F5C66-78B3-DB41-A87C-FB29D3742F6C}" type="pres">
      <dgm:prSet presAssocID="{D4392421-7025-4726-9F4F-79B4FC890AF5}" presName="FourNodes_4" presStyleLbl="node1" presStyleIdx="3" presStyleCnt="4">
        <dgm:presLayoutVars>
          <dgm:bulletEnabled val="1"/>
        </dgm:presLayoutVars>
      </dgm:prSet>
      <dgm:spPr/>
    </dgm:pt>
    <dgm:pt modelId="{FC8BD5D4-86C7-1548-A97A-5FCB96978859}" type="pres">
      <dgm:prSet presAssocID="{D4392421-7025-4726-9F4F-79B4FC890AF5}" presName="FourConn_1-2" presStyleLbl="fgAccFollowNode1" presStyleIdx="0" presStyleCnt="3">
        <dgm:presLayoutVars>
          <dgm:bulletEnabled val="1"/>
        </dgm:presLayoutVars>
      </dgm:prSet>
      <dgm:spPr/>
    </dgm:pt>
    <dgm:pt modelId="{2D972853-2303-3440-AD4A-319938B4A129}" type="pres">
      <dgm:prSet presAssocID="{D4392421-7025-4726-9F4F-79B4FC890AF5}" presName="FourConn_2-3" presStyleLbl="fgAccFollowNode1" presStyleIdx="1" presStyleCnt="3">
        <dgm:presLayoutVars>
          <dgm:bulletEnabled val="1"/>
        </dgm:presLayoutVars>
      </dgm:prSet>
      <dgm:spPr/>
    </dgm:pt>
    <dgm:pt modelId="{9FC96712-5CFE-814F-8DEE-0743C133D449}" type="pres">
      <dgm:prSet presAssocID="{D4392421-7025-4726-9F4F-79B4FC890AF5}" presName="FourConn_3-4" presStyleLbl="fgAccFollowNode1" presStyleIdx="2" presStyleCnt="3">
        <dgm:presLayoutVars>
          <dgm:bulletEnabled val="1"/>
        </dgm:presLayoutVars>
      </dgm:prSet>
      <dgm:spPr/>
    </dgm:pt>
    <dgm:pt modelId="{2E67F652-BC55-374B-B9C4-0E6BD8F77F4D}" type="pres">
      <dgm:prSet presAssocID="{D4392421-7025-4726-9F4F-79B4FC890AF5}" presName="FourNodes_1_text" presStyleLbl="node1" presStyleIdx="3" presStyleCnt="4">
        <dgm:presLayoutVars>
          <dgm:bulletEnabled val="1"/>
        </dgm:presLayoutVars>
      </dgm:prSet>
      <dgm:spPr/>
    </dgm:pt>
    <dgm:pt modelId="{0BC846FA-882A-1F45-8F6B-8DA8311480A6}" type="pres">
      <dgm:prSet presAssocID="{D4392421-7025-4726-9F4F-79B4FC890AF5}" presName="FourNodes_2_text" presStyleLbl="node1" presStyleIdx="3" presStyleCnt="4">
        <dgm:presLayoutVars>
          <dgm:bulletEnabled val="1"/>
        </dgm:presLayoutVars>
      </dgm:prSet>
      <dgm:spPr/>
    </dgm:pt>
    <dgm:pt modelId="{EE74D965-19B1-D749-9869-1E978B0E4A8B}" type="pres">
      <dgm:prSet presAssocID="{D4392421-7025-4726-9F4F-79B4FC890AF5}" presName="FourNodes_3_text" presStyleLbl="node1" presStyleIdx="3" presStyleCnt="4">
        <dgm:presLayoutVars>
          <dgm:bulletEnabled val="1"/>
        </dgm:presLayoutVars>
      </dgm:prSet>
      <dgm:spPr/>
    </dgm:pt>
    <dgm:pt modelId="{51A4A2BD-EECD-E849-99F8-D7F61FFB3081}" type="pres">
      <dgm:prSet presAssocID="{D4392421-7025-4726-9F4F-79B4FC890AF5}" presName="FourNodes_4_text" presStyleLbl="node1" presStyleIdx="3" presStyleCnt="4">
        <dgm:presLayoutVars>
          <dgm:bulletEnabled val="1"/>
        </dgm:presLayoutVars>
      </dgm:prSet>
      <dgm:spPr/>
    </dgm:pt>
  </dgm:ptLst>
  <dgm:cxnLst>
    <dgm:cxn modelId="{66AC6500-4386-4E0F-A0E8-FC65C1B977B4}" srcId="{D4392421-7025-4726-9F4F-79B4FC890AF5}" destId="{81663AA3-82E1-4CB9-A297-EA146BE15CFC}" srcOrd="0" destOrd="0" parTransId="{2015B845-9525-4754-9B67-489EE00C598F}" sibTransId="{45DD67EB-76FD-4093-84C4-52E8F7E7C60C}"/>
    <dgm:cxn modelId="{4D261906-C398-B945-A34A-EED3A777229D}" type="presOf" srcId="{63628945-2C3D-43F9-8E41-0248258800A6}" destId="{E67EC8B5-2FEC-1D45-AB5F-C74FD9E499E9}" srcOrd="0" destOrd="0" presId="urn:microsoft.com/office/officeart/2005/8/layout/vProcess5"/>
    <dgm:cxn modelId="{BBA1D309-E9FB-9A4F-99EA-9D2AA418D068}" type="presOf" srcId="{2CC66E77-C4C1-4CB8-8949-C4662A118C54}" destId="{9FC96712-5CFE-814F-8DEE-0743C133D449}" srcOrd="0" destOrd="0" presId="urn:microsoft.com/office/officeart/2005/8/layout/vProcess5"/>
    <dgm:cxn modelId="{E2B4290E-8838-43B6-A7E1-C9D631486318}" srcId="{D4392421-7025-4726-9F4F-79B4FC890AF5}" destId="{63628945-2C3D-43F9-8E41-0248258800A6}" srcOrd="1" destOrd="0" parTransId="{4A3EB406-A2BB-45E5-B23F-976E31C97736}" sibTransId="{572D4774-EBF1-404D-B9B6-FF7A87AA2188}"/>
    <dgm:cxn modelId="{8547441B-2A70-3044-81AD-BD32A0394387}" type="presOf" srcId="{45DD67EB-76FD-4093-84C4-52E8F7E7C60C}" destId="{FC8BD5D4-86C7-1548-A97A-5FCB96978859}" srcOrd="0" destOrd="0" presId="urn:microsoft.com/office/officeart/2005/8/layout/vProcess5"/>
    <dgm:cxn modelId="{804C0D21-6255-3C44-8684-FDBA1C1C862C}" type="presOf" srcId="{81663AA3-82E1-4CB9-A297-EA146BE15CFC}" destId="{2E67F652-BC55-374B-B9C4-0E6BD8F77F4D}" srcOrd="1" destOrd="0" presId="urn:microsoft.com/office/officeart/2005/8/layout/vProcess5"/>
    <dgm:cxn modelId="{999E2423-3975-B442-94ED-64A8326AC90E}" type="presOf" srcId="{AD87CE42-A311-4922-9D52-AE983B9CDC55}" destId="{51A4A2BD-EECD-E849-99F8-D7F61FFB3081}" srcOrd="1" destOrd="0" presId="urn:microsoft.com/office/officeart/2005/8/layout/vProcess5"/>
    <dgm:cxn modelId="{AD4E5636-93DE-5446-B49C-D2E9B674D441}" type="presOf" srcId="{64EB2A96-E151-4B90-8A0E-DE72EEB4201D}" destId="{BB3CC858-FD20-FF40-B499-7A2C73BA031B}" srcOrd="0" destOrd="0" presId="urn:microsoft.com/office/officeart/2005/8/layout/vProcess5"/>
    <dgm:cxn modelId="{BF97BB5E-97CF-A648-981C-4BADBE7C8E42}" type="presOf" srcId="{572D4774-EBF1-404D-B9B6-FF7A87AA2188}" destId="{2D972853-2303-3440-AD4A-319938B4A129}" srcOrd="0" destOrd="0" presId="urn:microsoft.com/office/officeart/2005/8/layout/vProcess5"/>
    <dgm:cxn modelId="{B636F84D-C59A-554E-A173-9D6F8B83D218}" type="presOf" srcId="{D4392421-7025-4726-9F4F-79B4FC890AF5}" destId="{13A02B76-F58E-A045-83E4-8C3809F0544B}" srcOrd="0" destOrd="0" presId="urn:microsoft.com/office/officeart/2005/8/layout/vProcess5"/>
    <dgm:cxn modelId="{265DC874-4C45-441D-8649-CF4A264E9B11}" srcId="{D4392421-7025-4726-9F4F-79B4FC890AF5}" destId="{AD87CE42-A311-4922-9D52-AE983B9CDC55}" srcOrd="3" destOrd="0" parTransId="{141C2D90-948C-401F-A1AB-5B5D710B22C9}" sibTransId="{2CB521CB-C7B1-418A-A9D0-20CF74965A7A}"/>
    <dgm:cxn modelId="{F212DC57-D518-114B-A09E-B065988A6A65}" type="presOf" srcId="{64EB2A96-E151-4B90-8A0E-DE72EEB4201D}" destId="{EE74D965-19B1-D749-9869-1E978B0E4A8B}" srcOrd="1" destOrd="0" presId="urn:microsoft.com/office/officeart/2005/8/layout/vProcess5"/>
    <dgm:cxn modelId="{DE09917A-4FC8-4041-B461-CA3862FB7626}" srcId="{D4392421-7025-4726-9F4F-79B4FC890AF5}" destId="{64EB2A96-E151-4B90-8A0E-DE72EEB4201D}" srcOrd="2" destOrd="0" parTransId="{A8ABD456-96C9-4DDA-8378-6291C154CE4A}" sibTransId="{2CC66E77-C4C1-4CB8-8949-C4662A118C54}"/>
    <dgm:cxn modelId="{696A1C84-6763-2E4C-A540-C593F6F7A8E1}" type="presOf" srcId="{AD87CE42-A311-4922-9D52-AE983B9CDC55}" destId="{5D6F5C66-78B3-DB41-A87C-FB29D3742F6C}" srcOrd="0" destOrd="0" presId="urn:microsoft.com/office/officeart/2005/8/layout/vProcess5"/>
    <dgm:cxn modelId="{34DDAABB-82BD-A047-ABE0-6274ADAB6D96}" type="presOf" srcId="{81663AA3-82E1-4CB9-A297-EA146BE15CFC}" destId="{DEBAFF41-4CFE-5940-9A33-F147131C9EB9}" srcOrd="0" destOrd="0" presId="urn:microsoft.com/office/officeart/2005/8/layout/vProcess5"/>
    <dgm:cxn modelId="{E2AA67E8-D6BD-BE43-960B-6DC4D0C3E6C5}" type="presOf" srcId="{63628945-2C3D-43F9-8E41-0248258800A6}" destId="{0BC846FA-882A-1F45-8F6B-8DA8311480A6}" srcOrd="1" destOrd="0" presId="urn:microsoft.com/office/officeart/2005/8/layout/vProcess5"/>
    <dgm:cxn modelId="{5BFE884D-C4BF-6F46-84C6-100824F36B5D}" type="presParOf" srcId="{13A02B76-F58E-A045-83E4-8C3809F0544B}" destId="{DCDCCF67-EC9B-9840-B2E1-27E4CBFEE381}" srcOrd="0" destOrd="0" presId="urn:microsoft.com/office/officeart/2005/8/layout/vProcess5"/>
    <dgm:cxn modelId="{D843A62B-1194-4E4F-B75F-80FCF6438584}" type="presParOf" srcId="{13A02B76-F58E-A045-83E4-8C3809F0544B}" destId="{DEBAFF41-4CFE-5940-9A33-F147131C9EB9}" srcOrd="1" destOrd="0" presId="urn:microsoft.com/office/officeart/2005/8/layout/vProcess5"/>
    <dgm:cxn modelId="{CA6F61F8-2793-7248-91C2-C157BEBD5683}" type="presParOf" srcId="{13A02B76-F58E-A045-83E4-8C3809F0544B}" destId="{E67EC8B5-2FEC-1D45-AB5F-C74FD9E499E9}" srcOrd="2" destOrd="0" presId="urn:microsoft.com/office/officeart/2005/8/layout/vProcess5"/>
    <dgm:cxn modelId="{67CE7FD0-2427-D34D-882A-7EE776883A4F}" type="presParOf" srcId="{13A02B76-F58E-A045-83E4-8C3809F0544B}" destId="{BB3CC858-FD20-FF40-B499-7A2C73BA031B}" srcOrd="3" destOrd="0" presId="urn:microsoft.com/office/officeart/2005/8/layout/vProcess5"/>
    <dgm:cxn modelId="{7605EE30-1B29-884E-A3E6-E95039816349}" type="presParOf" srcId="{13A02B76-F58E-A045-83E4-8C3809F0544B}" destId="{5D6F5C66-78B3-DB41-A87C-FB29D3742F6C}" srcOrd="4" destOrd="0" presId="urn:microsoft.com/office/officeart/2005/8/layout/vProcess5"/>
    <dgm:cxn modelId="{CA1038E7-E2B5-CF40-9DF9-6670AFFD68F2}" type="presParOf" srcId="{13A02B76-F58E-A045-83E4-8C3809F0544B}" destId="{FC8BD5D4-86C7-1548-A97A-5FCB96978859}" srcOrd="5" destOrd="0" presId="urn:microsoft.com/office/officeart/2005/8/layout/vProcess5"/>
    <dgm:cxn modelId="{8C39A5EC-46C9-F841-B924-F9EEF8477919}" type="presParOf" srcId="{13A02B76-F58E-A045-83E4-8C3809F0544B}" destId="{2D972853-2303-3440-AD4A-319938B4A129}" srcOrd="6" destOrd="0" presId="urn:microsoft.com/office/officeart/2005/8/layout/vProcess5"/>
    <dgm:cxn modelId="{51F5BCE5-A997-3C4A-BAF6-F1C883FD03C6}" type="presParOf" srcId="{13A02B76-F58E-A045-83E4-8C3809F0544B}" destId="{9FC96712-5CFE-814F-8DEE-0743C133D449}" srcOrd="7" destOrd="0" presId="urn:microsoft.com/office/officeart/2005/8/layout/vProcess5"/>
    <dgm:cxn modelId="{769E5816-0200-564F-9528-94CB763C5B5A}" type="presParOf" srcId="{13A02B76-F58E-A045-83E4-8C3809F0544B}" destId="{2E67F652-BC55-374B-B9C4-0E6BD8F77F4D}" srcOrd="8" destOrd="0" presId="urn:microsoft.com/office/officeart/2005/8/layout/vProcess5"/>
    <dgm:cxn modelId="{55BF750B-3D62-F34E-BC17-0E2A1FC65A3B}" type="presParOf" srcId="{13A02B76-F58E-A045-83E4-8C3809F0544B}" destId="{0BC846FA-882A-1F45-8F6B-8DA8311480A6}" srcOrd="9" destOrd="0" presId="urn:microsoft.com/office/officeart/2005/8/layout/vProcess5"/>
    <dgm:cxn modelId="{446BB82C-D163-9A42-81F5-E7AE9419CEEE}" type="presParOf" srcId="{13A02B76-F58E-A045-83E4-8C3809F0544B}" destId="{EE74D965-19B1-D749-9869-1E978B0E4A8B}" srcOrd="10" destOrd="0" presId="urn:microsoft.com/office/officeart/2005/8/layout/vProcess5"/>
    <dgm:cxn modelId="{D6FFD433-B0AA-2A4C-B67A-571C47F67B9D}" type="presParOf" srcId="{13A02B76-F58E-A045-83E4-8C3809F0544B}" destId="{51A4A2BD-EECD-E849-99F8-D7F61FFB3081}"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1FFB38-8C6A-4569-A908-3E84E1E09AD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59685C5-A2B2-4FE1-831A-7AD9B6B606CD}">
      <dgm:prSet/>
      <dgm:spPr/>
      <dgm:t>
        <a:bodyPr/>
        <a:lstStyle/>
        <a:p>
          <a:pPr>
            <a:lnSpc>
              <a:spcPct val="100000"/>
            </a:lnSpc>
          </a:pPr>
          <a:r>
            <a:rPr lang="en-GB"/>
            <a:t>Encourages models to 'think </a:t>
          </a:r>
          <a:r>
            <a:rPr lang="en-GB">
              <a:latin typeface="Calibri Light" panose="020F0302020204030204"/>
            </a:rPr>
            <a:t>through the problem</a:t>
          </a:r>
          <a:r>
            <a:rPr lang="en-GB"/>
            <a:t>'.</a:t>
          </a:r>
          <a:endParaRPr lang="en-US"/>
        </a:p>
      </dgm:t>
    </dgm:pt>
    <dgm:pt modelId="{8077EEC7-8C0C-404C-8910-273A628189E2}" type="parTrans" cxnId="{F7C55D56-6A71-4155-BA5C-B84D5A8AC3AE}">
      <dgm:prSet/>
      <dgm:spPr/>
      <dgm:t>
        <a:bodyPr/>
        <a:lstStyle/>
        <a:p>
          <a:endParaRPr lang="en-US"/>
        </a:p>
      </dgm:t>
    </dgm:pt>
    <dgm:pt modelId="{D5B3702B-C069-4567-B5FD-71C59C3BE2CE}" type="sibTrans" cxnId="{F7C55D56-6A71-4155-BA5C-B84D5A8AC3AE}">
      <dgm:prSet/>
      <dgm:spPr/>
      <dgm:t>
        <a:bodyPr/>
        <a:lstStyle/>
        <a:p>
          <a:endParaRPr lang="en-US"/>
        </a:p>
      </dgm:t>
    </dgm:pt>
    <dgm:pt modelId="{130D7370-A842-4591-9492-48B8E173006A}">
      <dgm:prSet/>
      <dgm:spPr/>
      <dgm:t>
        <a:bodyPr/>
        <a:lstStyle/>
        <a:p>
          <a:pPr>
            <a:lnSpc>
              <a:spcPct val="100000"/>
            </a:lnSpc>
          </a:pPr>
          <a:r>
            <a:rPr lang="en-GB"/>
            <a:t>Example: "Let’s think step by step..."</a:t>
          </a:r>
          <a:endParaRPr lang="en-US"/>
        </a:p>
      </dgm:t>
    </dgm:pt>
    <dgm:pt modelId="{E0A2874C-66B9-4DCC-83DD-96495FD5268E}" type="parTrans" cxnId="{7AD6CD7E-6BF5-4EC4-8026-2A025305350A}">
      <dgm:prSet/>
      <dgm:spPr/>
      <dgm:t>
        <a:bodyPr/>
        <a:lstStyle/>
        <a:p>
          <a:endParaRPr lang="en-US"/>
        </a:p>
      </dgm:t>
    </dgm:pt>
    <dgm:pt modelId="{82D7BA98-2A46-4536-9215-9006A1264489}" type="sibTrans" cxnId="{7AD6CD7E-6BF5-4EC4-8026-2A025305350A}">
      <dgm:prSet/>
      <dgm:spPr/>
      <dgm:t>
        <a:bodyPr/>
        <a:lstStyle/>
        <a:p>
          <a:endParaRPr lang="en-US"/>
        </a:p>
      </dgm:t>
    </dgm:pt>
    <dgm:pt modelId="{5E8B62E0-76ED-4B86-BCCE-3CB47E8A05D2}">
      <dgm:prSet/>
      <dgm:spPr/>
      <dgm:t>
        <a:bodyPr/>
        <a:lstStyle/>
        <a:p>
          <a:pPr>
            <a:lnSpc>
              <a:spcPct val="100000"/>
            </a:lnSpc>
          </a:pPr>
          <a:r>
            <a:rPr lang="en-GB"/>
            <a:t>Helps solve math and logic problems.</a:t>
          </a:r>
          <a:endParaRPr lang="en-US"/>
        </a:p>
      </dgm:t>
    </dgm:pt>
    <dgm:pt modelId="{E07DEEF8-B206-4989-96F0-10FEB2980043}" type="parTrans" cxnId="{07575F23-4FCE-4A10-877C-6E533BD4C87B}">
      <dgm:prSet/>
      <dgm:spPr/>
      <dgm:t>
        <a:bodyPr/>
        <a:lstStyle/>
        <a:p>
          <a:endParaRPr lang="en-US"/>
        </a:p>
      </dgm:t>
    </dgm:pt>
    <dgm:pt modelId="{81B531A5-56B9-43D9-B010-5E6004E45AA3}" type="sibTrans" cxnId="{07575F23-4FCE-4A10-877C-6E533BD4C87B}">
      <dgm:prSet/>
      <dgm:spPr/>
      <dgm:t>
        <a:bodyPr/>
        <a:lstStyle/>
        <a:p>
          <a:endParaRPr lang="en-US"/>
        </a:p>
      </dgm:t>
    </dgm:pt>
    <dgm:pt modelId="{6255BAA5-9E34-44B8-BB49-1B106F08C374}" type="pres">
      <dgm:prSet presAssocID="{B31FFB38-8C6A-4569-A908-3E84E1E09AD7}" presName="root" presStyleCnt="0">
        <dgm:presLayoutVars>
          <dgm:dir/>
          <dgm:resizeHandles val="exact"/>
        </dgm:presLayoutVars>
      </dgm:prSet>
      <dgm:spPr/>
    </dgm:pt>
    <dgm:pt modelId="{CA3F2134-D26C-4896-84CC-D150CB19954E}" type="pres">
      <dgm:prSet presAssocID="{E59685C5-A2B2-4FE1-831A-7AD9B6B606CD}" presName="compNode" presStyleCnt="0"/>
      <dgm:spPr/>
    </dgm:pt>
    <dgm:pt modelId="{17148203-63C3-4B09-BC24-5D8139F02FAE}" type="pres">
      <dgm:prSet presAssocID="{E59685C5-A2B2-4FE1-831A-7AD9B6B606CD}" presName="bgRect" presStyleLbl="bgShp" presStyleIdx="0" presStyleCnt="3"/>
      <dgm:spPr/>
    </dgm:pt>
    <dgm:pt modelId="{98DDD211-A782-4462-B6A9-4D659250B3C6}" type="pres">
      <dgm:prSet presAssocID="{E59685C5-A2B2-4FE1-831A-7AD9B6B606C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Brainstorm"/>
        </a:ext>
      </dgm:extLst>
    </dgm:pt>
    <dgm:pt modelId="{DF5A4FA8-90D4-479B-B5FB-6EF682736E41}" type="pres">
      <dgm:prSet presAssocID="{E59685C5-A2B2-4FE1-831A-7AD9B6B606CD}" presName="spaceRect" presStyleCnt="0"/>
      <dgm:spPr/>
    </dgm:pt>
    <dgm:pt modelId="{34BB1372-F02A-4C08-9206-B5CD13FD9F41}" type="pres">
      <dgm:prSet presAssocID="{E59685C5-A2B2-4FE1-831A-7AD9B6B606CD}" presName="parTx" presStyleLbl="revTx" presStyleIdx="0" presStyleCnt="3">
        <dgm:presLayoutVars>
          <dgm:chMax val="0"/>
          <dgm:chPref val="0"/>
        </dgm:presLayoutVars>
      </dgm:prSet>
      <dgm:spPr/>
    </dgm:pt>
    <dgm:pt modelId="{C3E596EB-9904-409D-81CD-A319DCBD0A62}" type="pres">
      <dgm:prSet presAssocID="{D5B3702B-C069-4567-B5FD-71C59C3BE2CE}" presName="sibTrans" presStyleCnt="0"/>
      <dgm:spPr/>
    </dgm:pt>
    <dgm:pt modelId="{B2DADE2C-F933-4AC9-9BD3-4761D3FAB7E7}" type="pres">
      <dgm:prSet presAssocID="{130D7370-A842-4591-9492-48B8E173006A}" presName="compNode" presStyleCnt="0"/>
      <dgm:spPr/>
    </dgm:pt>
    <dgm:pt modelId="{D8798A76-1DF3-4004-B3F4-CA6614A7B60C}" type="pres">
      <dgm:prSet presAssocID="{130D7370-A842-4591-9492-48B8E173006A}" presName="bgRect" presStyleLbl="bgShp" presStyleIdx="1" presStyleCnt="3"/>
      <dgm:spPr/>
    </dgm:pt>
    <dgm:pt modelId="{D3153AB3-1CC6-4630-85F0-266AE71F0043}" type="pres">
      <dgm:prSet presAssocID="{130D7370-A842-4591-9492-48B8E173006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otes"/>
        </a:ext>
      </dgm:extLst>
    </dgm:pt>
    <dgm:pt modelId="{EFBDCD9C-D976-479D-89CE-D0B55F23189D}" type="pres">
      <dgm:prSet presAssocID="{130D7370-A842-4591-9492-48B8E173006A}" presName="spaceRect" presStyleCnt="0"/>
      <dgm:spPr/>
    </dgm:pt>
    <dgm:pt modelId="{46207F52-AADF-45A2-B0D2-3ADFB19D3D97}" type="pres">
      <dgm:prSet presAssocID="{130D7370-A842-4591-9492-48B8E173006A}" presName="parTx" presStyleLbl="revTx" presStyleIdx="1" presStyleCnt="3">
        <dgm:presLayoutVars>
          <dgm:chMax val="0"/>
          <dgm:chPref val="0"/>
        </dgm:presLayoutVars>
      </dgm:prSet>
      <dgm:spPr/>
    </dgm:pt>
    <dgm:pt modelId="{D72B6965-2C75-4981-9C47-E2EE1B843DEC}" type="pres">
      <dgm:prSet presAssocID="{82D7BA98-2A46-4536-9215-9006A1264489}" presName="sibTrans" presStyleCnt="0"/>
      <dgm:spPr/>
    </dgm:pt>
    <dgm:pt modelId="{3D5FCA4A-AF8E-42BF-8E35-8F509243C168}" type="pres">
      <dgm:prSet presAssocID="{5E8B62E0-76ED-4B86-BCCE-3CB47E8A05D2}" presName="compNode" presStyleCnt="0"/>
      <dgm:spPr/>
    </dgm:pt>
    <dgm:pt modelId="{648F2677-EE41-41C5-B8EB-A794F078F7BF}" type="pres">
      <dgm:prSet presAssocID="{5E8B62E0-76ED-4B86-BCCE-3CB47E8A05D2}" presName="bgRect" presStyleLbl="bgShp" presStyleIdx="2" presStyleCnt="3"/>
      <dgm:spPr/>
    </dgm:pt>
    <dgm:pt modelId="{5AFAAD64-936B-4714-9A67-BBD1375125F7}" type="pres">
      <dgm:prSet presAssocID="{5E8B62E0-76ED-4B86-BCCE-3CB47E8A05D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lculator"/>
        </a:ext>
      </dgm:extLst>
    </dgm:pt>
    <dgm:pt modelId="{A1D4F37B-5B16-4968-B051-03604B6D4B41}" type="pres">
      <dgm:prSet presAssocID="{5E8B62E0-76ED-4B86-BCCE-3CB47E8A05D2}" presName="spaceRect" presStyleCnt="0"/>
      <dgm:spPr/>
    </dgm:pt>
    <dgm:pt modelId="{97C13284-932E-44F1-BF89-E90CC0E8267E}" type="pres">
      <dgm:prSet presAssocID="{5E8B62E0-76ED-4B86-BCCE-3CB47E8A05D2}" presName="parTx" presStyleLbl="revTx" presStyleIdx="2" presStyleCnt="3">
        <dgm:presLayoutVars>
          <dgm:chMax val="0"/>
          <dgm:chPref val="0"/>
        </dgm:presLayoutVars>
      </dgm:prSet>
      <dgm:spPr/>
    </dgm:pt>
  </dgm:ptLst>
  <dgm:cxnLst>
    <dgm:cxn modelId="{07575F23-4FCE-4A10-877C-6E533BD4C87B}" srcId="{B31FFB38-8C6A-4569-A908-3E84E1E09AD7}" destId="{5E8B62E0-76ED-4B86-BCCE-3CB47E8A05D2}" srcOrd="2" destOrd="0" parTransId="{E07DEEF8-B206-4989-96F0-10FEB2980043}" sibTransId="{81B531A5-56B9-43D9-B010-5E6004E45AA3}"/>
    <dgm:cxn modelId="{EB966A41-6589-494E-9C37-E691B774A715}" type="presOf" srcId="{B31FFB38-8C6A-4569-A908-3E84E1E09AD7}" destId="{6255BAA5-9E34-44B8-BB49-1B106F08C374}" srcOrd="0" destOrd="0" presId="urn:microsoft.com/office/officeart/2018/2/layout/IconVerticalSolidList"/>
    <dgm:cxn modelId="{EC85EE49-7B0C-44A8-BCAF-219CCD738B34}" type="presOf" srcId="{5E8B62E0-76ED-4B86-BCCE-3CB47E8A05D2}" destId="{97C13284-932E-44F1-BF89-E90CC0E8267E}" srcOrd="0" destOrd="0" presId="urn:microsoft.com/office/officeart/2018/2/layout/IconVerticalSolidList"/>
    <dgm:cxn modelId="{368A926C-5E35-47CD-8407-59EA3EDCF847}" type="presOf" srcId="{130D7370-A842-4591-9492-48B8E173006A}" destId="{46207F52-AADF-45A2-B0D2-3ADFB19D3D97}" srcOrd="0" destOrd="0" presId="urn:microsoft.com/office/officeart/2018/2/layout/IconVerticalSolidList"/>
    <dgm:cxn modelId="{F7C55D56-6A71-4155-BA5C-B84D5A8AC3AE}" srcId="{B31FFB38-8C6A-4569-A908-3E84E1E09AD7}" destId="{E59685C5-A2B2-4FE1-831A-7AD9B6B606CD}" srcOrd="0" destOrd="0" parTransId="{8077EEC7-8C0C-404C-8910-273A628189E2}" sibTransId="{D5B3702B-C069-4567-B5FD-71C59C3BE2CE}"/>
    <dgm:cxn modelId="{7AD6CD7E-6BF5-4EC4-8026-2A025305350A}" srcId="{B31FFB38-8C6A-4569-A908-3E84E1E09AD7}" destId="{130D7370-A842-4591-9492-48B8E173006A}" srcOrd="1" destOrd="0" parTransId="{E0A2874C-66B9-4DCC-83DD-96495FD5268E}" sibTransId="{82D7BA98-2A46-4536-9215-9006A1264489}"/>
    <dgm:cxn modelId="{68E0C7F3-A572-4443-8056-6D418A3E9DF5}" type="presOf" srcId="{E59685C5-A2B2-4FE1-831A-7AD9B6B606CD}" destId="{34BB1372-F02A-4C08-9206-B5CD13FD9F41}" srcOrd="0" destOrd="0" presId="urn:microsoft.com/office/officeart/2018/2/layout/IconVerticalSolidList"/>
    <dgm:cxn modelId="{CA989111-BD09-468E-8FEB-606947B21E45}" type="presParOf" srcId="{6255BAA5-9E34-44B8-BB49-1B106F08C374}" destId="{CA3F2134-D26C-4896-84CC-D150CB19954E}" srcOrd="0" destOrd="0" presId="urn:microsoft.com/office/officeart/2018/2/layout/IconVerticalSolidList"/>
    <dgm:cxn modelId="{8BFEFB32-0931-443A-A068-D3FCF5F93D73}" type="presParOf" srcId="{CA3F2134-D26C-4896-84CC-D150CB19954E}" destId="{17148203-63C3-4B09-BC24-5D8139F02FAE}" srcOrd="0" destOrd="0" presId="urn:microsoft.com/office/officeart/2018/2/layout/IconVerticalSolidList"/>
    <dgm:cxn modelId="{4DFD38B1-BB89-4624-8992-38C793C45701}" type="presParOf" srcId="{CA3F2134-D26C-4896-84CC-D150CB19954E}" destId="{98DDD211-A782-4462-B6A9-4D659250B3C6}" srcOrd="1" destOrd="0" presId="urn:microsoft.com/office/officeart/2018/2/layout/IconVerticalSolidList"/>
    <dgm:cxn modelId="{361C700C-5843-40F6-BAE9-FD1E832FCB9F}" type="presParOf" srcId="{CA3F2134-D26C-4896-84CC-D150CB19954E}" destId="{DF5A4FA8-90D4-479B-B5FB-6EF682736E41}" srcOrd="2" destOrd="0" presId="urn:microsoft.com/office/officeart/2018/2/layout/IconVerticalSolidList"/>
    <dgm:cxn modelId="{4FD7CF62-EFD7-4E2C-AE1C-4769583471B1}" type="presParOf" srcId="{CA3F2134-D26C-4896-84CC-D150CB19954E}" destId="{34BB1372-F02A-4C08-9206-B5CD13FD9F41}" srcOrd="3" destOrd="0" presId="urn:microsoft.com/office/officeart/2018/2/layout/IconVerticalSolidList"/>
    <dgm:cxn modelId="{135961EA-32A5-44F4-9DCF-6E0135A21ACB}" type="presParOf" srcId="{6255BAA5-9E34-44B8-BB49-1B106F08C374}" destId="{C3E596EB-9904-409D-81CD-A319DCBD0A62}" srcOrd="1" destOrd="0" presId="urn:microsoft.com/office/officeart/2018/2/layout/IconVerticalSolidList"/>
    <dgm:cxn modelId="{472239F1-E87C-432C-A268-69E497DDB2C2}" type="presParOf" srcId="{6255BAA5-9E34-44B8-BB49-1B106F08C374}" destId="{B2DADE2C-F933-4AC9-9BD3-4761D3FAB7E7}" srcOrd="2" destOrd="0" presId="urn:microsoft.com/office/officeart/2018/2/layout/IconVerticalSolidList"/>
    <dgm:cxn modelId="{10A1F088-5031-4CDC-964F-5A0D0C0C511B}" type="presParOf" srcId="{B2DADE2C-F933-4AC9-9BD3-4761D3FAB7E7}" destId="{D8798A76-1DF3-4004-B3F4-CA6614A7B60C}" srcOrd="0" destOrd="0" presId="urn:microsoft.com/office/officeart/2018/2/layout/IconVerticalSolidList"/>
    <dgm:cxn modelId="{D89A2C0B-0D73-44E2-A860-B374C766E458}" type="presParOf" srcId="{B2DADE2C-F933-4AC9-9BD3-4761D3FAB7E7}" destId="{D3153AB3-1CC6-4630-85F0-266AE71F0043}" srcOrd="1" destOrd="0" presId="urn:microsoft.com/office/officeart/2018/2/layout/IconVerticalSolidList"/>
    <dgm:cxn modelId="{11A39A50-80F8-4CB3-B7E0-DFADE56F335C}" type="presParOf" srcId="{B2DADE2C-F933-4AC9-9BD3-4761D3FAB7E7}" destId="{EFBDCD9C-D976-479D-89CE-D0B55F23189D}" srcOrd="2" destOrd="0" presId="urn:microsoft.com/office/officeart/2018/2/layout/IconVerticalSolidList"/>
    <dgm:cxn modelId="{3FCF237B-6052-4E18-A6CD-077F5AB68284}" type="presParOf" srcId="{B2DADE2C-F933-4AC9-9BD3-4761D3FAB7E7}" destId="{46207F52-AADF-45A2-B0D2-3ADFB19D3D97}" srcOrd="3" destOrd="0" presId="urn:microsoft.com/office/officeart/2018/2/layout/IconVerticalSolidList"/>
    <dgm:cxn modelId="{671A2A4A-A245-44C0-ABCC-955018BD8E17}" type="presParOf" srcId="{6255BAA5-9E34-44B8-BB49-1B106F08C374}" destId="{D72B6965-2C75-4981-9C47-E2EE1B843DEC}" srcOrd="3" destOrd="0" presId="urn:microsoft.com/office/officeart/2018/2/layout/IconVerticalSolidList"/>
    <dgm:cxn modelId="{5929B1FA-0BB5-400C-A8C5-6F38E1AB0995}" type="presParOf" srcId="{6255BAA5-9E34-44B8-BB49-1B106F08C374}" destId="{3D5FCA4A-AF8E-42BF-8E35-8F509243C168}" srcOrd="4" destOrd="0" presId="urn:microsoft.com/office/officeart/2018/2/layout/IconVerticalSolidList"/>
    <dgm:cxn modelId="{BD7CB0BD-E78C-43D6-96D1-3EE4D693B516}" type="presParOf" srcId="{3D5FCA4A-AF8E-42BF-8E35-8F509243C168}" destId="{648F2677-EE41-41C5-B8EB-A794F078F7BF}" srcOrd="0" destOrd="0" presId="urn:microsoft.com/office/officeart/2018/2/layout/IconVerticalSolidList"/>
    <dgm:cxn modelId="{39A86925-19CE-4A59-BBD2-14C8FFA4DBB4}" type="presParOf" srcId="{3D5FCA4A-AF8E-42BF-8E35-8F509243C168}" destId="{5AFAAD64-936B-4714-9A67-BBD1375125F7}" srcOrd="1" destOrd="0" presId="urn:microsoft.com/office/officeart/2018/2/layout/IconVerticalSolidList"/>
    <dgm:cxn modelId="{71686AC5-A1DE-48E5-B388-4186243B84C9}" type="presParOf" srcId="{3D5FCA4A-AF8E-42BF-8E35-8F509243C168}" destId="{A1D4F37B-5B16-4968-B051-03604B6D4B41}" srcOrd="2" destOrd="0" presId="urn:microsoft.com/office/officeart/2018/2/layout/IconVerticalSolidList"/>
    <dgm:cxn modelId="{8C7DBDF5-D00B-4238-B5CF-F09383143F7A}" type="presParOf" srcId="{3D5FCA4A-AF8E-42BF-8E35-8F509243C168}" destId="{97C13284-932E-44F1-BF89-E90CC0E8267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E6E84A-AF57-4E03-AA19-AFEB3EE60CE0}"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DB1CC3B0-08E7-4DE0-A28C-48F3C09EF272}">
      <dgm:prSet/>
      <dgm:spPr/>
      <dgm:t>
        <a:bodyPr/>
        <a:lstStyle/>
        <a:p>
          <a:r>
            <a:rPr lang="en-GB">
              <a:latin typeface="poppins"/>
              <a:cs typeface="poppins"/>
            </a:rPr>
            <a:t>Q: If there are 5 baskets and each basket has 6 apples, how many apples are there in total? </a:t>
          </a:r>
          <a:r>
            <a:rPr lang="en-GB" b="1">
              <a:latin typeface="poppins"/>
              <a:cs typeface="poppins"/>
            </a:rPr>
            <a:t>Let's think step by step.</a:t>
          </a:r>
          <a:r>
            <a:rPr lang="en-GB">
              <a:latin typeface="poppins"/>
              <a:cs typeface="poppins"/>
            </a:rPr>
            <a:t>  </a:t>
          </a:r>
          <a:endParaRPr lang="en-US">
            <a:latin typeface="poppins"/>
            <a:cs typeface="poppins"/>
          </a:endParaRPr>
        </a:p>
      </dgm:t>
    </dgm:pt>
    <dgm:pt modelId="{E7D980CB-C3EF-4FCF-B6A4-08CCC74CB07C}" type="parTrans" cxnId="{393A1846-288E-464C-A17A-94D3299AC32A}">
      <dgm:prSet/>
      <dgm:spPr/>
      <dgm:t>
        <a:bodyPr/>
        <a:lstStyle/>
        <a:p>
          <a:endParaRPr lang="en-US"/>
        </a:p>
      </dgm:t>
    </dgm:pt>
    <dgm:pt modelId="{4912265C-BD7B-4BEA-810A-FCA86742467D}" type="sibTrans" cxnId="{393A1846-288E-464C-A17A-94D3299AC32A}">
      <dgm:prSet/>
      <dgm:spPr/>
      <dgm:t>
        <a:bodyPr/>
        <a:lstStyle/>
        <a:p>
          <a:endParaRPr lang="en-US"/>
        </a:p>
      </dgm:t>
    </dgm:pt>
    <dgm:pt modelId="{BBD0072C-592F-4ABB-A54F-48B5C2B69349}">
      <dgm:prSet/>
      <dgm:spPr/>
      <dgm:t>
        <a:bodyPr/>
        <a:lstStyle/>
        <a:p>
          <a:r>
            <a:rPr lang="en-GB">
              <a:latin typeface="poppins"/>
              <a:cs typeface="poppins"/>
            </a:rPr>
            <a:t>A: Each basket has 6 apples. There are 5 baskets. So total apples = 5 × 6 = 30. The answer is 30.</a:t>
          </a:r>
          <a:endParaRPr lang="en-US">
            <a:latin typeface="poppins"/>
            <a:cs typeface="poppins"/>
          </a:endParaRPr>
        </a:p>
      </dgm:t>
    </dgm:pt>
    <dgm:pt modelId="{3126C09C-6F38-438B-8732-0F1E21A47D83}" type="parTrans" cxnId="{54BDF113-83B4-4CB5-BC30-D8F531EB4868}">
      <dgm:prSet/>
      <dgm:spPr/>
      <dgm:t>
        <a:bodyPr/>
        <a:lstStyle/>
        <a:p>
          <a:endParaRPr lang="en-US"/>
        </a:p>
      </dgm:t>
    </dgm:pt>
    <dgm:pt modelId="{2247287A-8609-4562-85E5-4C2F02626816}" type="sibTrans" cxnId="{54BDF113-83B4-4CB5-BC30-D8F531EB4868}">
      <dgm:prSet/>
      <dgm:spPr/>
      <dgm:t>
        <a:bodyPr/>
        <a:lstStyle/>
        <a:p>
          <a:endParaRPr lang="en-US"/>
        </a:p>
      </dgm:t>
    </dgm:pt>
    <dgm:pt modelId="{5CC16A81-9DD7-4063-A8B0-898F00C30A04}" type="pres">
      <dgm:prSet presAssocID="{B6E6E84A-AF57-4E03-AA19-AFEB3EE60CE0}" presName="root" presStyleCnt="0">
        <dgm:presLayoutVars>
          <dgm:dir/>
          <dgm:resizeHandles val="exact"/>
        </dgm:presLayoutVars>
      </dgm:prSet>
      <dgm:spPr/>
    </dgm:pt>
    <dgm:pt modelId="{2F8B0F99-26BB-4A48-83FA-B8D4732FE2D3}" type="pres">
      <dgm:prSet presAssocID="{DB1CC3B0-08E7-4DE0-A28C-48F3C09EF272}" presName="compNode" presStyleCnt="0"/>
      <dgm:spPr/>
    </dgm:pt>
    <dgm:pt modelId="{91A8C099-8675-43C9-8659-05FC547283A4}" type="pres">
      <dgm:prSet presAssocID="{DB1CC3B0-08E7-4DE0-A28C-48F3C09EF27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pple"/>
        </a:ext>
      </dgm:extLst>
    </dgm:pt>
    <dgm:pt modelId="{57B74B0F-0142-4F53-857F-7F46E182036F}" type="pres">
      <dgm:prSet presAssocID="{DB1CC3B0-08E7-4DE0-A28C-48F3C09EF272}" presName="spaceRect" presStyleCnt="0"/>
      <dgm:spPr/>
    </dgm:pt>
    <dgm:pt modelId="{4EC502E3-3166-49F3-9A7A-A13A5485E089}" type="pres">
      <dgm:prSet presAssocID="{DB1CC3B0-08E7-4DE0-A28C-48F3C09EF272}" presName="textRect" presStyleLbl="revTx" presStyleIdx="0" presStyleCnt="2">
        <dgm:presLayoutVars>
          <dgm:chMax val="1"/>
          <dgm:chPref val="1"/>
        </dgm:presLayoutVars>
      </dgm:prSet>
      <dgm:spPr/>
    </dgm:pt>
    <dgm:pt modelId="{D6DFD039-6284-4C1C-9084-8C1384C853F6}" type="pres">
      <dgm:prSet presAssocID="{4912265C-BD7B-4BEA-810A-FCA86742467D}" presName="sibTrans" presStyleCnt="0"/>
      <dgm:spPr/>
    </dgm:pt>
    <dgm:pt modelId="{08906B91-E7E4-4A0B-BEF2-74D4AEFB6646}" type="pres">
      <dgm:prSet presAssocID="{BBD0072C-592F-4ABB-A54F-48B5C2B69349}" presName="compNode" presStyleCnt="0"/>
      <dgm:spPr/>
    </dgm:pt>
    <dgm:pt modelId="{3F41B143-E77C-41B0-AB09-22B57EB42303}" type="pres">
      <dgm:prSet presAssocID="{BBD0072C-592F-4ABB-A54F-48B5C2B6934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ruit Bowl"/>
        </a:ext>
      </dgm:extLst>
    </dgm:pt>
    <dgm:pt modelId="{B36BF023-8CD8-42D1-A59A-967D13335018}" type="pres">
      <dgm:prSet presAssocID="{BBD0072C-592F-4ABB-A54F-48B5C2B69349}" presName="spaceRect" presStyleCnt="0"/>
      <dgm:spPr/>
    </dgm:pt>
    <dgm:pt modelId="{231A2101-3708-4486-A9FE-1D94CBE78E44}" type="pres">
      <dgm:prSet presAssocID="{BBD0072C-592F-4ABB-A54F-48B5C2B69349}" presName="textRect" presStyleLbl="revTx" presStyleIdx="1" presStyleCnt="2">
        <dgm:presLayoutVars>
          <dgm:chMax val="1"/>
          <dgm:chPref val="1"/>
        </dgm:presLayoutVars>
      </dgm:prSet>
      <dgm:spPr/>
    </dgm:pt>
  </dgm:ptLst>
  <dgm:cxnLst>
    <dgm:cxn modelId="{54BDF113-83B4-4CB5-BC30-D8F531EB4868}" srcId="{B6E6E84A-AF57-4E03-AA19-AFEB3EE60CE0}" destId="{BBD0072C-592F-4ABB-A54F-48B5C2B69349}" srcOrd="1" destOrd="0" parTransId="{3126C09C-6F38-438B-8732-0F1E21A47D83}" sibTransId="{2247287A-8609-4562-85E5-4C2F02626816}"/>
    <dgm:cxn modelId="{393A1846-288E-464C-A17A-94D3299AC32A}" srcId="{B6E6E84A-AF57-4E03-AA19-AFEB3EE60CE0}" destId="{DB1CC3B0-08E7-4DE0-A28C-48F3C09EF272}" srcOrd="0" destOrd="0" parTransId="{E7D980CB-C3EF-4FCF-B6A4-08CCC74CB07C}" sibTransId="{4912265C-BD7B-4BEA-810A-FCA86742467D}"/>
    <dgm:cxn modelId="{FFF22B79-2A81-4BAA-9EFC-4107AEC1E779}" type="presOf" srcId="{B6E6E84A-AF57-4E03-AA19-AFEB3EE60CE0}" destId="{5CC16A81-9DD7-4063-A8B0-898F00C30A04}" srcOrd="0" destOrd="0" presId="urn:microsoft.com/office/officeart/2018/2/layout/IconLabelList"/>
    <dgm:cxn modelId="{2B2D2E92-A92F-4E6E-B3D4-5DBE4F547F61}" type="presOf" srcId="{DB1CC3B0-08E7-4DE0-A28C-48F3C09EF272}" destId="{4EC502E3-3166-49F3-9A7A-A13A5485E089}" srcOrd="0" destOrd="0" presId="urn:microsoft.com/office/officeart/2018/2/layout/IconLabelList"/>
    <dgm:cxn modelId="{772F5BC6-D1A7-4AFD-986C-5C86CEBA8CC1}" type="presOf" srcId="{BBD0072C-592F-4ABB-A54F-48B5C2B69349}" destId="{231A2101-3708-4486-A9FE-1D94CBE78E44}" srcOrd="0" destOrd="0" presId="urn:microsoft.com/office/officeart/2018/2/layout/IconLabelList"/>
    <dgm:cxn modelId="{CCBA0F0D-9CF3-43AC-B767-BBF20E703F84}" type="presParOf" srcId="{5CC16A81-9DD7-4063-A8B0-898F00C30A04}" destId="{2F8B0F99-26BB-4A48-83FA-B8D4732FE2D3}" srcOrd="0" destOrd="0" presId="urn:microsoft.com/office/officeart/2018/2/layout/IconLabelList"/>
    <dgm:cxn modelId="{4563CF67-06C3-4DB2-966F-C69C4D35FE71}" type="presParOf" srcId="{2F8B0F99-26BB-4A48-83FA-B8D4732FE2D3}" destId="{91A8C099-8675-43C9-8659-05FC547283A4}" srcOrd="0" destOrd="0" presId="urn:microsoft.com/office/officeart/2018/2/layout/IconLabelList"/>
    <dgm:cxn modelId="{ABDF3798-AD75-45CB-91BF-09BE5DC8078A}" type="presParOf" srcId="{2F8B0F99-26BB-4A48-83FA-B8D4732FE2D3}" destId="{57B74B0F-0142-4F53-857F-7F46E182036F}" srcOrd="1" destOrd="0" presId="urn:microsoft.com/office/officeart/2018/2/layout/IconLabelList"/>
    <dgm:cxn modelId="{D13A5AF9-EE69-4A54-A8F1-111FF0DA86CD}" type="presParOf" srcId="{2F8B0F99-26BB-4A48-83FA-B8D4732FE2D3}" destId="{4EC502E3-3166-49F3-9A7A-A13A5485E089}" srcOrd="2" destOrd="0" presId="urn:microsoft.com/office/officeart/2018/2/layout/IconLabelList"/>
    <dgm:cxn modelId="{6E401112-E19F-49AC-B0E5-13845B1F32B7}" type="presParOf" srcId="{5CC16A81-9DD7-4063-A8B0-898F00C30A04}" destId="{D6DFD039-6284-4C1C-9084-8C1384C853F6}" srcOrd="1" destOrd="0" presId="urn:microsoft.com/office/officeart/2018/2/layout/IconLabelList"/>
    <dgm:cxn modelId="{B0879CCD-78D0-4418-AFBB-93D1826B2ACD}" type="presParOf" srcId="{5CC16A81-9DD7-4063-A8B0-898F00C30A04}" destId="{08906B91-E7E4-4A0B-BEF2-74D4AEFB6646}" srcOrd="2" destOrd="0" presId="urn:microsoft.com/office/officeart/2018/2/layout/IconLabelList"/>
    <dgm:cxn modelId="{8DC3C108-E3BF-49A2-B121-5C1525BC4E68}" type="presParOf" srcId="{08906B91-E7E4-4A0B-BEF2-74D4AEFB6646}" destId="{3F41B143-E77C-41B0-AB09-22B57EB42303}" srcOrd="0" destOrd="0" presId="urn:microsoft.com/office/officeart/2018/2/layout/IconLabelList"/>
    <dgm:cxn modelId="{FA6DE0BC-BE2F-47B0-ABC4-9A9B4BEB747D}" type="presParOf" srcId="{08906B91-E7E4-4A0B-BEF2-74D4AEFB6646}" destId="{B36BF023-8CD8-42D1-A59A-967D13335018}" srcOrd="1" destOrd="0" presId="urn:microsoft.com/office/officeart/2018/2/layout/IconLabelList"/>
    <dgm:cxn modelId="{3BAE4C31-4E65-4BEE-AE67-65669B8B859B}" type="presParOf" srcId="{08906B91-E7E4-4A0B-BEF2-74D4AEFB6646}" destId="{231A2101-3708-4486-A9FE-1D94CBE78E4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E8861-8036-4492-82BF-5252203B94AD}">
      <dsp:nvSpPr>
        <dsp:cNvPr id="0" name=""/>
        <dsp:cNvSpPr/>
      </dsp:nvSpPr>
      <dsp:spPr>
        <a:xfrm>
          <a:off x="3076494" y="-35872"/>
          <a:ext cx="4362611" cy="4362611"/>
        </a:xfrm>
        <a:prstGeom prst="circularArrow">
          <a:avLst>
            <a:gd name="adj1" fmla="val 5544"/>
            <a:gd name="adj2" fmla="val 330680"/>
            <a:gd name="adj3" fmla="val 14621941"/>
            <a:gd name="adj4" fmla="val 16889731"/>
            <a:gd name="adj5" fmla="val 575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3C539F-98D8-4CC1-A337-586B6365B3A4}">
      <dsp:nvSpPr>
        <dsp:cNvPr id="0" name=""/>
        <dsp:cNvSpPr/>
      </dsp:nvSpPr>
      <dsp:spPr>
        <a:xfrm>
          <a:off x="4630098" y="1429"/>
          <a:ext cx="1255402" cy="627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a:latin typeface="Calibri Light" panose="020F0302020204030204"/>
            </a:rPr>
            <a:t>Data collection</a:t>
          </a:r>
          <a:endParaRPr lang="en-GB" sz="1300" kern="1200"/>
        </a:p>
      </dsp:txBody>
      <dsp:txXfrm>
        <a:off x="4660740" y="32071"/>
        <a:ext cx="1194118" cy="566417"/>
      </dsp:txXfrm>
    </dsp:sp>
    <dsp:sp modelId="{8F98CCB2-DBDE-4549-A626-46F59D4FF452}">
      <dsp:nvSpPr>
        <dsp:cNvPr id="0" name=""/>
        <dsp:cNvSpPr/>
      </dsp:nvSpPr>
      <dsp:spPr>
        <a:xfrm>
          <a:off x="5945592" y="546324"/>
          <a:ext cx="1255402" cy="627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a:latin typeface="Calibri Light" panose="020F0302020204030204"/>
            </a:rPr>
            <a:t>Data preprocessing</a:t>
          </a:r>
          <a:endParaRPr lang="en-GB" sz="1300" kern="1200"/>
        </a:p>
      </dsp:txBody>
      <dsp:txXfrm>
        <a:off x="5976234" y="576966"/>
        <a:ext cx="1194118" cy="566417"/>
      </dsp:txXfrm>
    </dsp:sp>
    <dsp:sp modelId="{446C5C41-0627-4C75-B20C-4355ECD1AB88}">
      <dsp:nvSpPr>
        <dsp:cNvPr id="0" name=""/>
        <dsp:cNvSpPr/>
      </dsp:nvSpPr>
      <dsp:spPr>
        <a:xfrm>
          <a:off x="6490487" y="1861818"/>
          <a:ext cx="1255402" cy="627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a:latin typeface="Calibri Light" panose="020F0302020204030204"/>
            </a:rPr>
            <a:t>Feature engineering</a:t>
          </a:r>
          <a:endParaRPr lang="en-GB" sz="1300" kern="1200"/>
        </a:p>
      </dsp:txBody>
      <dsp:txXfrm>
        <a:off x="6521129" y="1892460"/>
        <a:ext cx="1194118" cy="566417"/>
      </dsp:txXfrm>
    </dsp:sp>
    <dsp:sp modelId="{8E52A20D-6903-4F97-ADA4-ED87076981CE}">
      <dsp:nvSpPr>
        <dsp:cNvPr id="0" name=""/>
        <dsp:cNvSpPr/>
      </dsp:nvSpPr>
      <dsp:spPr>
        <a:xfrm>
          <a:off x="5945592" y="3177311"/>
          <a:ext cx="1255402" cy="627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a:latin typeface="Calibri Light" panose="020F0302020204030204"/>
            </a:rPr>
            <a:t>Model selection</a:t>
          </a:r>
          <a:endParaRPr lang="en-GB" sz="1300" kern="1200"/>
        </a:p>
      </dsp:txBody>
      <dsp:txXfrm>
        <a:off x="5976234" y="3207953"/>
        <a:ext cx="1194118" cy="566417"/>
      </dsp:txXfrm>
    </dsp:sp>
    <dsp:sp modelId="{E7B6A871-E411-4F83-AA98-3A38205A20A2}">
      <dsp:nvSpPr>
        <dsp:cNvPr id="0" name=""/>
        <dsp:cNvSpPr/>
      </dsp:nvSpPr>
      <dsp:spPr>
        <a:xfrm>
          <a:off x="4630098" y="3722207"/>
          <a:ext cx="1255402" cy="627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a:latin typeface="Calibri Light" panose="020F0302020204030204"/>
            </a:rPr>
            <a:t>Model training</a:t>
          </a:r>
        </a:p>
      </dsp:txBody>
      <dsp:txXfrm>
        <a:off x="4660740" y="3752849"/>
        <a:ext cx="1194118" cy="566417"/>
      </dsp:txXfrm>
    </dsp:sp>
    <dsp:sp modelId="{699757BB-5019-4E3A-AF8B-B2147101009B}">
      <dsp:nvSpPr>
        <dsp:cNvPr id="0" name=""/>
        <dsp:cNvSpPr/>
      </dsp:nvSpPr>
      <dsp:spPr>
        <a:xfrm>
          <a:off x="3314605" y="3177311"/>
          <a:ext cx="1255402" cy="627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a:latin typeface="Calibri Light" panose="020F0302020204030204"/>
            </a:rPr>
            <a:t>Model evaluation</a:t>
          </a:r>
          <a:endParaRPr lang="en-GB" sz="1300" kern="1200"/>
        </a:p>
      </dsp:txBody>
      <dsp:txXfrm>
        <a:off x="3345247" y="3207953"/>
        <a:ext cx="1194118" cy="566417"/>
      </dsp:txXfrm>
    </dsp:sp>
    <dsp:sp modelId="{BE75E8FF-07E3-4432-B4B2-F05195FC5AB2}">
      <dsp:nvSpPr>
        <dsp:cNvPr id="0" name=""/>
        <dsp:cNvSpPr/>
      </dsp:nvSpPr>
      <dsp:spPr>
        <a:xfrm>
          <a:off x="2769710" y="1861818"/>
          <a:ext cx="1255402" cy="627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a:latin typeface="Calibri Light" panose="020F0302020204030204"/>
            </a:rPr>
            <a:t>Model deployment</a:t>
          </a:r>
        </a:p>
      </dsp:txBody>
      <dsp:txXfrm>
        <a:off x="2800352" y="1892460"/>
        <a:ext cx="1194118" cy="566417"/>
      </dsp:txXfrm>
    </dsp:sp>
    <dsp:sp modelId="{E31E3DEB-74D3-4A6C-90B7-F3F094663D10}">
      <dsp:nvSpPr>
        <dsp:cNvPr id="0" name=""/>
        <dsp:cNvSpPr/>
      </dsp:nvSpPr>
      <dsp:spPr>
        <a:xfrm>
          <a:off x="3314605" y="546324"/>
          <a:ext cx="1255402" cy="627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a:latin typeface="Calibri Light" panose="020F0302020204030204"/>
            </a:rPr>
            <a:t>Monitoring and maintenance</a:t>
          </a:r>
          <a:endParaRPr lang="en-GB" sz="1300" kern="1200"/>
        </a:p>
      </dsp:txBody>
      <dsp:txXfrm>
        <a:off x="3345247" y="576966"/>
        <a:ext cx="1194118" cy="566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AFF41-4CFE-5940-9A33-F147131C9EB9}">
      <dsp:nvSpPr>
        <dsp:cNvPr id="0" name=""/>
        <dsp:cNvSpPr/>
      </dsp:nvSpPr>
      <dsp:spPr>
        <a:xfrm>
          <a:off x="0" y="0"/>
          <a:ext cx="8412480" cy="95729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The "Large" in LLM refers to several key aspects:</a:t>
          </a:r>
          <a:endParaRPr lang="en-US" sz="2800" kern="1200" dirty="0"/>
        </a:p>
      </dsp:txBody>
      <dsp:txXfrm>
        <a:off x="28038" y="28038"/>
        <a:ext cx="7298593" cy="901218"/>
      </dsp:txXfrm>
    </dsp:sp>
    <dsp:sp modelId="{E67EC8B5-2FEC-1D45-AB5F-C74FD9E499E9}">
      <dsp:nvSpPr>
        <dsp:cNvPr id="0" name=""/>
        <dsp:cNvSpPr/>
      </dsp:nvSpPr>
      <dsp:spPr>
        <a:xfrm>
          <a:off x="704545" y="1131347"/>
          <a:ext cx="8412480" cy="95729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b="1" kern="1200" dirty="0"/>
            <a:t>Vast Training Data</a:t>
          </a:r>
          <a:endParaRPr lang="en-GB" sz="2800" kern="1200" dirty="0"/>
        </a:p>
      </dsp:txBody>
      <dsp:txXfrm>
        <a:off x="732583" y="1159385"/>
        <a:ext cx="7029617" cy="901218"/>
      </dsp:txXfrm>
    </dsp:sp>
    <dsp:sp modelId="{BB3CC858-FD20-FF40-B499-7A2C73BA031B}">
      <dsp:nvSpPr>
        <dsp:cNvPr id="0" name=""/>
        <dsp:cNvSpPr/>
      </dsp:nvSpPr>
      <dsp:spPr>
        <a:xfrm>
          <a:off x="1398574" y="2262695"/>
          <a:ext cx="8412480" cy="95729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b="1" kern="1200" dirty="0"/>
            <a:t>Billions of Parameters</a:t>
          </a:r>
          <a:endParaRPr lang="en-GB" sz="2800" kern="1200" dirty="0"/>
        </a:p>
      </dsp:txBody>
      <dsp:txXfrm>
        <a:off x="1426612" y="2290733"/>
        <a:ext cx="7040133" cy="901218"/>
      </dsp:txXfrm>
    </dsp:sp>
    <dsp:sp modelId="{5D6F5C66-78B3-DB41-A87C-FB29D3742F6C}">
      <dsp:nvSpPr>
        <dsp:cNvPr id="0" name=""/>
        <dsp:cNvSpPr/>
      </dsp:nvSpPr>
      <dsp:spPr>
        <a:xfrm>
          <a:off x="2103119" y="3394043"/>
          <a:ext cx="8412480" cy="95729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b="1" kern="1200" dirty="0"/>
            <a:t>Computational </a:t>
          </a:r>
          <a:r>
            <a:rPr lang="en-GB" sz="2800" b="1" kern="1200" dirty="0">
              <a:latin typeface="Calibri Light" panose="020F0302020204030204"/>
            </a:rPr>
            <a:t>Power</a:t>
          </a:r>
          <a:endParaRPr lang="en-US" sz="2800" kern="1200" dirty="0"/>
        </a:p>
      </dsp:txBody>
      <dsp:txXfrm>
        <a:off x="2131157" y="3422081"/>
        <a:ext cx="7029617" cy="901218"/>
      </dsp:txXfrm>
    </dsp:sp>
    <dsp:sp modelId="{FC8BD5D4-86C7-1548-A97A-5FCB96978859}">
      <dsp:nvSpPr>
        <dsp:cNvPr id="0" name=""/>
        <dsp:cNvSpPr/>
      </dsp:nvSpPr>
      <dsp:spPr>
        <a:xfrm>
          <a:off x="7790238" y="733200"/>
          <a:ext cx="622241" cy="622241"/>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930242" y="733200"/>
        <a:ext cx="342233" cy="468236"/>
      </dsp:txXfrm>
    </dsp:sp>
    <dsp:sp modelId="{2D972853-2303-3440-AD4A-319938B4A129}">
      <dsp:nvSpPr>
        <dsp:cNvPr id="0" name=""/>
        <dsp:cNvSpPr/>
      </dsp:nvSpPr>
      <dsp:spPr>
        <a:xfrm>
          <a:off x="8494783" y="1864548"/>
          <a:ext cx="622241" cy="622241"/>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634787" y="1864548"/>
        <a:ext cx="342233" cy="468236"/>
      </dsp:txXfrm>
    </dsp:sp>
    <dsp:sp modelId="{9FC96712-5CFE-814F-8DEE-0743C133D449}">
      <dsp:nvSpPr>
        <dsp:cNvPr id="0" name=""/>
        <dsp:cNvSpPr/>
      </dsp:nvSpPr>
      <dsp:spPr>
        <a:xfrm>
          <a:off x="9188813" y="2995896"/>
          <a:ext cx="622241" cy="622241"/>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328817" y="2995896"/>
        <a:ext cx="342233" cy="4682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48203-63C3-4B09-BC24-5D8139F02FAE}">
      <dsp:nvSpPr>
        <dsp:cNvPr id="0" name=""/>
        <dsp:cNvSpPr/>
      </dsp:nvSpPr>
      <dsp:spPr>
        <a:xfrm>
          <a:off x="0" y="53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DDD211-A782-4462-B6A9-4D659250B3C6}">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BB1372-F02A-4C08-9206-B5CD13FD9F41}">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GB" sz="2500" kern="1200"/>
            <a:t>Encourages models to 'think </a:t>
          </a:r>
          <a:r>
            <a:rPr lang="en-GB" sz="2500" kern="1200">
              <a:latin typeface="Calibri Light" panose="020F0302020204030204"/>
            </a:rPr>
            <a:t>through the problem</a:t>
          </a:r>
          <a:r>
            <a:rPr lang="en-GB" sz="2500" kern="1200"/>
            <a:t>'.</a:t>
          </a:r>
          <a:endParaRPr lang="en-US" sz="2500" kern="1200"/>
        </a:p>
      </dsp:txBody>
      <dsp:txXfrm>
        <a:off x="1435590" y="531"/>
        <a:ext cx="9080009" cy="1242935"/>
      </dsp:txXfrm>
    </dsp:sp>
    <dsp:sp modelId="{D8798A76-1DF3-4004-B3F4-CA6614A7B60C}">
      <dsp:nvSpPr>
        <dsp:cNvPr id="0" name=""/>
        <dsp:cNvSpPr/>
      </dsp:nvSpPr>
      <dsp:spPr>
        <a:xfrm>
          <a:off x="0" y="155420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153AB3-1CC6-4630-85F0-266AE71F0043}">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207F52-AADF-45A2-B0D2-3ADFB19D3D97}">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GB" sz="2500" kern="1200"/>
            <a:t>Example: "Let’s think step by step..."</a:t>
          </a:r>
          <a:endParaRPr lang="en-US" sz="2500" kern="1200"/>
        </a:p>
      </dsp:txBody>
      <dsp:txXfrm>
        <a:off x="1435590" y="1554201"/>
        <a:ext cx="9080009" cy="1242935"/>
      </dsp:txXfrm>
    </dsp:sp>
    <dsp:sp modelId="{648F2677-EE41-41C5-B8EB-A794F078F7BF}">
      <dsp:nvSpPr>
        <dsp:cNvPr id="0" name=""/>
        <dsp:cNvSpPr/>
      </dsp:nvSpPr>
      <dsp:spPr>
        <a:xfrm>
          <a:off x="0" y="3107870"/>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FAAD64-936B-4714-9A67-BBD1375125F7}">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C13284-932E-44F1-BF89-E90CC0E8267E}">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GB" sz="2500" kern="1200"/>
            <a:t>Helps solve math and logic problems.</a:t>
          </a:r>
          <a:endParaRPr lang="en-US" sz="2500" kern="1200"/>
        </a:p>
      </dsp:txBody>
      <dsp:txXfrm>
        <a:off x="1435590" y="3107870"/>
        <a:ext cx="9080009" cy="1242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8C099-8675-43C9-8659-05FC547283A4}">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C502E3-3166-49F3-9A7A-A13A5485E089}">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GB" sz="1300" kern="1200">
              <a:latin typeface="poppins"/>
              <a:cs typeface="poppins"/>
            </a:rPr>
            <a:t>Q: If there are 5 baskets and each basket has 6 apples, how many apples are there in total? </a:t>
          </a:r>
          <a:r>
            <a:rPr lang="en-GB" sz="1300" b="1" kern="1200">
              <a:latin typeface="poppins"/>
              <a:cs typeface="poppins"/>
            </a:rPr>
            <a:t>Let's think step by step.</a:t>
          </a:r>
          <a:r>
            <a:rPr lang="en-GB" sz="1300" kern="1200">
              <a:latin typeface="poppins"/>
              <a:cs typeface="poppins"/>
            </a:rPr>
            <a:t>  </a:t>
          </a:r>
          <a:endParaRPr lang="en-US" sz="1300" kern="1200">
            <a:latin typeface="poppins"/>
            <a:cs typeface="poppins"/>
          </a:endParaRPr>
        </a:p>
      </dsp:txBody>
      <dsp:txXfrm>
        <a:off x="559800" y="3022743"/>
        <a:ext cx="4320000" cy="720000"/>
      </dsp:txXfrm>
    </dsp:sp>
    <dsp:sp modelId="{3F41B143-E77C-41B0-AB09-22B57EB42303}">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1A2101-3708-4486-A9FE-1D94CBE78E44}">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GB" sz="1300" kern="1200">
              <a:latin typeface="poppins"/>
              <a:cs typeface="poppins"/>
            </a:rPr>
            <a:t>A: Each basket has 6 apples. There are 5 baskets. So total apples = 5 × 6 = 30. The answer is 30.</a:t>
          </a:r>
          <a:endParaRPr lang="en-US" sz="1300" kern="1200">
            <a:latin typeface="poppins"/>
            <a:cs typeface="poppins"/>
          </a:endParaRPr>
        </a:p>
      </dsp:txBody>
      <dsp:txXfrm>
        <a:off x="5635800" y="3022743"/>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98BD7F-6EF4-6949-E120-38082FE746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4214EBD-6CBE-E28F-7D3C-64E3448BC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CA8705-D255-455E-B389-9052DF22DEF3}" type="datetimeFigureOut">
              <a:rPr lang="en-GB" smtClean="0"/>
              <a:t>07/07/2025</a:t>
            </a:fld>
            <a:endParaRPr lang="en-GB"/>
          </a:p>
        </p:txBody>
      </p:sp>
      <p:sp>
        <p:nvSpPr>
          <p:cNvPr id="4" name="Footer Placeholder 3">
            <a:extLst>
              <a:ext uri="{FF2B5EF4-FFF2-40B4-BE49-F238E27FC236}">
                <a16:creationId xmlns:a16="http://schemas.microsoft.com/office/drawing/2014/main" id="{D516DF99-21EB-2D55-E8C8-ECCA4FE364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225A964-8372-8EEF-8F6B-ECDECCD8CE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D904ED-6269-4991-AEA5-4F859AB0BF49}" type="slidenum">
              <a:rPr lang="en-GB" smtClean="0"/>
              <a:t>‹#›</a:t>
            </a:fld>
            <a:endParaRPr lang="en-GB"/>
          </a:p>
        </p:txBody>
      </p:sp>
    </p:spTree>
    <p:extLst>
      <p:ext uri="{BB962C8B-B14F-4D97-AF65-F5344CB8AC3E}">
        <p14:creationId xmlns:p14="http://schemas.microsoft.com/office/powerpoint/2010/main" val="485140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B896E-19A9-4999-B9B3-9FA0F704C0F2}" type="datetimeFigureOut">
              <a:rPr lang="en-GB" smtClean="0"/>
              <a:t>07/07/2025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23B409-FB0D-49C4-AFE9-F2221B7D028B}" type="slidenum">
              <a:rPr lang="en-GB" smtClean="0"/>
              <a:t>‹#›</a:t>
            </a:fld>
            <a:endParaRPr lang="en-GB"/>
          </a:p>
        </p:txBody>
      </p:sp>
    </p:spTree>
    <p:extLst>
      <p:ext uri="{BB962C8B-B14F-4D97-AF65-F5344CB8AC3E}">
        <p14:creationId xmlns:p14="http://schemas.microsoft.com/office/powerpoint/2010/main" val="151543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gettectonic.com/retrieval-augmented-generation-techniques/"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3B409-FB0D-49C4-AFE9-F2221B7D028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429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active learning, semi-</a:t>
            </a:r>
            <a:r>
              <a:rPr lang="en-US" err="1"/>
              <a:t>supevised</a:t>
            </a:r>
            <a:r>
              <a:rPr lang="en-US"/>
              <a:t> learning, weak labels, one-shot learning</a:t>
            </a:r>
          </a:p>
          <a:p>
            <a:pPr marL="285750" indent="-285750">
              <a:buFont typeface="Calibri,Sans-Serif"/>
              <a:buChar char="-"/>
            </a:pPr>
            <a:r>
              <a:rPr lang="en-US"/>
              <a:t>Constant monitoring of</a:t>
            </a:r>
          </a:p>
          <a:p>
            <a:pPr marL="742950" lvl="1" indent="-285750">
              <a:buFont typeface="Courier New,monospace"/>
              <a:buChar char="o"/>
            </a:pPr>
            <a:r>
              <a:rPr lang="en-US"/>
              <a:t>Model performance</a:t>
            </a:r>
          </a:p>
          <a:p>
            <a:pPr marL="742950" lvl="1" indent="-285750">
              <a:buFont typeface="Courier New,monospace"/>
              <a:buChar char="o"/>
            </a:pPr>
            <a:r>
              <a:rPr lang="en-US"/>
              <a:t>Data distribution</a:t>
            </a:r>
          </a:p>
        </p:txBody>
      </p:sp>
      <p:sp>
        <p:nvSpPr>
          <p:cNvPr id="4" name="Slide Number Placeholder 3"/>
          <p:cNvSpPr>
            <a:spLocks noGrp="1"/>
          </p:cNvSpPr>
          <p:nvPr>
            <p:ph type="sldNum" sz="quarter" idx="5"/>
          </p:nvPr>
        </p:nvSpPr>
        <p:spPr/>
        <p:txBody>
          <a:bodyPr/>
          <a:lstStyle/>
          <a:p>
            <a:fld id="{AC23B409-FB0D-49C4-AFE9-F2221B7D028B}" type="slidenum">
              <a:rPr lang="en-GB" smtClean="0"/>
              <a:t>62</a:t>
            </a:fld>
            <a:endParaRPr lang="en-GB"/>
          </a:p>
        </p:txBody>
      </p:sp>
    </p:spTree>
    <p:extLst>
      <p:ext uri="{BB962C8B-B14F-4D97-AF65-F5344CB8AC3E}">
        <p14:creationId xmlns:p14="http://schemas.microsoft.com/office/powerpoint/2010/main" val="2586954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Transparency—“Know How”</a:t>
            </a:r>
            <a:endParaRPr lang="en-US">
              <a:cs typeface="Calibri"/>
            </a:endParaRPr>
          </a:p>
        </p:txBody>
      </p:sp>
      <p:sp>
        <p:nvSpPr>
          <p:cNvPr id="4" name="Slide Number Placeholder 3"/>
          <p:cNvSpPr>
            <a:spLocks noGrp="1"/>
          </p:cNvSpPr>
          <p:nvPr>
            <p:ph type="sldNum" sz="quarter" idx="5"/>
          </p:nvPr>
        </p:nvSpPr>
        <p:spPr/>
        <p:txBody>
          <a:bodyPr/>
          <a:lstStyle/>
          <a:p>
            <a:pPr>
              <a:defRPr/>
            </a:pPr>
            <a:fld id="{6690709B-397B-4006-A41A-8FF34F2B55EF}" type="slidenum">
              <a:rPr lang="en-GB" altLang="en-US"/>
              <a:pPr>
                <a:defRPr/>
              </a:pPr>
              <a:t>78</a:t>
            </a:fld>
            <a:endParaRPr lang="en-GB" altLang="en-US"/>
          </a:p>
        </p:txBody>
      </p:sp>
    </p:spTree>
    <p:extLst>
      <p:ext uri="{BB962C8B-B14F-4D97-AF65-F5344CB8AC3E}">
        <p14:creationId xmlns:p14="http://schemas.microsoft.com/office/powerpoint/2010/main" val="2661173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Transparency—“Know How”</a:t>
            </a:r>
            <a:endParaRPr lang="en-US">
              <a:cs typeface="Calibri"/>
            </a:endParaRPr>
          </a:p>
        </p:txBody>
      </p:sp>
      <p:sp>
        <p:nvSpPr>
          <p:cNvPr id="4" name="Slide Number Placeholder 3"/>
          <p:cNvSpPr>
            <a:spLocks noGrp="1"/>
          </p:cNvSpPr>
          <p:nvPr>
            <p:ph type="sldNum" sz="quarter" idx="5"/>
          </p:nvPr>
        </p:nvSpPr>
        <p:spPr/>
        <p:txBody>
          <a:bodyPr/>
          <a:lstStyle/>
          <a:p>
            <a:pPr>
              <a:defRPr/>
            </a:pPr>
            <a:fld id="{6690709B-397B-4006-A41A-8FF34F2B55EF}" type="slidenum">
              <a:rPr lang="en-GB" altLang="en-US"/>
              <a:pPr>
                <a:defRPr/>
              </a:pPr>
              <a:t>79</a:t>
            </a:fld>
            <a:endParaRPr lang="en-GB" altLang="en-US"/>
          </a:p>
        </p:txBody>
      </p:sp>
    </p:spTree>
    <p:extLst>
      <p:ext uri="{BB962C8B-B14F-4D97-AF65-F5344CB8AC3E}">
        <p14:creationId xmlns:p14="http://schemas.microsoft.com/office/powerpoint/2010/main" val="3552175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Transparency—“Know How”</a:t>
            </a:r>
            <a:endParaRPr lang="en-US">
              <a:cs typeface="Calibri"/>
            </a:endParaRPr>
          </a:p>
        </p:txBody>
      </p:sp>
      <p:sp>
        <p:nvSpPr>
          <p:cNvPr id="4" name="Slide Number Placeholder 3"/>
          <p:cNvSpPr>
            <a:spLocks noGrp="1"/>
          </p:cNvSpPr>
          <p:nvPr>
            <p:ph type="sldNum" sz="quarter" idx="5"/>
          </p:nvPr>
        </p:nvSpPr>
        <p:spPr/>
        <p:txBody>
          <a:bodyPr/>
          <a:lstStyle/>
          <a:p>
            <a:pPr>
              <a:defRPr/>
            </a:pPr>
            <a:fld id="{6690709B-397B-4006-A41A-8FF34F2B55EF}" type="slidenum">
              <a:rPr lang="en-GB" altLang="en-US"/>
              <a:pPr>
                <a:defRPr/>
              </a:pPr>
              <a:t>80</a:t>
            </a:fld>
            <a:endParaRPr lang="en-GB" altLang="en-US"/>
          </a:p>
        </p:txBody>
      </p:sp>
    </p:spTree>
    <p:extLst>
      <p:ext uri="{BB962C8B-B14F-4D97-AF65-F5344CB8AC3E}">
        <p14:creationId xmlns:p14="http://schemas.microsoft.com/office/powerpoint/2010/main" val="2330219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GB">
                <a:solidFill>
                  <a:srgbClr val="41131C"/>
                </a:solidFill>
              </a:rPr>
              <a:t>Encapsulates the thought experiment:</a:t>
            </a:r>
            <a:endParaRPr lang="en-GB" b="1">
              <a:solidFill>
                <a:srgbClr val="41131C"/>
              </a:solidFill>
              <a:ea typeface="Calibri" panose="020F0502020204030204"/>
              <a:cs typeface="Calibri" panose="020F0502020204030204"/>
            </a:endParaRPr>
          </a:p>
          <a:p>
            <a:pPr marL="227965" indent="-227965">
              <a:lnSpc>
                <a:spcPct val="90000"/>
              </a:lnSpc>
              <a:spcBef>
                <a:spcPts val="1000"/>
              </a:spcBef>
              <a:buFont typeface="Arial"/>
              <a:buChar char="•"/>
            </a:pPr>
            <a:r>
              <a:rPr lang="en-GB">
                <a:solidFill>
                  <a:srgbClr val="41131C"/>
                </a:solidFill>
              </a:rPr>
              <a:t>    \</a:t>
            </a:r>
            <a:r>
              <a:rPr lang="en-GB" err="1">
                <a:solidFill>
                  <a:srgbClr val="41131C"/>
                </a:solidFill>
              </a:rPr>
              <a:t>textit</a:t>
            </a:r>
            <a:r>
              <a:rPr lang="en-GB">
                <a:solidFill>
                  <a:srgbClr val="41131C"/>
                </a:solidFill>
              </a:rPr>
              <a:t>{Y was my outcome, but if I had done $\delta$ then Y' would have occurred instead}.</a:t>
            </a:r>
            <a:endParaRPr lang="en-GB"/>
          </a:p>
          <a:p>
            <a:pPr marL="227965" indent="-227965">
              <a:lnSpc>
                <a:spcPct val="90000"/>
              </a:lnSpc>
              <a:spcBef>
                <a:spcPts val="1000"/>
              </a:spcBef>
              <a:buFont typeface="Arial"/>
              <a:buChar char="•"/>
            </a:pPr>
            <a:endParaRPr lang="en-GB" b="1">
              <a:solidFill>
                <a:srgbClr val="41131C"/>
              </a:solidFill>
            </a:endParaRPr>
          </a:p>
          <a:p>
            <a:pPr marL="227965" indent="-227965">
              <a:lnSpc>
                <a:spcPct val="90000"/>
              </a:lnSpc>
              <a:spcBef>
                <a:spcPts val="1000"/>
              </a:spcBef>
              <a:buFont typeface="Arial"/>
              <a:buChar char="•"/>
            </a:pPr>
            <a:r>
              <a:rPr lang="en-GB" b="1">
                <a:solidFill>
                  <a:srgbClr val="41131C"/>
                </a:solidFill>
              </a:rPr>
              <a:t>Definition:</a:t>
            </a:r>
            <a:r>
              <a:rPr lang="en-GB">
                <a:solidFill>
                  <a:srgbClr val="41131C"/>
                </a:solidFill>
              </a:rPr>
              <a:t> A counterfactual explanation for a specific prediction describes the closest possible input (the "counterfactual") that would result in a </a:t>
            </a:r>
            <a:r>
              <a:rPr lang="en-GB" i="1">
                <a:solidFill>
                  <a:srgbClr val="41131C"/>
                </a:solidFill>
              </a:rPr>
              <a:t>different</a:t>
            </a:r>
            <a:r>
              <a:rPr lang="en-GB">
                <a:solidFill>
                  <a:srgbClr val="41131C"/>
                </a:solidFill>
              </a:rPr>
              <a:t> (usually desired) prediction from the model.</a:t>
            </a:r>
            <a:endParaRPr lang="en-US">
              <a:ea typeface="Calibri"/>
              <a:cs typeface="Calibri"/>
            </a:endParaRPr>
          </a:p>
          <a:p>
            <a:pPr marL="227965" indent="-227965">
              <a:lnSpc>
                <a:spcPct val="90000"/>
              </a:lnSpc>
              <a:spcBef>
                <a:spcPts val="1000"/>
              </a:spcBef>
              <a:buFont typeface="Arial"/>
              <a:buChar char="•"/>
            </a:pPr>
            <a:r>
              <a:rPr lang="en-GB" b="1">
                <a:solidFill>
                  <a:srgbClr val="41131C"/>
                </a:solidFill>
              </a:rPr>
              <a:t>Intuition:</a:t>
            </a:r>
            <a:r>
              <a:rPr lang="en-GB">
                <a:solidFill>
                  <a:srgbClr val="41131C"/>
                </a:solidFill>
              </a:rPr>
              <a:t> Think of it as a "what if" scenario. "What if my credit score was 50 points higher?" or "What if my blood pressure was slightly lower?"</a:t>
            </a:r>
            <a:endParaRPr lang="en-US"/>
          </a:p>
          <a:p>
            <a:pPr marL="227965" indent="-227965">
              <a:lnSpc>
                <a:spcPct val="90000"/>
              </a:lnSpc>
              <a:spcBef>
                <a:spcPts val="1000"/>
              </a:spcBef>
              <a:buFont typeface="Arial"/>
              <a:buChar char="•"/>
            </a:pPr>
            <a:r>
              <a:rPr lang="en-GB" b="1">
                <a:solidFill>
                  <a:srgbClr val="41131C"/>
                </a:solidFill>
              </a:rPr>
              <a:t>Why they are important:</a:t>
            </a:r>
            <a:r>
              <a:rPr lang="en-GB">
                <a:solidFill>
                  <a:srgbClr val="41131C"/>
                </a:solidFill>
              </a:rPr>
              <a:t> They provide actionable insights, foster trust in AI systems, and help users understand the sensitive features influencing a decision.</a:t>
            </a:r>
            <a:endParaRPr lang="en-GB"/>
          </a:p>
        </p:txBody>
      </p:sp>
      <p:sp>
        <p:nvSpPr>
          <p:cNvPr id="4" name="Slide Number Placeholder 3"/>
          <p:cNvSpPr>
            <a:spLocks noGrp="1"/>
          </p:cNvSpPr>
          <p:nvPr>
            <p:ph type="sldNum" sz="quarter" idx="5"/>
          </p:nvPr>
        </p:nvSpPr>
        <p:spPr/>
        <p:txBody>
          <a:bodyPr/>
          <a:lstStyle/>
          <a:p>
            <a:fld id="{AC23B409-FB0D-49C4-AFE9-F2221B7D028B}" type="slidenum">
              <a:rPr lang="en-GB" smtClean="0"/>
              <a:t>85</a:t>
            </a:fld>
            <a:endParaRPr lang="en-GB"/>
          </a:p>
        </p:txBody>
      </p:sp>
    </p:spTree>
    <p:extLst>
      <p:ext uri="{BB962C8B-B14F-4D97-AF65-F5344CB8AC3E}">
        <p14:creationId xmlns:p14="http://schemas.microsoft.com/office/powerpoint/2010/main" val="1755890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its core, a </a:t>
            </a:r>
            <a:r>
              <a:rPr lang="en-US" b="1" dirty="0"/>
              <a:t>language model</a:t>
            </a:r>
            <a:r>
              <a:rPr lang="en-US" dirty="0"/>
              <a:t> is an artificial intelligence system designed to understand and generate human language. </a:t>
            </a:r>
          </a:p>
          <a:p>
            <a:r>
              <a:rPr lang="en-US" dirty="0"/>
              <a:t>It learns the statistical relationships between words and phrases by analyzing vast amounts of text.</a:t>
            </a:r>
            <a:endParaRPr lang="en-US" dirty="0">
              <a:ea typeface="Calibri"/>
              <a:cs typeface="Calibri"/>
            </a:endParaRPr>
          </a:p>
          <a:p>
            <a:r>
              <a:rPr lang="en-US" dirty="0"/>
              <a:t>Its primary task is to predict the next word in a sequence, making the generated text coherent and grammatically </a:t>
            </a:r>
            <a:r>
              <a:rPr lang="en-US" dirty="0" err="1"/>
              <a:t>correctm</a:t>
            </a:r>
            <a:r>
              <a:rPr lang="en-US" dirty="0"/>
              <a:t> or predicting words</a:t>
            </a:r>
            <a:endParaRPr lang="en-US" dirty="0">
              <a:ea typeface="Calibri"/>
              <a:cs typeface="Calibri"/>
            </a:endParaRPr>
          </a:p>
          <a:p>
            <a:r>
              <a:rPr lang="en-US" dirty="0"/>
              <a:t>Think of it as an incredibly advanced auto-complete function.</a:t>
            </a:r>
            <a:endParaRPr lang="en-US" dirty="0">
              <a:ea typeface="Calibri"/>
              <a:cs typeface="Calibri"/>
            </a:endParaRPr>
          </a:p>
          <a:p>
            <a:endParaRPr lang="en-US" dirty="0"/>
          </a:p>
          <a:p>
            <a:r>
              <a:rPr lang="en-US" dirty="0"/>
              <a:t>https://jalammar.github.io/illustrated-bert/ (reference)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C23B409-FB0D-49C4-AFE9-F2221B7D028B}" type="slidenum">
              <a:rPr lang="en-GB" smtClean="0"/>
              <a:t>87</a:t>
            </a:fld>
            <a:endParaRPr lang="en-GB"/>
          </a:p>
        </p:txBody>
      </p:sp>
    </p:spTree>
    <p:extLst>
      <p:ext uri="{BB962C8B-B14F-4D97-AF65-F5344CB8AC3E}">
        <p14:creationId xmlns:p14="http://schemas.microsoft.com/office/powerpoint/2010/main" val="2393965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7F435-2406-C8F4-3643-A2F387E78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BE3D9-2630-A275-BF70-A6CF389308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218D4C-0ACC-6173-70FF-065666CD984E}"/>
              </a:ext>
            </a:extLst>
          </p:cNvPr>
          <p:cNvSpPr>
            <a:spLocks noGrp="1"/>
          </p:cNvSpPr>
          <p:nvPr>
            <p:ph type="body" idx="1"/>
          </p:nvPr>
        </p:nvSpPr>
        <p:spPr/>
        <p:txBody>
          <a:bodyPr/>
          <a:lstStyle/>
          <a:p>
            <a:r>
              <a:rPr lang="en-GB"/>
              <a:t>LLMs are trained on enormous datasets of text and code, often comprising trillions of words gathered from the internet, books, articles, and more. This extensive exposure allows them to learn a wide range of linguistic nuances, facts, and styles.</a:t>
            </a:r>
          </a:p>
          <a:p>
            <a:r>
              <a:rPr lang="en-GB"/>
              <a:t>These models have an incredibly high number of "parameters" – variables that the model adjusts during training to learn patterns.</a:t>
            </a:r>
            <a:endParaRPr lang="en-GB">
              <a:ea typeface="Calibri"/>
              <a:cs typeface="Calibri"/>
            </a:endParaRPr>
          </a:p>
          <a:p>
            <a:r>
              <a:rPr lang="en-GB"/>
              <a:t>Modern LLMs can have hundreds of billions, even trillions, of these parameters, enabling them to capture complex relationships in language.</a:t>
            </a:r>
            <a:endParaRPr lang="en-GB">
              <a:ea typeface="Calibri"/>
              <a:cs typeface="Calibri"/>
            </a:endParaRPr>
          </a:p>
          <a:p>
            <a:r>
              <a:rPr lang="en-GB"/>
              <a:t>Training and running these models requires immense computational resources, including powerful GPUs and specialized AI hardware</a:t>
            </a:r>
            <a:endParaRPr lang="en-GB">
              <a:ea typeface="Calibri"/>
              <a:cs typeface="Calibri"/>
            </a:endParaRPr>
          </a:p>
        </p:txBody>
      </p:sp>
      <p:sp>
        <p:nvSpPr>
          <p:cNvPr id="4" name="Slide Number Placeholder 3">
            <a:extLst>
              <a:ext uri="{FF2B5EF4-FFF2-40B4-BE49-F238E27FC236}">
                <a16:creationId xmlns:a16="http://schemas.microsoft.com/office/drawing/2014/main" id="{A3BA7CFF-E0DC-217C-BC50-88F9B4D081EA}"/>
              </a:ext>
            </a:extLst>
          </p:cNvPr>
          <p:cNvSpPr>
            <a:spLocks noGrp="1"/>
          </p:cNvSpPr>
          <p:nvPr>
            <p:ph type="sldNum" sz="quarter" idx="5"/>
          </p:nvPr>
        </p:nvSpPr>
        <p:spPr/>
        <p:txBody>
          <a:bodyPr/>
          <a:lstStyle/>
          <a:p>
            <a:fld id="{AC23B409-FB0D-49C4-AFE9-F2221B7D028B}" type="slidenum">
              <a:rPr lang="en-GB" smtClean="0"/>
              <a:t>88</a:t>
            </a:fld>
            <a:endParaRPr lang="en-GB"/>
          </a:p>
        </p:txBody>
      </p:sp>
    </p:spTree>
    <p:extLst>
      <p:ext uri="{BB962C8B-B14F-4D97-AF65-F5344CB8AC3E}">
        <p14:creationId xmlns:p14="http://schemas.microsoft.com/office/powerpoint/2010/main" val="1072835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BDF98-B25D-2858-9AC3-2A2AAA4B86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0D9FE-3352-4B66-99BD-D5B83F1D7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43981-6C46-4095-4533-AC63F41B182D}"/>
              </a:ext>
            </a:extLst>
          </p:cNvPr>
          <p:cNvSpPr>
            <a:spLocks noGrp="1"/>
          </p:cNvSpPr>
          <p:nvPr>
            <p:ph type="body" idx="1"/>
          </p:nvPr>
        </p:nvSpPr>
        <p:spPr/>
        <p:txBody>
          <a:bodyPr/>
          <a:lstStyle/>
          <a:p>
            <a:pPr marL="227965" indent="-227965">
              <a:lnSpc>
                <a:spcPct val="90000"/>
              </a:lnSpc>
              <a:spcBef>
                <a:spcPts val="1000"/>
              </a:spcBef>
              <a:buFont typeface="Arial,Sans-Serif"/>
              <a:buChar char="•"/>
            </a:pPr>
            <a:endParaRPr lang="en-GB" b="1"/>
          </a:p>
          <a:p>
            <a:pPr marL="227965" marR="0" lvl="0" indent="-227965" algn="l" defTabSz="914400" rtl="0" eaLnBrk="1" fontAlgn="auto" latinLnBrk="0" hangingPunct="1">
              <a:lnSpc>
                <a:spcPct val="90000"/>
              </a:lnSpc>
              <a:spcBef>
                <a:spcPts val="1000"/>
              </a:spcBef>
              <a:spcAft>
                <a:spcPts val="0"/>
              </a:spcAft>
              <a:buClrTx/>
              <a:buSzTx/>
              <a:buFont typeface="Arial,Sans-Serif"/>
              <a:buChar char="•"/>
              <a:tabLst/>
              <a:defRPr/>
            </a:pPr>
            <a:r>
              <a:rPr lang="en-GB">
                <a:solidFill>
                  <a:srgbClr val="000000"/>
                </a:solidFill>
                <a:latin typeface="Poppins"/>
                <a:ea typeface="Calibri"/>
                <a:cs typeface="Poppins"/>
              </a:rPr>
              <a:t>LLMs are versatile tools with many applications:</a:t>
            </a:r>
          </a:p>
          <a:p>
            <a:pPr marL="227965" marR="0" lvl="0" indent="-227965" algn="l" defTabSz="914400" rtl="0" eaLnBrk="1" fontAlgn="auto" latinLnBrk="0" hangingPunct="1">
              <a:lnSpc>
                <a:spcPct val="90000"/>
              </a:lnSpc>
              <a:spcBef>
                <a:spcPts val="1000"/>
              </a:spcBef>
              <a:spcAft>
                <a:spcPts val="0"/>
              </a:spcAft>
              <a:buClrTx/>
              <a:buSzTx/>
              <a:buFont typeface="Arial,Sans-Serif"/>
              <a:buChar char="•"/>
              <a:tabLst/>
              <a:defRPr/>
            </a:pPr>
            <a:endParaRPr lang="en-GB" b="1"/>
          </a:p>
          <a:p>
            <a:pPr marL="227965" indent="-227965">
              <a:lnSpc>
                <a:spcPct val="90000"/>
              </a:lnSpc>
              <a:spcBef>
                <a:spcPts val="1000"/>
              </a:spcBef>
              <a:buFont typeface="Arial,Sans-Serif"/>
              <a:buChar char="•"/>
            </a:pPr>
            <a:r>
              <a:rPr lang="en-GB" b="1"/>
              <a:t>Text Generation:</a:t>
            </a:r>
            <a:r>
              <a:rPr lang="en-GB"/>
              <a:t> Crafting stories, poems, emails, marketing copy, scripts, and even entire articles.</a:t>
            </a:r>
          </a:p>
          <a:p>
            <a:pPr marL="227965" indent="-227965">
              <a:lnSpc>
                <a:spcPct val="90000"/>
              </a:lnSpc>
              <a:spcBef>
                <a:spcPts val="1000"/>
              </a:spcBef>
              <a:buFont typeface="Arial,Sans-Serif"/>
              <a:buChar char="•"/>
            </a:pPr>
            <a:r>
              <a:rPr lang="en-GB" b="1"/>
              <a:t>Question Answering:</a:t>
            </a:r>
            <a:r>
              <a:rPr lang="en-GB"/>
              <a:t> Providing concise and relevant answers to complex questions by extracting information from their training data.</a:t>
            </a:r>
            <a:endParaRPr lang="en-GB">
              <a:ea typeface="Calibri"/>
              <a:cs typeface="Calibri"/>
            </a:endParaRPr>
          </a:p>
          <a:p>
            <a:pPr marL="227965" indent="-227965">
              <a:lnSpc>
                <a:spcPct val="90000"/>
              </a:lnSpc>
              <a:spcBef>
                <a:spcPts val="1000"/>
              </a:spcBef>
              <a:buFont typeface="Arial,Sans-Serif"/>
              <a:buChar char="•"/>
            </a:pPr>
            <a:r>
              <a:rPr lang="en-GB" b="1"/>
              <a:t>Summarization:</a:t>
            </a:r>
            <a:r>
              <a:rPr lang="en-GB"/>
              <a:t> Condensing long documents, articles, or conversations into key takeaways.</a:t>
            </a:r>
            <a:endParaRPr lang="en-GB">
              <a:ea typeface="Calibri"/>
              <a:cs typeface="Calibri"/>
            </a:endParaRPr>
          </a:p>
          <a:p>
            <a:pPr marL="227965" indent="-227965">
              <a:lnSpc>
                <a:spcPct val="90000"/>
              </a:lnSpc>
              <a:spcBef>
                <a:spcPts val="1000"/>
              </a:spcBef>
              <a:buFont typeface="Arial,Sans-Serif"/>
              <a:buChar char="•"/>
            </a:pPr>
            <a:r>
              <a:rPr lang="en-GB" b="1"/>
              <a:t>Translation:</a:t>
            </a:r>
            <a:r>
              <a:rPr lang="en-GB"/>
              <a:t> Accurately translating text between various human languages.</a:t>
            </a:r>
            <a:endParaRPr lang="en-US"/>
          </a:p>
          <a:p>
            <a:pPr marL="227965" indent="-227965">
              <a:lnSpc>
                <a:spcPct val="90000"/>
              </a:lnSpc>
              <a:spcBef>
                <a:spcPts val="1000"/>
              </a:spcBef>
              <a:buFont typeface="Arial,Sans-Serif"/>
              <a:buChar char="•"/>
            </a:pPr>
            <a:r>
              <a:rPr lang="en-GB" b="1"/>
              <a:t>Code Generation &amp; Debugging:</a:t>
            </a:r>
            <a:r>
              <a:rPr lang="en-GB"/>
              <a:t> Writing code snippets, converting code between languages, and identifying errors.</a:t>
            </a:r>
            <a:endParaRPr lang="en-GB">
              <a:ea typeface="Calibri"/>
              <a:cs typeface="Calibri"/>
            </a:endParaRPr>
          </a:p>
          <a:p>
            <a:pPr marL="227965" indent="-227965">
              <a:lnSpc>
                <a:spcPct val="90000"/>
              </a:lnSpc>
              <a:spcBef>
                <a:spcPts val="1000"/>
              </a:spcBef>
              <a:buFont typeface="Arial,Sans-Serif"/>
              <a:buChar char="•"/>
            </a:pPr>
            <a:r>
              <a:rPr lang="en-GB" b="1"/>
              <a:t>Creative Brainstorming:</a:t>
            </a:r>
            <a:r>
              <a:rPr lang="en-GB"/>
              <a:t> Generating ideas for names, concepts, designs, and more.</a:t>
            </a:r>
            <a:endParaRPr lang="en-GB">
              <a:ea typeface="Calibri"/>
              <a:cs typeface="Calibri"/>
            </a:endParaRPr>
          </a:p>
          <a:p>
            <a:pPr marL="227965" indent="-227965">
              <a:lnSpc>
                <a:spcPct val="90000"/>
              </a:lnSpc>
              <a:spcBef>
                <a:spcPts val="1000"/>
              </a:spcBef>
              <a:buFont typeface="Arial,Sans-Serif"/>
              <a:buChar char="•"/>
            </a:pPr>
            <a:r>
              <a:rPr lang="en-GB" b="1"/>
              <a:t>Chat and Dialogue:</a:t>
            </a:r>
            <a:r>
              <a:rPr lang="en-GB"/>
              <a:t> Engaging in natural, flowing conversations on a multitude of topics.</a:t>
            </a:r>
          </a:p>
          <a:p>
            <a:pPr marL="227965" indent="-227965">
              <a:lnSpc>
                <a:spcPct val="90000"/>
              </a:lnSpc>
              <a:spcBef>
                <a:spcPts val="1000"/>
              </a:spcBef>
              <a:buFont typeface="Arial,Sans-Serif"/>
              <a:buChar char="•"/>
            </a:pPr>
            <a:endParaRPr lang="en-GB"/>
          </a:p>
          <a:p>
            <a:pPr marL="227965" indent="-227965">
              <a:lnSpc>
                <a:spcPct val="90000"/>
              </a:lnSpc>
              <a:spcBef>
                <a:spcPts val="1000"/>
              </a:spcBef>
              <a:buFont typeface="Arial,Sans-Serif"/>
              <a:buChar char="•"/>
            </a:pPr>
            <a:r>
              <a:rPr lang="en-GB"/>
              <a:t>https://</a:t>
            </a:r>
            <a:r>
              <a:rPr lang="en-GB" err="1"/>
              <a:t>gdscpvgcoet.substack.com</a:t>
            </a:r>
            <a:r>
              <a:rPr lang="en-GB"/>
              <a:t>/p/the-rise-of-the-large-language-models (reference)</a:t>
            </a:r>
          </a:p>
        </p:txBody>
      </p:sp>
      <p:sp>
        <p:nvSpPr>
          <p:cNvPr id="4" name="Slide Number Placeholder 3">
            <a:extLst>
              <a:ext uri="{FF2B5EF4-FFF2-40B4-BE49-F238E27FC236}">
                <a16:creationId xmlns:a16="http://schemas.microsoft.com/office/drawing/2014/main" id="{BB782DFC-3A28-3665-8182-8A962D32A684}"/>
              </a:ext>
            </a:extLst>
          </p:cNvPr>
          <p:cNvSpPr>
            <a:spLocks noGrp="1"/>
          </p:cNvSpPr>
          <p:nvPr>
            <p:ph type="sldNum" sz="quarter" idx="5"/>
          </p:nvPr>
        </p:nvSpPr>
        <p:spPr/>
        <p:txBody>
          <a:bodyPr/>
          <a:lstStyle/>
          <a:p>
            <a:fld id="{AC23B409-FB0D-49C4-AFE9-F2221B7D028B}" type="slidenum">
              <a:rPr lang="en-GB" smtClean="0"/>
              <a:t>89</a:t>
            </a:fld>
            <a:endParaRPr lang="en-GB"/>
          </a:p>
        </p:txBody>
      </p:sp>
    </p:spTree>
    <p:extLst>
      <p:ext uri="{BB962C8B-B14F-4D97-AF65-F5344CB8AC3E}">
        <p14:creationId xmlns:p14="http://schemas.microsoft.com/office/powerpoint/2010/main" val="2233625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Several prominent models developed by different organizations, each with unique strengths and applications.</a:t>
            </a:r>
          </a:p>
          <a:p>
            <a:endParaRPr lang="en-GB" b="1"/>
          </a:p>
          <a:p>
            <a:r>
              <a:rPr lang="en-GB" b="1"/>
              <a:t>OpenAI's GPT Series (e.g., GPT-4, GPT-4o):</a:t>
            </a:r>
            <a:endParaRPr lang="en-GB"/>
          </a:p>
          <a:p>
            <a:pPr lvl="1"/>
            <a:r>
              <a:rPr lang="en-GB" b="1"/>
              <a:t>Developer:</a:t>
            </a:r>
            <a:r>
              <a:rPr lang="en-GB"/>
              <a:t> OpenAI</a:t>
            </a:r>
          </a:p>
          <a:p>
            <a:pPr lvl="1"/>
            <a:r>
              <a:rPr lang="en-GB" b="1"/>
              <a:t>Characteristics:</a:t>
            </a:r>
            <a:r>
              <a:rPr lang="en-GB"/>
              <a:t> Widely known for their strong general-purpose capabilities, excelling in creative writing, complex reasoning, coding, and multi-modal understanding (GPT-4o can handle text, image, and audio inputs). They are generally proprietary models, accessed via API or integrated products like ChatGPT.</a:t>
            </a:r>
          </a:p>
          <a:p>
            <a:pPr lvl="1"/>
            <a:r>
              <a:rPr lang="en-GB" b="1"/>
              <a:t>Focus:</a:t>
            </a:r>
            <a:r>
              <a:rPr lang="en-GB"/>
              <a:t> Versatility, human-like text generation, and broad application across many tasks.</a:t>
            </a:r>
          </a:p>
          <a:p>
            <a:r>
              <a:rPr lang="en-GB" b="1"/>
              <a:t>Google's Gemini Series:</a:t>
            </a:r>
            <a:endParaRPr lang="en-GB"/>
          </a:p>
          <a:p>
            <a:pPr lvl="1"/>
            <a:r>
              <a:rPr lang="en-GB" b="1"/>
              <a:t>Developer:</a:t>
            </a:r>
            <a:r>
              <a:rPr lang="en-GB"/>
              <a:t> Google DeepMind</a:t>
            </a:r>
          </a:p>
          <a:p>
            <a:pPr lvl="1"/>
            <a:r>
              <a:rPr lang="en-GB" b="1"/>
              <a:t>Characteristics:</a:t>
            </a:r>
            <a:r>
              <a:rPr lang="en-GB"/>
              <a:t> Designed as natively multimodal, meaning they can process and understand different types of information (text, images, audio, video) from the ground up. They often excel in complex reasoning, coding, and long-context understanding.</a:t>
            </a:r>
          </a:p>
          <a:p>
            <a:pPr lvl="1"/>
            <a:r>
              <a:rPr lang="en-GB" b="1"/>
              <a:t>Focus:</a:t>
            </a:r>
            <a:r>
              <a:rPr lang="en-GB"/>
              <a:t> Multimodality, deep reasoning, and integrating AI with Google's ecosystem (e.g., Google Search, Workspace).</a:t>
            </a:r>
          </a:p>
          <a:p>
            <a:r>
              <a:rPr lang="en-GB" b="1"/>
              <a:t>Anthropic's Claude Series (e.g., Claude 3 Opus, Sonnet, Haiku):</a:t>
            </a:r>
            <a:endParaRPr lang="en-GB"/>
          </a:p>
          <a:p>
            <a:pPr lvl="1"/>
            <a:r>
              <a:rPr lang="en-GB" b="1"/>
              <a:t>Developer:</a:t>
            </a:r>
            <a:r>
              <a:rPr lang="en-GB"/>
              <a:t> Anthropic</a:t>
            </a:r>
          </a:p>
          <a:p>
            <a:pPr lvl="1"/>
            <a:r>
              <a:rPr lang="en-GB" b="1"/>
              <a:t>Characteristics:</a:t>
            </a:r>
            <a:r>
              <a:rPr lang="en-GB"/>
              <a:t> Developed with a strong emphasis on safety, helpfulness, and harmlessness. They are known for their strong conversational abilities, ethical considerations, and performance in coding and complex analysis. Available through API.</a:t>
            </a:r>
          </a:p>
          <a:p>
            <a:pPr lvl="1"/>
            <a:r>
              <a:rPr lang="en-GB" b="1"/>
              <a:t>Focus:</a:t>
            </a:r>
            <a:r>
              <a:rPr lang="en-GB"/>
              <a:t> Responsible AI, conversational fluency, and robustness for enterprise applications.</a:t>
            </a:r>
          </a:p>
          <a:p>
            <a:r>
              <a:rPr lang="en-GB" b="1"/>
              <a:t>Meta's </a:t>
            </a:r>
            <a:r>
              <a:rPr lang="en-GB" b="1" err="1"/>
              <a:t>LLaMA</a:t>
            </a:r>
            <a:r>
              <a:rPr lang="en-GB" b="1"/>
              <a:t> Series (e.g., Llama 3):</a:t>
            </a:r>
            <a:endParaRPr lang="en-GB"/>
          </a:p>
          <a:p>
            <a:pPr lvl="1"/>
            <a:r>
              <a:rPr lang="en-GB" b="1"/>
              <a:t>Developer:</a:t>
            </a:r>
            <a:r>
              <a:rPr lang="en-GB"/>
              <a:t> Meta AI</a:t>
            </a:r>
          </a:p>
          <a:p>
            <a:pPr lvl="1"/>
            <a:r>
              <a:rPr lang="en-GB" b="1"/>
              <a:t>Characteristics:</a:t>
            </a:r>
            <a:r>
              <a:rPr lang="en-GB"/>
              <a:t> These models are often released with open weights, making them accessible for researchers and developers to download, run locally, and fine-tune for specific applications. They offer competitive performance and foster innovation within the open-source community.</a:t>
            </a:r>
          </a:p>
          <a:p>
            <a:pPr lvl="1"/>
            <a:r>
              <a:rPr lang="en-GB" b="1"/>
              <a:t>Focus:</a:t>
            </a:r>
            <a:r>
              <a:rPr lang="en-GB"/>
              <a:t> Open-source accessibility, efficiency, and community-driven development.</a:t>
            </a:r>
          </a:p>
          <a:p>
            <a:r>
              <a:rPr lang="en-GB" b="1"/>
              <a:t>Mistral AI (e.g., Mistral 7B, </a:t>
            </a:r>
            <a:r>
              <a:rPr lang="en-GB" b="1" err="1"/>
              <a:t>Mixtral</a:t>
            </a:r>
            <a:r>
              <a:rPr lang="en-GB" b="1"/>
              <a:t> 8x7B):</a:t>
            </a:r>
            <a:endParaRPr lang="en-GB"/>
          </a:p>
          <a:p>
            <a:pPr lvl="1"/>
            <a:r>
              <a:rPr lang="en-GB" b="1"/>
              <a:t>Developer:</a:t>
            </a:r>
            <a:r>
              <a:rPr lang="en-GB"/>
              <a:t> Mistral AI</a:t>
            </a:r>
          </a:p>
          <a:p>
            <a:pPr lvl="1"/>
            <a:r>
              <a:rPr lang="en-GB" b="1"/>
              <a:t>Characteristics:</a:t>
            </a:r>
            <a:r>
              <a:rPr lang="en-GB"/>
              <a:t> Known for developing highly efficient and powerful models, often with open weights, that can achieve strong performance with fewer parameters, making them more cost-effective to run. </a:t>
            </a:r>
            <a:r>
              <a:rPr lang="en-GB" err="1"/>
              <a:t>Mixtral</a:t>
            </a:r>
            <a:r>
              <a:rPr lang="en-GB"/>
              <a:t> uses a "Mixture of Experts" (</a:t>
            </a:r>
            <a:r>
              <a:rPr lang="en-GB" err="1"/>
              <a:t>MoE</a:t>
            </a:r>
            <a:r>
              <a:rPr lang="en-GB"/>
              <a:t>) architecture for efficiency.</a:t>
            </a:r>
          </a:p>
          <a:p>
            <a:pPr lvl="1"/>
            <a:r>
              <a:rPr lang="en-GB" b="1"/>
              <a:t>Focus:</a:t>
            </a:r>
            <a:r>
              <a:rPr lang="en-GB"/>
              <a:t> Performance efficiency, open-source models, and innovation in model architecture.</a:t>
            </a:r>
          </a:p>
          <a:p>
            <a:r>
              <a:rPr lang="en-GB"/>
              <a:t>Each of these models has its own strengths and is continuously being improved, leading to a diverse and dynamic landscape of AI capabilities.</a:t>
            </a:r>
          </a:p>
          <a:p>
            <a:endParaRPr lang="en-GB"/>
          </a:p>
          <a:p>
            <a:r>
              <a:rPr lang="en-GB"/>
              <a:t>https://</a:t>
            </a:r>
            <a:r>
              <a:rPr lang="en-GB" err="1"/>
              <a:t>www.techradar.com</a:t>
            </a:r>
            <a:r>
              <a:rPr lang="en-GB"/>
              <a:t>/computing/artificial-intelligence/best-llms</a:t>
            </a:r>
          </a:p>
          <a:p>
            <a:endParaRPr lang="en-US"/>
          </a:p>
        </p:txBody>
      </p:sp>
      <p:sp>
        <p:nvSpPr>
          <p:cNvPr id="4" name="Slide Number Placeholder 3"/>
          <p:cNvSpPr>
            <a:spLocks noGrp="1"/>
          </p:cNvSpPr>
          <p:nvPr>
            <p:ph type="sldNum" sz="quarter" idx="5"/>
          </p:nvPr>
        </p:nvSpPr>
        <p:spPr/>
        <p:txBody>
          <a:bodyPr/>
          <a:lstStyle/>
          <a:p>
            <a:fld id="{AC23B409-FB0D-49C4-AFE9-F2221B7D028B}" type="slidenum">
              <a:rPr lang="en-GB" smtClean="0"/>
              <a:t>90</a:t>
            </a:fld>
            <a:endParaRPr lang="en-GB"/>
          </a:p>
        </p:txBody>
      </p:sp>
    </p:spTree>
    <p:extLst>
      <p:ext uri="{BB962C8B-B14F-4D97-AF65-F5344CB8AC3E}">
        <p14:creationId xmlns:p14="http://schemas.microsoft.com/office/powerpoint/2010/main" val="2733211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E5FF8-432C-3D0B-E2B4-2A5724FC09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67DB7F-752B-382D-71F0-C7EE3A799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A2D042-2B65-AAB5-9C5B-54AA3C48703C}"/>
              </a:ext>
            </a:extLst>
          </p:cNvPr>
          <p:cNvSpPr>
            <a:spLocks noGrp="1"/>
          </p:cNvSpPr>
          <p:nvPr>
            <p:ph type="body" idx="1"/>
          </p:nvPr>
        </p:nvSpPr>
        <p:spPr/>
        <p:txBody>
          <a:bodyPr/>
          <a:lstStyle/>
          <a:p>
            <a:r>
              <a:rPr lang="en-GB"/>
              <a:t>Chain of Thought Reasoning</a:t>
            </a:r>
            <a:endParaRPr lang="en-US"/>
          </a:p>
          <a:p>
            <a:r>
              <a:rPr lang="en-GB"/>
              <a:t>This is an advanced technique that allows LLMs to break down complex problems into intermediate steps, similar to how a human might think through a problem. Instead of just giving a direct answer, the LLM generates a sequence of reasoning steps, which often leads to more accurate and robust solutions, especially for multi-step questions or logical puzzles.</a:t>
            </a:r>
            <a:endParaRPr lang="en-GB">
              <a:ea typeface="Calibri"/>
              <a:cs typeface="Calibri"/>
            </a:endParaRPr>
          </a:p>
          <a:p>
            <a:pPr marL="171450" indent="-171450">
              <a:buFont typeface="Arial"/>
              <a:buChar char="•"/>
            </a:pPr>
            <a:r>
              <a:rPr lang="en-GB" b="1"/>
              <a:t>Example:</a:t>
            </a:r>
            <a:r>
              <a:rPr lang="en-GB"/>
              <a:t> "If a train leaves station A at 10 AM going 60 mph, and another leaves station B (300 miles away) at 11 AM going 50 mph towards A, when do they meet?" An LLM with Chain of Thought might first calculate the distance covered by the first train before the second one starts, then the relative speed, and finally the time to meet.</a:t>
            </a:r>
            <a:endParaRPr lang="en-GB">
              <a:ea typeface="Calibri"/>
              <a:cs typeface="Calibri"/>
            </a:endParaRPr>
          </a:p>
          <a:p>
            <a:pPr marL="171450" indent="-171450">
              <a:buFont typeface="Arial"/>
              <a:buChar char="•"/>
            </a:pPr>
            <a:endParaRPr lang="en-GB">
              <a:ea typeface="Calibri"/>
              <a:cs typeface="Calibri"/>
            </a:endParaRPr>
          </a:p>
          <a:p>
            <a:pPr marL="171450" indent="-171450">
              <a:buFont typeface="Arial"/>
              <a:buChar char="•"/>
            </a:pPr>
            <a:r>
              <a:rPr lang="en-GB"/>
              <a:t>Used in GPT-4, Claude, </a:t>
            </a:r>
            <a:r>
              <a:rPr lang="en-GB" err="1"/>
              <a:t>PaLM</a:t>
            </a:r>
            <a:r>
              <a:rPr lang="en-GB"/>
              <a:t>.</a:t>
            </a:r>
          </a:p>
          <a:p>
            <a:endParaRPr lang="en-GB">
              <a:ea typeface="Calibri"/>
              <a:cs typeface="Calibri"/>
            </a:endParaRPr>
          </a:p>
        </p:txBody>
      </p:sp>
      <p:sp>
        <p:nvSpPr>
          <p:cNvPr id="4" name="Slide Number Placeholder 3">
            <a:extLst>
              <a:ext uri="{FF2B5EF4-FFF2-40B4-BE49-F238E27FC236}">
                <a16:creationId xmlns:a16="http://schemas.microsoft.com/office/drawing/2014/main" id="{83337C2F-262D-0CA9-72C3-BD2F1B0D8AAE}"/>
              </a:ext>
            </a:extLst>
          </p:cNvPr>
          <p:cNvSpPr>
            <a:spLocks noGrp="1"/>
          </p:cNvSpPr>
          <p:nvPr>
            <p:ph type="sldNum" sz="quarter" idx="5"/>
          </p:nvPr>
        </p:nvSpPr>
        <p:spPr/>
        <p:txBody>
          <a:bodyPr/>
          <a:lstStyle/>
          <a:p>
            <a:fld id="{AC23B409-FB0D-49C4-AFE9-F2221B7D028B}" type="slidenum">
              <a:rPr lang="en-GB" smtClean="0"/>
              <a:t>92</a:t>
            </a:fld>
            <a:endParaRPr lang="en-GB"/>
          </a:p>
        </p:txBody>
      </p:sp>
    </p:spTree>
    <p:extLst>
      <p:ext uri="{BB962C8B-B14F-4D97-AF65-F5344CB8AC3E}">
        <p14:creationId xmlns:p14="http://schemas.microsoft.com/office/powerpoint/2010/main" val="3252761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603A8-F8B2-595B-6D14-54C7B7666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B9698-2F74-DD68-B188-0F3B20B2E2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740DF4-0A38-93F7-A283-64042AAF749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AB362E-AF6D-33FC-F7FB-2F7C4B8AAD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3B409-FB0D-49C4-AFE9-F2221B7D028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912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The phrase </a:t>
            </a:r>
            <a:r>
              <a:rPr lang="en-US" b="1"/>
              <a:t>"Let's think step by step."</a:t>
            </a:r>
            <a:r>
              <a:rPr lang="en-US"/>
              <a:t> in the prompt </a:t>
            </a:r>
            <a:r>
              <a:rPr lang="en-US" b="1"/>
              <a:t>triggers the model</a:t>
            </a:r>
            <a:r>
              <a:rPr lang="en-US"/>
              <a:t> to produce intermediate reasoning steps.</a:t>
            </a:r>
          </a:p>
          <a:p>
            <a:pPr marL="285750" indent="-285750">
              <a:buFont typeface="Arial"/>
              <a:buChar char="•"/>
            </a:pPr>
            <a:r>
              <a:rPr lang="en-US"/>
              <a:t>Without it, the model tends to give the final answer directly.</a:t>
            </a:r>
            <a:endParaRPr lang="en-GB"/>
          </a:p>
          <a:p>
            <a:pPr marL="285750" indent="-285750">
              <a:buFont typeface="Arial"/>
              <a:buChar char="•"/>
            </a:pPr>
            <a:r>
              <a:rPr lang="en-US"/>
              <a:t>This is the simplest form of </a:t>
            </a:r>
            <a:r>
              <a:rPr lang="en-US" b="1"/>
              <a:t>zero-shot chain-of-thought prompting</a:t>
            </a:r>
            <a:r>
              <a:rPr lang="en-US"/>
              <a:t>.</a:t>
            </a:r>
            <a:endParaRPr lang="en-GB"/>
          </a:p>
          <a:p>
            <a:endParaRPr lang="en-US">
              <a:ea typeface="Calibri"/>
              <a:cs typeface="Calibri"/>
            </a:endParaRPr>
          </a:p>
        </p:txBody>
      </p:sp>
      <p:sp>
        <p:nvSpPr>
          <p:cNvPr id="4" name="Slide Number Placeholder 3"/>
          <p:cNvSpPr>
            <a:spLocks noGrp="1"/>
          </p:cNvSpPr>
          <p:nvPr>
            <p:ph type="sldNum" sz="quarter" idx="5"/>
          </p:nvPr>
        </p:nvSpPr>
        <p:spPr/>
        <p:txBody>
          <a:bodyPr/>
          <a:lstStyle/>
          <a:p>
            <a:fld id="{AC23B409-FB0D-49C4-AFE9-F2221B7D028B}" type="slidenum">
              <a:rPr lang="en-GB" smtClean="0"/>
              <a:t>93</a:t>
            </a:fld>
            <a:endParaRPr lang="en-GB"/>
          </a:p>
        </p:txBody>
      </p:sp>
    </p:spTree>
    <p:extLst>
      <p:ext uri="{BB962C8B-B14F-4D97-AF65-F5344CB8AC3E}">
        <p14:creationId xmlns:p14="http://schemas.microsoft.com/office/powerpoint/2010/main" val="109706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C1F05-F363-17E2-A748-43E47B4BDF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9DAC0-63E2-F919-6AA3-8A8D7B9895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48737E-AE5B-068C-6714-A57DD2082E51}"/>
              </a:ext>
            </a:extLst>
          </p:cNvPr>
          <p:cNvSpPr>
            <a:spLocks noGrp="1"/>
          </p:cNvSpPr>
          <p:nvPr>
            <p:ph type="body" idx="1"/>
          </p:nvPr>
        </p:nvSpPr>
        <p:spPr/>
        <p:txBody>
          <a:bodyPr/>
          <a:lstStyle/>
          <a:p>
            <a:pPr marL="285750" indent="-285750">
              <a:buFont typeface="Arial"/>
              <a:buChar char="•"/>
            </a:pPr>
            <a:r>
              <a:rPr lang="en-US"/>
              <a:t>The phrase </a:t>
            </a:r>
            <a:r>
              <a:rPr lang="en-US" b="1"/>
              <a:t>"Let's think step by step."</a:t>
            </a:r>
            <a:r>
              <a:rPr lang="en-US"/>
              <a:t> in the prompt </a:t>
            </a:r>
            <a:r>
              <a:rPr lang="en-US" b="1"/>
              <a:t>triggers the model</a:t>
            </a:r>
            <a:r>
              <a:rPr lang="en-US"/>
              <a:t> to produce intermediate reasoning steps.</a:t>
            </a:r>
          </a:p>
          <a:p>
            <a:pPr marL="285750" indent="-285750">
              <a:buFont typeface="Arial"/>
              <a:buChar char="•"/>
            </a:pPr>
            <a:r>
              <a:rPr lang="en-US"/>
              <a:t>Without it, the model tends to give the final answer directly.</a:t>
            </a:r>
            <a:endParaRPr lang="en-GB"/>
          </a:p>
          <a:p>
            <a:pPr marL="285750" indent="-285750">
              <a:buFont typeface="Arial"/>
              <a:buChar char="•"/>
            </a:pPr>
            <a:r>
              <a:rPr lang="en-US"/>
              <a:t>This is the simplest form of </a:t>
            </a:r>
            <a:r>
              <a:rPr lang="en-US" b="1"/>
              <a:t>zero-shot chain-of-thought prompting</a:t>
            </a:r>
            <a:r>
              <a:rPr lang="en-US"/>
              <a:t>.</a:t>
            </a:r>
            <a:endParaRPr lang="en-GB"/>
          </a:p>
          <a:p>
            <a:endParaRPr lang="en-US">
              <a:ea typeface="Calibri"/>
              <a:cs typeface="Calibri"/>
            </a:endParaRPr>
          </a:p>
        </p:txBody>
      </p:sp>
      <p:sp>
        <p:nvSpPr>
          <p:cNvPr id="4" name="Slide Number Placeholder 3">
            <a:extLst>
              <a:ext uri="{FF2B5EF4-FFF2-40B4-BE49-F238E27FC236}">
                <a16:creationId xmlns:a16="http://schemas.microsoft.com/office/drawing/2014/main" id="{F60EAEAC-109B-CD09-5BE2-D2D684F49337}"/>
              </a:ext>
            </a:extLst>
          </p:cNvPr>
          <p:cNvSpPr>
            <a:spLocks noGrp="1"/>
          </p:cNvSpPr>
          <p:nvPr>
            <p:ph type="sldNum" sz="quarter" idx="5"/>
          </p:nvPr>
        </p:nvSpPr>
        <p:spPr/>
        <p:txBody>
          <a:bodyPr/>
          <a:lstStyle/>
          <a:p>
            <a:fld id="{AC23B409-FB0D-49C4-AFE9-F2221B7D028B}" type="slidenum">
              <a:rPr lang="en-GB" smtClean="0"/>
              <a:t>94</a:t>
            </a:fld>
            <a:endParaRPr lang="en-GB"/>
          </a:p>
        </p:txBody>
      </p:sp>
    </p:spTree>
    <p:extLst>
      <p:ext uri="{BB962C8B-B14F-4D97-AF65-F5344CB8AC3E}">
        <p14:creationId xmlns:p14="http://schemas.microsoft.com/office/powerpoint/2010/main" val="2095538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CD935-EDB7-AF71-6A62-34925D2576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CADBD-AD65-9414-1AF7-1663410EB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143B2-D072-8D08-73C1-A4D6DB960EF9}"/>
              </a:ext>
            </a:extLst>
          </p:cNvPr>
          <p:cNvSpPr>
            <a:spLocks noGrp="1"/>
          </p:cNvSpPr>
          <p:nvPr>
            <p:ph type="body" idx="1"/>
          </p:nvPr>
        </p:nvSpPr>
        <p:spPr/>
        <p:txBody>
          <a:bodyPr/>
          <a:lstStyle/>
          <a:p>
            <a:pPr>
              <a:buFont typeface="Arial"/>
              <a:buChar char="•"/>
            </a:pPr>
            <a:r>
              <a:rPr lang="en-US"/>
              <a:t>Why is few-shot CoT effective?</a:t>
            </a:r>
          </a:p>
          <a:p>
            <a:pPr>
              <a:buFont typeface="Arial"/>
              <a:buChar char="•"/>
            </a:pPr>
            <a:r>
              <a:rPr lang="en-US"/>
              <a:t>The model </a:t>
            </a:r>
            <a:r>
              <a:rPr lang="en-US" b="1"/>
              <a:t>learns the format</a:t>
            </a:r>
            <a:r>
              <a:rPr lang="en-US"/>
              <a:t>: question → step-by-step reasoning → final answer.</a:t>
            </a:r>
          </a:p>
          <a:p>
            <a:pPr>
              <a:buFont typeface="Arial"/>
              <a:buChar char="•"/>
            </a:pPr>
            <a:r>
              <a:rPr lang="en-US"/>
              <a:t>It imitates the pattern in the prompt.</a:t>
            </a:r>
            <a:endParaRPr lang="en-GB"/>
          </a:p>
          <a:p>
            <a:pPr>
              <a:buFont typeface="Arial"/>
              <a:buChar char="•"/>
            </a:pPr>
            <a:r>
              <a:rPr lang="en-US"/>
              <a:t>Helps with complex tasks by encouraging explicit reasoning.</a:t>
            </a:r>
            <a:endParaRPr lang="en-GB"/>
          </a:p>
          <a:p>
            <a:pPr marL="285750" indent="-285750">
              <a:buFont typeface="Arial"/>
              <a:buChar char="•"/>
            </a:pPr>
            <a:endParaRPr lang="en-US">
              <a:ea typeface="Calibri"/>
              <a:cs typeface="Calibri"/>
            </a:endParaRPr>
          </a:p>
        </p:txBody>
      </p:sp>
      <p:sp>
        <p:nvSpPr>
          <p:cNvPr id="4" name="Slide Number Placeholder 3">
            <a:extLst>
              <a:ext uri="{FF2B5EF4-FFF2-40B4-BE49-F238E27FC236}">
                <a16:creationId xmlns:a16="http://schemas.microsoft.com/office/drawing/2014/main" id="{3E159647-6748-5723-2152-14B095DEE60D}"/>
              </a:ext>
            </a:extLst>
          </p:cNvPr>
          <p:cNvSpPr>
            <a:spLocks noGrp="1"/>
          </p:cNvSpPr>
          <p:nvPr>
            <p:ph type="sldNum" sz="quarter" idx="5"/>
          </p:nvPr>
        </p:nvSpPr>
        <p:spPr/>
        <p:txBody>
          <a:bodyPr/>
          <a:lstStyle/>
          <a:p>
            <a:fld id="{AC23B409-FB0D-49C4-AFE9-F2221B7D028B}" type="slidenum">
              <a:rPr lang="en-GB" smtClean="0"/>
              <a:t>95</a:t>
            </a:fld>
            <a:endParaRPr lang="en-GB"/>
          </a:p>
        </p:txBody>
      </p:sp>
    </p:spTree>
    <p:extLst>
      <p:ext uri="{BB962C8B-B14F-4D97-AF65-F5344CB8AC3E}">
        <p14:creationId xmlns:p14="http://schemas.microsoft.com/office/powerpoint/2010/main" val="2300012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Retrieval Augmented Generation (RAG)</a:t>
            </a:r>
            <a:endParaRPr lang="en-US"/>
          </a:p>
          <a:p>
            <a:r>
              <a:rPr lang="en-US"/>
              <a:t>While LLMs have vast knowledge from their training, that knowledge is static.</a:t>
            </a:r>
            <a:endParaRPr lang="en-GB"/>
          </a:p>
          <a:p>
            <a:r>
              <a:rPr lang="en-US">
                <a:ea typeface="Calibri"/>
                <a:cs typeface="Calibri"/>
              </a:rPr>
              <a:t>Therefore two issues with an LLM could be that the information is out-of-date, as well as there is no source to the data.</a:t>
            </a:r>
          </a:p>
          <a:p>
            <a:r>
              <a:rPr lang="en-US"/>
              <a:t> RAG combines the generative power of LLMs with real-time access to external, up-to-date information sources (like databases, documents, or the internet). When you ask a question:</a:t>
            </a:r>
            <a:endParaRPr lang="en-GB">
              <a:ea typeface="Calibri"/>
              <a:cs typeface="Calibri"/>
            </a:endParaRPr>
          </a:p>
          <a:p>
            <a:pPr marL="285750" indent="-285750">
              <a:buFont typeface="Arial"/>
              <a:buChar char="•"/>
            </a:pPr>
            <a:r>
              <a:rPr lang="en-US"/>
              <a:t>The system first </a:t>
            </a:r>
            <a:r>
              <a:rPr lang="en-US" b="1"/>
              <a:t>retrieves</a:t>
            </a:r>
            <a:r>
              <a:rPr lang="en-US"/>
              <a:t> relevant information from an external source, this could be an external database such as a company database or other </a:t>
            </a:r>
            <a:r>
              <a:rPr lang="en-US" err="1"/>
              <a:t>databasses</a:t>
            </a:r>
            <a:r>
              <a:rPr lang="en-US"/>
              <a:t> such as the internet.</a:t>
            </a:r>
            <a:endParaRPr lang="en-GB"/>
          </a:p>
          <a:p>
            <a:pPr marL="285750" indent="-285750">
              <a:buFont typeface="Arial"/>
              <a:buChar char="•"/>
            </a:pPr>
            <a:r>
              <a:rPr lang="en-US">
                <a:ea typeface="Calibri"/>
                <a:cs typeface="Calibri"/>
              </a:rPr>
              <a:t>It uses the retrieved information and the prompt (which is fed into the LLM)  to produce an answer.</a:t>
            </a:r>
          </a:p>
          <a:p>
            <a:pPr marL="285750" indent="-285750">
              <a:buFont typeface="Arial"/>
              <a:buChar char="•"/>
            </a:pPr>
            <a:r>
              <a:rPr lang="en-US"/>
              <a:t>Then, it uses that retrieved information to </a:t>
            </a:r>
            <a:r>
              <a:rPr lang="en-US" b="1"/>
              <a:t>generate</a:t>
            </a:r>
            <a:r>
              <a:rPr lang="en-US"/>
              <a:t> a more accurate, up-to-date, and grounded answer using the LLM. This helps reduce "hallucinations" (making up facts) and ensures answers are based on specific, verifiable data.</a:t>
            </a:r>
            <a:endParaRPr lang="en-US">
              <a:ea typeface="Calibri"/>
              <a:cs typeface="Calibri"/>
            </a:endParaRPr>
          </a:p>
          <a:p>
            <a:pPr marL="285750" indent="-285750">
              <a:buFont typeface="Arial"/>
              <a:buChar char="•"/>
            </a:pPr>
            <a:r>
              <a:rPr lang="en-US">
                <a:ea typeface="Calibri"/>
                <a:cs typeface="Calibri"/>
              </a:rPr>
              <a:t>This therefore solves the issues as the information used can be up to date and we can obtain a source for the query.</a:t>
            </a:r>
          </a:p>
          <a:p>
            <a:pPr marL="285750" indent="-285750">
              <a:buFont typeface="Arial"/>
              <a:buChar char="•"/>
            </a:pPr>
            <a:endParaRPr lang="en-US">
              <a:ea typeface="Calibri"/>
              <a:cs typeface="Calibri"/>
            </a:endParaRPr>
          </a:p>
          <a:p>
            <a:pPr>
              <a:buFont typeface="Arial"/>
              <a:buChar char="•"/>
            </a:pPr>
            <a:r>
              <a:rPr lang="en-US"/>
              <a:t>1. </a:t>
            </a:r>
            <a:r>
              <a:rPr lang="en-US" b="1"/>
              <a:t>Query Encoding</a:t>
            </a:r>
            <a:endParaRPr lang="en-US">
              <a:ea typeface="Calibri"/>
              <a:cs typeface="Calibri"/>
            </a:endParaRPr>
          </a:p>
          <a:p>
            <a:pPr>
              <a:buFont typeface="Arial"/>
              <a:buChar char="•"/>
            </a:pPr>
            <a:r>
              <a:rPr lang="en-US"/>
              <a:t>The input question or prompt is encoded into a vector (embedding) using a </a:t>
            </a:r>
            <a:r>
              <a:rPr lang="en-US" b="1"/>
              <a:t>query encoder</a:t>
            </a:r>
            <a:r>
              <a:rPr lang="en-US"/>
              <a:t> (often a transformer model like BERT).</a:t>
            </a:r>
            <a:endParaRPr lang="en-US">
              <a:ea typeface="Calibri"/>
              <a:cs typeface="Calibri"/>
            </a:endParaRPr>
          </a:p>
          <a:p>
            <a:pPr>
              <a:buFont typeface="Arial"/>
              <a:buChar char="•"/>
            </a:pPr>
            <a:r>
              <a:rPr lang="en-US"/>
              <a:t>2. </a:t>
            </a:r>
            <a:r>
              <a:rPr lang="en-US" b="1"/>
              <a:t>Retrieval</a:t>
            </a:r>
            <a:endParaRPr lang="en-US"/>
          </a:p>
          <a:p>
            <a:pPr>
              <a:buFont typeface="Arial"/>
              <a:buChar char="•"/>
            </a:pPr>
            <a:r>
              <a:rPr lang="en-US"/>
              <a:t>The encoded query is used to search a </a:t>
            </a:r>
            <a:r>
              <a:rPr lang="en-US" b="1"/>
              <a:t>retrieval corpus</a:t>
            </a:r>
            <a:r>
              <a:rPr lang="en-US"/>
              <a:t> (e.g., Wikipedia, document database, private knowledge base) via a vector similarity search.</a:t>
            </a:r>
            <a:endParaRPr lang="en-US">
              <a:ea typeface="Calibri"/>
              <a:cs typeface="Calibri"/>
            </a:endParaRPr>
          </a:p>
          <a:p>
            <a:pPr>
              <a:buFont typeface="Arial"/>
              <a:buChar char="•"/>
            </a:pPr>
            <a:r>
              <a:rPr lang="en-US"/>
              <a:t>Typically, this uses </a:t>
            </a:r>
            <a:r>
              <a:rPr lang="en-US" b="1"/>
              <a:t>dense retrievers</a:t>
            </a:r>
            <a:r>
              <a:rPr lang="en-US"/>
              <a:t> like FAISS or </a:t>
            </a:r>
            <a:r>
              <a:rPr lang="en-US" b="1"/>
              <a:t>sparse retrievers</a:t>
            </a:r>
            <a:r>
              <a:rPr lang="en-US"/>
              <a:t> like BM25.</a:t>
            </a:r>
            <a:endParaRPr lang="en-US">
              <a:ea typeface="Calibri"/>
              <a:cs typeface="Calibri"/>
            </a:endParaRPr>
          </a:p>
          <a:p>
            <a:pPr>
              <a:buFont typeface="Arial"/>
              <a:buChar char="•"/>
            </a:pPr>
            <a:r>
              <a:rPr lang="en-US"/>
              <a:t>Top-k relevant documents/passages are retrieved.</a:t>
            </a:r>
            <a:endParaRPr lang="en-US">
              <a:ea typeface="Calibri"/>
              <a:cs typeface="Calibri"/>
            </a:endParaRPr>
          </a:p>
          <a:p>
            <a:pPr>
              <a:buFont typeface="Arial"/>
              <a:buChar char="•"/>
            </a:pPr>
            <a:r>
              <a:rPr lang="en-US"/>
              <a:t>3. </a:t>
            </a:r>
            <a:r>
              <a:rPr lang="en-US" b="1"/>
              <a:t>Augmentation</a:t>
            </a:r>
            <a:endParaRPr lang="en-US"/>
          </a:p>
          <a:p>
            <a:pPr>
              <a:buFont typeface="Arial"/>
              <a:buChar char="•"/>
            </a:pPr>
            <a:r>
              <a:rPr lang="en-US"/>
              <a:t>These documents are then </a:t>
            </a:r>
            <a:r>
              <a:rPr lang="en-US" b="1"/>
              <a:t>fed into a language model</a:t>
            </a:r>
            <a:r>
              <a:rPr lang="en-US"/>
              <a:t> along with the original query.</a:t>
            </a:r>
            <a:endParaRPr lang="en-US">
              <a:ea typeface="Calibri"/>
              <a:cs typeface="Calibri"/>
            </a:endParaRPr>
          </a:p>
          <a:p>
            <a:pPr>
              <a:buFont typeface="Arial"/>
              <a:buChar char="•"/>
            </a:pPr>
            <a:r>
              <a:rPr lang="en-US"/>
              <a:t>The language model is prompted with the query and retrieved content to </a:t>
            </a:r>
            <a:r>
              <a:rPr lang="en-US" b="1"/>
              <a:t>generate</a:t>
            </a:r>
            <a:r>
              <a:rPr lang="en-US"/>
              <a:t> a grounded answer.</a:t>
            </a:r>
            <a:endParaRPr lang="en-US">
              <a:ea typeface="Calibri"/>
              <a:cs typeface="Calibri"/>
            </a:endParaRPr>
          </a:p>
          <a:p>
            <a:pPr>
              <a:buFont typeface="Arial"/>
              <a:buChar char="•"/>
            </a:pPr>
            <a:r>
              <a:rPr lang="en-US"/>
              <a:t>4. </a:t>
            </a:r>
            <a:r>
              <a:rPr lang="en-US" b="1"/>
              <a:t>Generation</a:t>
            </a:r>
            <a:endParaRPr lang="en-US"/>
          </a:p>
          <a:p>
            <a:pPr>
              <a:buFont typeface="Arial"/>
              <a:buChar char="•"/>
            </a:pPr>
            <a:r>
              <a:rPr lang="en-US"/>
              <a:t>The </a:t>
            </a:r>
            <a:r>
              <a:rPr lang="en-US" b="1"/>
              <a:t>generation model</a:t>
            </a:r>
            <a:r>
              <a:rPr lang="en-US"/>
              <a:t> (e.g., a seq2seq model like T5, BART, or GPT) outputs a response conditioned on both the question and the retrieved documents.</a:t>
            </a:r>
            <a:endParaRPr lang="en-US">
              <a:ea typeface="Calibri"/>
              <a:cs typeface="Calibri"/>
            </a:endParaRPr>
          </a:p>
          <a:p>
            <a:endParaRPr lang="en-US">
              <a:ea typeface="Calibri"/>
              <a:cs typeface="Calibri"/>
            </a:endParaRPr>
          </a:p>
          <a:p>
            <a:endParaRPr lang="en-US">
              <a:ea typeface="Calibri"/>
              <a:cs typeface="Calibri"/>
            </a:endParaRPr>
          </a:p>
          <a:p>
            <a:pPr marL="285750" indent="-285750">
              <a:buFont typeface="Arial"/>
              <a:buChar char="•"/>
            </a:pPr>
            <a:endParaRPr lang="en-US">
              <a:ea typeface="Calibri"/>
              <a:cs typeface="Calibri"/>
            </a:endParaRPr>
          </a:p>
          <a:p>
            <a:pPr marL="285750" indent="-285750">
              <a:buFont typeface="Arial"/>
              <a:buChar char="•"/>
            </a:pPr>
            <a:endParaRPr lang="en-US">
              <a:ea typeface="Calibri"/>
              <a:cs typeface="Calibri"/>
            </a:endParaRPr>
          </a:p>
          <a:p>
            <a:pPr marL="285750" indent="-285750">
              <a:buFont typeface="Arial"/>
              <a:buChar char="•"/>
            </a:pPr>
            <a:endParaRPr lang="en-US">
              <a:ea typeface="Calibri"/>
              <a:cs typeface="Calibri"/>
            </a:endParaRPr>
          </a:p>
          <a:p>
            <a:pPr marL="285750" indent="-285750">
              <a:buFont typeface="Arial"/>
              <a:buChar char="•"/>
            </a:pPr>
            <a:endParaRPr lang="en-US">
              <a:ea typeface="Calibri"/>
              <a:cs typeface="Calibri"/>
            </a:endParaRPr>
          </a:p>
          <a:p>
            <a:pPr marL="285750" indent="-285750">
              <a:buFont typeface="Arial"/>
              <a:buChar char="•"/>
            </a:pPr>
            <a:endParaRPr lang="en-US">
              <a:ea typeface="Calibri"/>
              <a:cs typeface="Calibri"/>
            </a:endParaRPr>
          </a:p>
          <a:p>
            <a:pPr marL="285750" indent="-285750">
              <a:buFont typeface="Arial"/>
              <a:buChar char="•"/>
            </a:pPr>
            <a:endParaRPr lang="en-US">
              <a:ea typeface="Calibri"/>
              <a:cs typeface="Calibri"/>
            </a:endParaRPr>
          </a:p>
          <a:p>
            <a:pPr marL="285750" indent="-285750">
              <a:buFont typeface="Arial"/>
              <a:buChar char="•"/>
            </a:pPr>
            <a:r>
              <a:rPr lang="en-US">
                <a:hlinkClick r:id="rId3"/>
              </a:rPr>
              <a:t>https://gettectonic.com/retrieval-augmented-generation-techniques/</a:t>
            </a:r>
            <a:r>
              <a:rPr lang="en-US"/>
              <a:t> (source of image)</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C23B409-FB0D-49C4-AFE9-F2221B7D028B}" type="slidenum">
              <a:rPr lang="en-GB" smtClean="0"/>
              <a:t>97</a:t>
            </a:fld>
            <a:endParaRPr lang="en-GB"/>
          </a:p>
        </p:txBody>
      </p:sp>
    </p:spTree>
    <p:extLst>
      <p:ext uri="{BB962C8B-B14F-4D97-AF65-F5344CB8AC3E}">
        <p14:creationId xmlns:p14="http://schemas.microsoft.com/office/powerpoint/2010/main" val="494275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AF790-C3AB-49CF-AFE6-7F7FE30ADE1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036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3B409-FB0D-49C4-AFE9-F2221B7D028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360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Multiagent systems, Internet of Things, simulation, digital twins, planning</a:t>
            </a:r>
          </a:p>
          <a:p>
            <a:r>
              <a:rPr lang="en-US"/>
              <a:t>ML: Human activity recognition, </a:t>
            </a:r>
            <a:r>
              <a:rPr lang="en-US" err="1"/>
              <a:t>localisation</a:t>
            </a:r>
            <a:r>
              <a:rPr lang="en-US"/>
              <a:t>, robotics and automation, predictive maintenance</a:t>
            </a:r>
            <a:endParaRPr lang="en-US">
              <a:cs typeface="Calibri"/>
            </a:endParaRPr>
          </a:p>
          <a:p>
            <a:r>
              <a:rPr lang="en-US"/>
              <a:t>DL: </a:t>
            </a:r>
            <a:r>
              <a:rPr lang="en-US" err="1"/>
              <a:t>Personalised</a:t>
            </a:r>
            <a:r>
              <a:rPr lang="en-US"/>
              <a:t> medicine, drug discovery and development, medical imaging and diagnostics, chatbots</a:t>
            </a:r>
          </a:p>
        </p:txBody>
      </p:sp>
      <p:sp>
        <p:nvSpPr>
          <p:cNvPr id="4" name="Slide Number Placeholder 3"/>
          <p:cNvSpPr>
            <a:spLocks noGrp="1"/>
          </p:cNvSpPr>
          <p:nvPr>
            <p:ph type="sldNum" sz="quarter" idx="5"/>
          </p:nvPr>
        </p:nvSpPr>
        <p:spPr/>
        <p:txBody>
          <a:bodyPr/>
          <a:lstStyle/>
          <a:p>
            <a:fld id="{AC23B409-FB0D-49C4-AFE9-F2221B7D028B}" type="slidenum">
              <a:rPr lang="en-GB" smtClean="0"/>
              <a:t>11</a:t>
            </a:fld>
            <a:endParaRPr lang="en-GB"/>
          </a:p>
        </p:txBody>
      </p:sp>
    </p:spTree>
    <p:extLst>
      <p:ext uri="{BB962C8B-B14F-4D97-AF65-F5344CB8AC3E}">
        <p14:creationId xmlns:p14="http://schemas.microsoft.com/office/powerpoint/2010/main" val="557150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privacy </a:t>
            </a:r>
          </a:p>
          <a:p>
            <a:r>
              <a:rPr lang="en-US"/>
              <a:t>Ethical use of collected data </a:t>
            </a:r>
            <a:endParaRPr lang="en-US">
              <a:cs typeface="Calibri"/>
            </a:endParaRPr>
          </a:p>
          <a:p>
            <a:r>
              <a:rPr lang="en-US"/>
              <a:t>Lack of data </a:t>
            </a:r>
            <a:r>
              <a:rPr lang="en-US" err="1"/>
              <a:t>standardisation</a:t>
            </a:r>
            <a:r>
              <a:rPr lang="en-US"/>
              <a:t> </a:t>
            </a:r>
            <a:endParaRPr lang="en-US">
              <a:cs typeface="Calibri"/>
            </a:endParaRPr>
          </a:p>
          <a:p>
            <a:r>
              <a:rPr lang="en-US"/>
              <a:t>Scarcity and quality of annotations</a:t>
            </a:r>
            <a:endParaRPr lang="en-US">
              <a:cs typeface="Calibri"/>
            </a:endParaRPr>
          </a:p>
        </p:txBody>
      </p:sp>
      <p:sp>
        <p:nvSpPr>
          <p:cNvPr id="4" name="Slide Number Placeholder 3"/>
          <p:cNvSpPr>
            <a:spLocks noGrp="1"/>
          </p:cNvSpPr>
          <p:nvPr>
            <p:ph type="sldNum" sz="quarter" idx="5"/>
          </p:nvPr>
        </p:nvSpPr>
        <p:spPr/>
        <p:txBody>
          <a:bodyPr/>
          <a:lstStyle/>
          <a:p>
            <a:fld id="{AC23B409-FB0D-49C4-AFE9-F2221B7D028B}" type="slidenum">
              <a:rPr lang="en-GB" smtClean="0"/>
              <a:t>14</a:t>
            </a:fld>
            <a:endParaRPr lang="en-GB"/>
          </a:p>
        </p:txBody>
      </p:sp>
    </p:spTree>
    <p:extLst>
      <p:ext uri="{BB962C8B-B14F-4D97-AF65-F5344CB8AC3E}">
        <p14:creationId xmlns:p14="http://schemas.microsoft.com/office/powerpoint/2010/main" val="2824551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a:cs typeface="Calibri"/>
              </a:rPr>
              <a:t>Unsupervised Anomaly detection</a:t>
            </a:r>
            <a:endParaRPr lang="en-US"/>
          </a:p>
        </p:txBody>
      </p:sp>
      <p:sp>
        <p:nvSpPr>
          <p:cNvPr id="4" name="Slide Number Placeholder 3"/>
          <p:cNvSpPr>
            <a:spLocks noGrp="1"/>
          </p:cNvSpPr>
          <p:nvPr>
            <p:ph type="sldNum" sz="quarter" idx="5"/>
          </p:nvPr>
        </p:nvSpPr>
        <p:spPr/>
        <p:txBody>
          <a:bodyPr/>
          <a:lstStyle/>
          <a:p>
            <a:fld id="{AC23B409-FB0D-49C4-AFE9-F2221B7D028B}" type="slidenum">
              <a:rPr lang="en-GB" smtClean="0"/>
              <a:t>30</a:t>
            </a:fld>
            <a:endParaRPr lang="en-GB"/>
          </a:p>
        </p:txBody>
      </p:sp>
    </p:spTree>
    <p:extLst>
      <p:ext uri="{BB962C8B-B14F-4D97-AF65-F5344CB8AC3E}">
        <p14:creationId xmlns:p14="http://schemas.microsoft.com/office/powerpoint/2010/main" val="2069085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As human beings we make decisions everyday, sometimes explicitly and sometimes implicitly. In any case, we live our lives under relative constraints that give rise to rational decision making—neutralizing inevitable losses by gaining something we treasure more. Machine learning takes rational decision making to a whole new level. Rigorous mathematical models empower machine learning algorithms to search for optimal solutions for problems under constraints, often way more complicated than any human mind can comprehend. Despite the enormous potential of success in real life, making critical decisions with machine learning algorithms comes with many great challenges. The most apparent one is transparency. No one should feel comfortable when decisions, especially critical ones, are made by and within a black box. Without transparency, we cannot speak for machine learning algorithms in justifying the decisions they deduce and their ultimate consequences on trust, fairness, privacy, and security</a:t>
            </a:r>
            <a:endParaRPr lang="en-US">
              <a:cs typeface="Calibri"/>
            </a:endParaRPr>
          </a:p>
        </p:txBody>
      </p:sp>
      <p:sp>
        <p:nvSpPr>
          <p:cNvPr id="4" name="Slide Number Placeholder 3"/>
          <p:cNvSpPr>
            <a:spLocks noGrp="1"/>
          </p:cNvSpPr>
          <p:nvPr>
            <p:ph type="sldNum" sz="quarter" idx="5"/>
          </p:nvPr>
        </p:nvSpPr>
        <p:spPr/>
        <p:txBody>
          <a:bodyPr/>
          <a:lstStyle/>
          <a:p>
            <a:pPr>
              <a:defRPr/>
            </a:pPr>
            <a:fld id="{6690709B-397B-4006-A41A-8FF34F2B55EF}" type="slidenum">
              <a:rPr lang="en-GB" altLang="en-US"/>
              <a:pPr>
                <a:defRPr/>
              </a:pPr>
              <a:t>49</a:t>
            </a:fld>
            <a:endParaRPr lang="en-GB" altLang="en-US"/>
          </a:p>
        </p:txBody>
      </p:sp>
    </p:spTree>
    <p:extLst>
      <p:ext uri="{BB962C8B-B14F-4D97-AF65-F5344CB8AC3E}">
        <p14:creationId xmlns:p14="http://schemas.microsoft.com/office/powerpoint/2010/main" val="3420642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Computational infrastructure necessary</a:t>
            </a:r>
          </a:p>
          <a:p>
            <a:r>
              <a:rPr lang="en-US" err="1">
                <a:cs typeface="Calibri"/>
              </a:rPr>
              <a:t>Standardisation</a:t>
            </a:r>
            <a:r>
              <a:rPr lang="en-US">
                <a:cs typeface="Calibri"/>
              </a:rPr>
              <a:t> of the data</a:t>
            </a:r>
          </a:p>
        </p:txBody>
      </p:sp>
      <p:sp>
        <p:nvSpPr>
          <p:cNvPr id="4" name="Slide Number Placeholder 3"/>
          <p:cNvSpPr>
            <a:spLocks noGrp="1"/>
          </p:cNvSpPr>
          <p:nvPr>
            <p:ph type="sldNum" sz="quarter" idx="5"/>
          </p:nvPr>
        </p:nvSpPr>
        <p:spPr/>
        <p:txBody>
          <a:bodyPr/>
          <a:lstStyle/>
          <a:p>
            <a:fld id="{AC23B409-FB0D-49C4-AFE9-F2221B7D028B}" type="slidenum">
              <a:rPr lang="en-GB" smtClean="0"/>
              <a:t>58</a:t>
            </a:fld>
            <a:endParaRPr lang="en-GB"/>
          </a:p>
        </p:txBody>
      </p:sp>
    </p:spTree>
    <p:extLst>
      <p:ext uri="{BB962C8B-B14F-4D97-AF65-F5344CB8AC3E}">
        <p14:creationId xmlns:p14="http://schemas.microsoft.com/office/powerpoint/2010/main" val="2672401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965" indent="-227965">
              <a:lnSpc>
                <a:spcPct val="90000"/>
              </a:lnSpc>
              <a:spcBef>
                <a:spcPts val="1000"/>
              </a:spcBef>
              <a:buFont typeface="Arial"/>
              <a:buChar char="•"/>
            </a:pPr>
            <a:r>
              <a:rPr lang="en-US"/>
              <a:t>Dataset biases can be detected with transparency and explainability</a:t>
            </a:r>
          </a:p>
          <a:p>
            <a:pPr marL="227965" indent="-227965">
              <a:lnSpc>
                <a:spcPct val="90000"/>
              </a:lnSpc>
              <a:spcBef>
                <a:spcPts val="1000"/>
              </a:spcBef>
              <a:buFont typeface="Arial"/>
              <a:buChar char="•"/>
            </a:pPr>
            <a:r>
              <a:rPr lang="en-US"/>
              <a:t>Trade-off between predictive performance and model complexity</a:t>
            </a:r>
            <a:endParaRPr lang="en-US">
              <a:cs typeface="Calibri"/>
            </a:endParaRPr>
          </a:p>
          <a:p>
            <a:pPr marL="227965" indent="-227965">
              <a:lnSpc>
                <a:spcPct val="90000"/>
              </a:lnSpc>
              <a:spcBef>
                <a:spcPts val="1000"/>
              </a:spcBef>
              <a:buFont typeface="Arial"/>
              <a:buChar char="•"/>
            </a:pPr>
            <a:r>
              <a:rPr lang="en-US"/>
              <a:t>Model complexity is a common source of lack of transparency</a:t>
            </a:r>
          </a:p>
        </p:txBody>
      </p:sp>
      <p:sp>
        <p:nvSpPr>
          <p:cNvPr id="4" name="Slide Number Placeholder 3"/>
          <p:cNvSpPr>
            <a:spLocks noGrp="1"/>
          </p:cNvSpPr>
          <p:nvPr>
            <p:ph type="sldNum" sz="quarter" idx="5"/>
          </p:nvPr>
        </p:nvSpPr>
        <p:spPr/>
        <p:txBody>
          <a:bodyPr/>
          <a:lstStyle/>
          <a:p>
            <a:fld id="{AC23B409-FB0D-49C4-AFE9-F2221B7D028B}" type="slidenum">
              <a:rPr lang="en-GB" smtClean="0"/>
              <a:t>60</a:t>
            </a:fld>
            <a:endParaRPr lang="en-GB"/>
          </a:p>
        </p:txBody>
      </p:sp>
    </p:spTree>
    <p:extLst>
      <p:ext uri="{BB962C8B-B14F-4D97-AF65-F5344CB8AC3E}">
        <p14:creationId xmlns:p14="http://schemas.microsoft.com/office/powerpoint/2010/main" val="27740587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hyperlink" Target="http://eepurl.com/iDxjL2" TargetMode="External"/><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hyperlink" Target="mailto:LEAP-DH-Hub@bristol.ac.uk" TargetMode="External"/><Relationship Id="rId11" Type="http://schemas.openxmlformats.org/officeDocument/2006/relationships/image" Target="../media/image12.png"/><Relationship Id="rId5" Type="http://schemas.openxmlformats.org/officeDocument/2006/relationships/hyperlink" Target="https://leap-hub.ac.uk/" TargetMode="External"/><Relationship Id="rId10" Type="http://schemas.openxmlformats.org/officeDocument/2006/relationships/image" Target="../media/image11.svg"/><Relationship Id="rId4" Type="http://schemas.openxmlformats.org/officeDocument/2006/relationships/hyperlink" Target="https://twitter.com/LEAP_Hub" TargetMode="External"/><Relationship Id="rId9" Type="http://schemas.openxmlformats.org/officeDocument/2006/relationships/image" Target="../media/image10.png"/><Relationship Id="rId14" Type="http://schemas.openxmlformats.org/officeDocument/2006/relationships/image" Target="../media/image14.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hyperlink" Target="http://eepurl.com/iDxjL2" TargetMode="External"/><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hyperlink" Target="mailto:LEAP-DH-Hub@bristol.ac.uk" TargetMode="External"/><Relationship Id="rId11" Type="http://schemas.openxmlformats.org/officeDocument/2006/relationships/image" Target="../media/image12.png"/><Relationship Id="rId5" Type="http://schemas.openxmlformats.org/officeDocument/2006/relationships/hyperlink" Target="https://leap-hub.ac.uk/" TargetMode="External"/><Relationship Id="rId10" Type="http://schemas.openxmlformats.org/officeDocument/2006/relationships/image" Target="../media/image11.svg"/><Relationship Id="rId4" Type="http://schemas.openxmlformats.org/officeDocument/2006/relationships/hyperlink" Target="https://twitter.com/LEAP_Hub" TargetMode="External"/><Relationship Id="rId9" Type="http://schemas.openxmlformats.org/officeDocument/2006/relationships/image" Target="../media/image10.png"/><Relationship Id="rId14" Type="http://schemas.openxmlformats.org/officeDocument/2006/relationships/image" Target="../media/image14.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https://x.com/LEAP_Hub" TargetMode="External"/><Relationship Id="rId18" Type="http://schemas.openxmlformats.org/officeDocument/2006/relationships/image" Target="../media/image28.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hyperlink" Target="mailto:leap-dh-hub@bristol.ac.uk" TargetMode="External"/><Relationship Id="rId17" Type="http://schemas.openxmlformats.org/officeDocument/2006/relationships/hyperlink" Target="http://eepurl.com/iDxjL2" TargetMode="External"/><Relationship Id="rId2" Type="http://schemas.openxmlformats.org/officeDocument/2006/relationships/image" Target="../media/image15.png"/><Relationship Id="rId16" Type="http://schemas.openxmlformats.org/officeDocument/2006/relationships/hyperlink" Target="https://www.linkedin.com/showcase/leap-dh-hub/" TargetMode="External"/><Relationship Id="rId20"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4.png"/><Relationship Id="rId19"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hyperlink" Target="http://www.leap-hub.ac.uk/" TargetMode="External"/><Relationship Id="rId14" Type="http://schemas.openxmlformats.org/officeDocument/2006/relationships/image" Target="../media/image2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WAN -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0745D-BA66-4322-A08E-C566B66DC605}"/>
              </a:ext>
            </a:extLst>
          </p:cNvPr>
          <p:cNvSpPr>
            <a:spLocks noGrp="1"/>
          </p:cNvSpPr>
          <p:nvPr>
            <p:ph type="ctrTitle" hasCustomPrompt="1"/>
          </p:nvPr>
        </p:nvSpPr>
        <p:spPr>
          <a:xfrm>
            <a:off x="1092394" y="2253921"/>
            <a:ext cx="4196863" cy="1482749"/>
          </a:xfrm>
        </p:spPr>
        <p:txBody>
          <a:bodyPr anchor="b">
            <a:normAutofit/>
          </a:bodyPr>
          <a:lstStyle>
            <a:lvl1pPr marL="0" indent="0" algn="l" defTabSz="914377" rtl="0" eaLnBrk="1" latinLnBrk="0" hangingPunct="1">
              <a:lnSpc>
                <a:spcPct val="90000"/>
              </a:lnSpc>
              <a:spcBef>
                <a:spcPts val="1000"/>
              </a:spcBef>
              <a:buFont typeface="Arial" panose="020B0604020202020204" pitchFamily="34" charset="0"/>
              <a:buNone/>
              <a:defRPr lang="en-GB" sz="2800" b="1" kern="1200" dirty="0" smtClean="0">
                <a:solidFill>
                  <a:schemeClr val="bg1"/>
                </a:solidFill>
                <a:latin typeface="Poppins" panose="00000500000000000000" pitchFamily="2" charset="0"/>
                <a:ea typeface="+mn-ea"/>
                <a:cs typeface="Poppins" panose="00000500000000000000" pitchFamily="2" charset="0"/>
              </a:defRPr>
            </a:lvl1pPr>
          </a:lstStyle>
          <a:p>
            <a:r>
              <a:rPr lang="en-US"/>
              <a:t>Title/event</a:t>
            </a:r>
            <a:br>
              <a:rPr lang="en-US"/>
            </a:br>
            <a:r>
              <a:rPr lang="en-US" b="0"/>
              <a:t>Date</a:t>
            </a:r>
            <a:endParaRPr lang="en-GB"/>
          </a:p>
        </p:txBody>
      </p:sp>
      <p:sp>
        <p:nvSpPr>
          <p:cNvPr id="3" name="Subtitle 2">
            <a:extLst>
              <a:ext uri="{FF2B5EF4-FFF2-40B4-BE49-F238E27FC236}">
                <a16:creationId xmlns:a16="http://schemas.microsoft.com/office/drawing/2014/main" id="{F4352334-67DE-48E0-97F3-06AE6F288ACA}"/>
              </a:ext>
            </a:extLst>
          </p:cNvPr>
          <p:cNvSpPr>
            <a:spLocks noGrp="1"/>
          </p:cNvSpPr>
          <p:nvPr>
            <p:ph type="subTitle" idx="1" hasCustomPrompt="1"/>
          </p:nvPr>
        </p:nvSpPr>
        <p:spPr>
          <a:xfrm>
            <a:off x="1092394" y="3939677"/>
            <a:ext cx="4196863" cy="1655762"/>
          </a:xfr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lang="en-GB" sz="2200" b="1" kern="1200" dirty="0" smtClean="0">
                <a:solidFill>
                  <a:schemeClr val="bg1"/>
                </a:solidFill>
                <a:latin typeface="Poppins" panose="00000500000000000000" pitchFamily="2" charset="0"/>
                <a:ea typeface="+mn-ea"/>
                <a:cs typeface="Poppins" panose="000005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Speaker</a:t>
            </a:r>
          </a:p>
          <a:p>
            <a:r>
              <a:rPr lang="en-US" b="0"/>
              <a:t>Additional info</a:t>
            </a:r>
            <a:endParaRPr lang="en-GB"/>
          </a:p>
        </p:txBody>
      </p:sp>
      <p:pic>
        <p:nvPicPr>
          <p:cNvPr id="5" name="Picture 4" descr="A red square with white dots&#10;&#10;Description automatically generated with medium confidence">
            <a:extLst>
              <a:ext uri="{FF2B5EF4-FFF2-40B4-BE49-F238E27FC236}">
                <a16:creationId xmlns:a16="http://schemas.microsoft.com/office/drawing/2014/main" id="{921932EC-77C9-A610-4BF5-63DE3984D8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707" y="96209"/>
            <a:ext cx="3047837" cy="1844200"/>
          </a:xfrm>
          <a:prstGeom prst="rect">
            <a:avLst/>
          </a:prstGeom>
        </p:spPr>
      </p:pic>
      <p:pic>
        <p:nvPicPr>
          <p:cNvPr id="9" name="Picture 8" descr="A pink square with white dots&#10;&#10;Description automatically generated">
            <a:extLst>
              <a:ext uri="{FF2B5EF4-FFF2-40B4-BE49-F238E27FC236}">
                <a16:creationId xmlns:a16="http://schemas.microsoft.com/office/drawing/2014/main" id="{A34A72B7-4187-789F-C749-0091FDE9B7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03049" y="96208"/>
            <a:ext cx="3150244" cy="1639601"/>
          </a:xfrm>
          <a:prstGeom prst="rect">
            <a:avLst/>
          </a:prstGeom>
        </p:spPr>
      </p:pic>
      <p:pic>
        <p:nvPicPr>
          <p:cNvPr id="13" name="Picture 12">
            <a:extLst>
              <a:ext uri="{FF2B5EF4-FFF2-40B4-BE49-F238E27FC236}">
                <a16:creationId xmlns:a16="http://schemas.microsoft.com/office/drawing/2014/main" id="{01D417B6-6EE6-A6F0-ACB2-DC1F581ECE7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38707" y="94882"/>
            <a:ext cx="3481119" cy="1983300"/>
          </a:xfrm>
          <a:prstGeom prst="rect">
            <a:avLst/>
          </a:prstGeom>
        </p:spPr>
      </p:pic>
      <p:pic>
        <p:nvPicPr>
          <p:cNvPr id="15" name="Picture 14" descr="A logo for a science research company&#10;&#10;Description automatically generated">
            <a:extLst>
              <a:ext uri="{FF2B5EF4-FFF2-40B4-BE49-F238E27FC236}">
                <a16:creationId xmlns:a16="http://schemas.microsoft.com/office/drawing/2014/main" id="{BBE47504-22F5-A0D3-0B59-037C2E79E78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73309" y="175492"/>
            <a:ext cx="2650675" cy="664228"/>
          </a:xfrm>
          <a:prstGeom prst="rect">
            <a:avLst/>
          </a:prstGeom>
        </p:spPr>
      </p:pic>
    </p:spTree>
    <p:extLst>
      <p:ext uri="{BB962C8B-B14F-4D97-AF65-F5344CB8AC3E}">
        <p14:creationId xmlns:p14="http://schemas.microsoft.com/office/powerpoint/2010/main" val="32196091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SWAN - 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5A47F-9945-43CD-8B82-7F91E60EBDD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603394-438F-472F-A11B-7C7E763E2A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22176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WAN - 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A445B8-723D-4098-BD1F-2DC4DCA67691}"/>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079340-3EA3-43BF-A084-D02727D14EFC}"/>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74313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WAN - End Slide">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0BEE0-304D-9DE9-7A1B-06E985CA9E8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743" y="0"/>
            <a:ext cx="3583142" cy="2041426"/>
          </a:xfrm>
          <a:prstGeom prst="rect">
            <a:avLst/>
          </a:prstGeom>
        </p:spPr>
      </p:pic>
      <p:sp>
        <p:nvSpPr>
          <p:cNvPr id="2" name="TextBox 1">
            <a:extLst>
              <a:ext uri="{FF2B5EF4-FFF2-40B4-BE49-F238E27FC236}">
                <a16:creationId xmlns:a16="http://schemas.microsoft.com/office/drawing/2014/main" id="{22FAA8C1-3744-92B8-3520-D65BA637C660}"/>
              </a:ext>
            </a:extLst>
          </p:cNvPr>
          <p:cNvSpPr txBox="1"/>
          <p:nvPr userDrawn="1"/>
        </p:nvSpPr>
        <p:spPr>
          <a:xfrm>
            <a:off x="8454573" y="4894985"/>
            <a:ext cx="3118194" cy="1261051"/>
          </a:xfrm>
          <a:prstGeom prst="rect">
            <a:avLst/>
          </a:prstGeom>
          <a:noFill/>
        </p:spPr>
        <p:txBody>
          <a:bodyPr wrap="square">
            <a:spAutoFit/>
          </a:bodyPr>
          <a:lstStyle/>
          <a:p>
            <a:pPr>
              <a:lnSpc>
                <a:spcPct val="107000"/>
              </a:lnSpc>
              <a:spcAft>
                <a:spcPts val="800"/>
              </a:spcAft>
            </a:pPr>
            <a:r>
              <a:rPr lang="en-US" sz="2000" u="sng" kern="100">
                <a:solidFill>
                  <a:srgbClr val="A53248"/>
                </a:solidFill>
                <a:latin typeface="Arial Nova" panose="020B05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@LEAP_Hub</a:t>
            </a:r>
            <a:endParaRPr lang="en-US" sz="2000" u="sng" kern="100">
              <a:solidFill>
                <a:srgbClr val="A53248"/>
              </a:solidFill>
              <a:latin typeface="Arial Nova" panose="020B0504020202020204" pitchFamily="34" charset="0"/>
              <a:cs typeface="Times New Roman" panose="02020603050405020304" pitchFamily="18" charset="0"/>
            </a:endParaRPr>
          </a:p>
          <a:p>
            <a:pPr>
              <a:lnSpc>
                <a:spcPct val="107000"/>
              </a:lnSpc>
              <a:spcAft>
                <a:spcPts val="800"/>
              </a:spcAft>
            </a:pPr>
            <a:r>
              <a:rPr lang="en-US" sz="2000" u="sng" kern="100">
                <a:solidFill>
                  <a:srgbClr val="A53248"/>
                </a:solidFill>
                <a:latin typeface="Arial Nova" panose="020B05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leap-hub.ac.uk </a:t>
            </a:r>
            <a:endParaRPr lang="en-GB" sz="2000" u="sng" kern="100">
              <a:solidFill>
                <a:srgbClr val="A53248"/>
              </a:solidFill>
              <a:latin typeface="Arial Nova" panose="020B0504020202020204" pitchFamily="34" charset="0"/>
              <a:cs typeface="Times New Roman" panose="02020603050405020304" pitchFamily="18" charset="0"/>
            </a:endParaRPr>
          </a:p>
          <a:p>
            <a:pPr>
              <a:lnSpc>
                <a:spcPct val="107000"/>
              </a:lnSpc>
              <a:spcAft>
                <a:spcPts val="800"/>
              </a:spcAft>
            </a:pPr>
            <a:r>
              <a:rPr lang="en-US" sz="2000" u="sng" kern="100">
                <a:solidFill>
                  <a:srgbClr val="A53248"/>
                </a:solidFill>
                <a:effectLst/>
                <a:latin typeface="Arial Nova" panose="020B05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leap-dh-hub@bristol.ac.uk</a:t>
            </a:r>
            <a:r>
              <a:rPr lang="en-US" sz="2000" kern="100">
                <a:solidFill>
                  <a:srgbClr val="A53248"/>
                </a:solidFill>
                <a:effectLst/>
                <a:latin typeface="Arial Nova" panose="020B0504020202020204" pitchFamily="34" charset="0"/>
                <a:ea typeface="Calibri" panose="020F0502020204030204" pitchFamily="34" charset="0"/>
                <a:cs typeface="Times New Roman" panose="02020603050405020304" pitchFamily="18" charset="0"/>
              </a:rPr>
              <a:t> </a:t>
            </a:r>
            <a:endParaRPr lang="en-GB" sz="2000" kern="100">
              <a:solidFill>
                <a:srgbClr val="A53248"/>
              </a:solidFill>
              <a:effectLst/>
              <a:latin typeface="Arial Nova" panose="020B0504020202020204" pitchFamily="34" charset="0"/>
              <a:ea typeface="Calibri" panose="020F0502020204030204" pitchFamily="34" charset="0"/>
              <a:cs typeface="Times New Roman" panose="02020603050405020304" pitchFamily="18" charset="0"/>
            </a:endParaRPr>
          </a:p>
        </p:txBody>
      </p:sp>
      <p:pic>
        <p:nvPicPr>
          <p:cNvPr id="7" name="Graphic 6" descr="Email with solid fill">
            <a:extLst>
              <a:ext uri="{FF2B5EF4-FFF2-40B4-BE49-F238E27FC236}">
                <a16:creationId xmlns:a16="http://schemas.microsoft.com/office/drawing/2014/main" id="{A1F57946-72C5-9315-64E7-A95F762EE0F4}"/>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8895" y="5838286"/>
            <a:ext cx="272992" cy="272992"/>
          </a:xfrm>
          <a:prstGeom prst="rect">
            <a:avLst/>
          </a:prstGeom>
        </p:spPr>
      </p:pic>
      <p:pic>
        <p:nvPicPr>
          <p:cNvPr id="8" name="Graphic 7" descr="Internet with solid fill">
            <a:extLst>
              <a:ext uri="{FF2B5EF4-FFF2-40B4-BE49-F238E27FC236}">
                <a16:creationId xmlns:a16="http://schemas.microsoft.com/office/drawing/2014/main" id="{B7524C13-4073-3362-2956-3F6474EA839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86155" y="5373985"/>
            <a:ext cx="338472" cy="338472"/>
          </a:xfrm>
          <a:prstGeom prst="rect">
            <a:avLst/>
          </a:prstGeom>
        </p:spPr>
      </p:pic>
      <p:pic>
        <p:nvPicPr>
          <p:cNvPr id="9" name="Picture 8" descr="A white bird with black background&#10;&#10;Description automatically generated">
            <a:extLst>
              <a:ext uri="{FF2B5EF4-FFF2-40B4-BE49-F238E27FC236}">
                <a16:creationId xmlns:a16="http://schemas.microsoft.com/office/drawing/2014/main" id="{177215FC-188D-5956-2102-657876641B36}"/>
              </a:ext>
            </a:extLst>
          </p:cNvPr>
          <p:cNvPicPr>
            <a:picLocks noChangeAspect="1"/>
          </p:cNvPicPr>
          <p:nvPr userDrawn="1"/>
        </p:nvPicPr>
        <p:blipFill>
          <a:blip r:embed="rId11">
            <a:duotone>
              <a:prstClr val="black"/>
              <a:srgbClr val="A53248">
                <a:tint val="45000"/>
                <a:satMod val="400000"/>
              </a:srgbClr>
            </a:duotone>
            <a:extLst>
              <a:ext uri="{28A0092B-C50C-407E-A947-70E740481C1C}">
                <a14:useLocalDpi xmlns:a14="http://schemas.microsoft.com/office/drawing/2010/main" val="0"/>
              </a:ext>
            </a:extLst>
          </a:blip>
          <a:stretch>
            <a:fillRect/>
          </a:stretch>
        </p:blipFill>
        <p:spPr>
          <a:xfrm>
            <a:off x="8089841" y="4894985"/>
            <a:ext cx="331100" cy="338472"/>
          </a:xfrm>
          <a:prstGeom prst="rect">
            <a:avLst/>
          </a:prstGeom>
        </p:spPr>
      </p:pic>
      <p:pic>
        <p:nvPicPr>
          <p:cNvPr id="10" name="Picture 9" descr="A qr code on a white background&#10;&#10;Description automatically generated">
            <a:extLst>
              <a:ext uri="{FF2B5EF4-FFF2-40B4-BE49-F238E27FC236}">
                <a16:creationId xmlns:a16="http://schemas.microsoft.com/office/drawing/2014/main" id="{FDBD503F-481A-7D67-85D2-E70D6A43BAAD}"/>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739899" y="435941"/>
            <a:ext cx="3613901" cy="3613901"/>
          </a:xfrm>
          <a:prstGeom prst="rect">
            <a:avLst/>
          </a:prstGeom>
        </p:spPr>
      </p:pic>
      <p:pic>
        <p:nvPicPr>
          <p:cNvPr id="11" name="Picture 10">
            <a:hlinkClick r:id="rId13"/>
            <a:extLst>
              <a:ext uri="{FF2B5EF4-FFF2-40B4-BE49-F238E27FC236}">
                <a16:creationId xmlns:a16="http://schemas.microsoft.com/office/drawing/2014/main" id="{12C16248-5CA4-A504-67D4-8C0CDA2991F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090534" y="3899978"/>
            <a:ext cx="3044853" cy="498726"/>
          </a:xfrm>
          <a:prstGeom prst="rect">
            <a:avLst/>
          </a:prstGeom>
          <a:noFill/>
          <a:ln>
            <a:noFill/>
          </a:ln>
        </p:spPr>
      </p:pic>
    </p:spTree>
    <p:extLst>
      <p:ext uri="{BB962C8B-B14F-4D97-AF65-F5344CB8AC3E}">
        <p14:creationId xmlns:p14="http://schemas.microsoft.com/office/powerpoint/2010/main" val="1189836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WAN -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0745D-BA66-4322-A08E-C566B66DC605}"/>
              </a:ext>
            </a:extLst>
          </p:cNvPr>
          <p:cNvSpPr>
            <a:spLocks noGrp="1"/>
          </p:cNvSpPr>
          <p:nvPr>
            <p:ph type="ctrTitle" hasCustomPrompt="1"/>
          </p:nvPr>
        </p:nvSpPr>
        <p:spPr>
          <a:xfrm>
            <a:off x="1092394" y="2253921"/>
            <a:ext cx="4196863" cy="1482749"/>
          </a:xfrm>
        </p:spPr>
        <p:txBody>
          <a:bodyPr anchor="b">
            <a:normAutofit/>
          </a:bodyPr>
          <a:lstStyle>
            <a:lvl1pPr marL="0" indent="0" algn="l" defTabSz="914377" rtl="0" eaLnBrk="1" latinLnBrk="0" hangingPunct="1">
              <a:lnSpc>
                <a:spcPct val="90000"/>
              </a:lnSpc>
              <a:spcBef>
                <a:spcPts val="1000"/>
              </a:spcBef>
              <a:buFont typeface="Arial" panose="020B0604020202020204" pitchFamily="34" charset="0"/>
              <a:buNone/>
              <a:defRPr lang="en-GB" sz="2800" b="1" kern="1200" dirty="0" smtClean="0">
                <a:solidFill>
                  <a:schemeClr val="bg1"/>
                </a:solidFill>
                <a:latin typeface="Poppins" panose="00000500000000000000" pitchFamily="2" charset="0"/>
                <a:ea typeface="+mn-ea"/>
                <a:cs typeface="Poppins" panose="00000500000000000000" pitchFamily="2" charset="0"/>
              </a:defRPr>
            </a:lvl1pPr>
          </a:lstStyle>
          <a:p>
            <a:r>
              <a:rPr lang="en-US"/>
              <a:t>Title/event</a:t>
            </a:r>
            <a:br>
              <a:rPr lang="en-US"/>
            </a:br>
            <a:r>
              <a:rPr lang="en-US" b="0"/>
              <a:t>Date</a:t>
            </a:r>
            <a:endParaRPr lang="en-GB"/>
          </a:p>
        </p:txBody>
      </p:sp>
      <p:sp>
        <p:nvSpPr>
          <p:cNvPr id="3" name="Subtitle 2">
            <a:extLst>
              <a:ext uri="{FF2B5EF4-FFF2-40B4-BE49-F238E27FC236}">
                <a16:creationId xmlns:a16="http://schemas.microsoft.com/office/drawing/2014/main" id="{F4352334-67DE-48E0-97F3-06AE6F288ACA}"/>
              </a:ext>
            </a:extLst>
          </p:cNvPr>
          <p:cNvSpPr>
            <a:spLocks noGrp="1"/>
          </p:cNvSpPr>
          <p:nvPr>
            <p:ph type="subTitle" idx="1" hasCustomPrompt="1"/>
          </p:nvPr>
        </p:nvSpPr>
        <p:spPr>
          <a:xfrm>
            <a:off x="1092394" y="3939677"/>
            <a:ext cx="4196863" cy="1655762"/>
          </a:xfrm>
        </p:spPr>
        <p:txBody>
          <a:bodyPr>
            <a:normAutofit/>
          </a:bodyPr>
          <a:lstStyle>
            <a:lvl1pPr marL="0" indent="0" algn="l" defTabSz="914377" rtl="0" eaLnBrk="1" latinLnBrk="0" hangingPunct="1">
              <a:lnSpc>
                <a:spcPct val="90000"/>
              </a:lnSpc>
              <a:spcBef>
                <a:spcPts val="1000"/>
              </a:spcBef>
              <a:buFont typeface="Arial" panose="020B0604020202020204" pitchFamily="34" charset="0"/>
              <a:buNone/>
              <a:defRPr lang="en-GB" sz="2200" b="1" kern="1200" dirty="0" smtClean="0">
                <a:solidFill>
                  <a:schemeClr val="bg1"/>
                </a:solidFill>
                <a:latin typeface="Poppins" panose="00000500000000000000" pitchFamily="2" charset="0"/>
                <a:ea typeface="+mn-ea"/>
                <a:cs typeface="Poppins" panose="000005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Speaker</a:t>
            </a:r>
          </a:p>
          <a:p>
            <a:r>
              <a:rPr lang="en-US" b="0"/>
              <a:t>Additional info</a:t>
            </a:r>
            <a:endParaRPr lang="en-GB"/>
          </a:p>
        </p:txBody>
      </p:sp>
      <p:pic>
        <p:nvPicPr>
          <p:cNvPr id="5" name="Picture 4" descr="A red square with white dots&#10;&#10;Description automatically generated with medium confidence">
            <a:extLst>
              <a:ext uri="{FF2B5EF4-FFF2-40B4-BE49-F238E27FC236}">
                <a16:creationId xmlns:a16="http://schemas.microsoft.com/office/drawing/2014/main" id="{921932EC-77C9-A610-4BF5-63DE3984D8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707" y="96209"/>
            <a:ext cx="3047837" cy="1844200"/>
          </a:xfrm>
          <a:prstGeom prst="rect">
            <a:avLst/>
          </a:prstGeom>
        </p:spPr>
      </p:pic>
      <p:pic>
        <p:nvPicPr>
          <p:cNvPr id="9" name="Picture 8" descr="A pink square with white dots&#10;&#10;Description automatically generated">
            <a:extLst>
              <a:ext uri="{FF2B5EF4-FFF2-40B4-BE49-F238E27FC236}">
                <a16:creationId xmlns:a16="http://schemas.microsoft.com/office/drawing/2014/main" id="{A34A72B7-4187-789F-C749-0091FDE9B7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03049" y="96208"/>
            <a:ext cx="3150244" cy="1639601"/>
          </a:xfrm>
          <a:prstGeom prst="rect">
            <a:avLst/>
          </a:prstGeom>
        </p:spPr>
      </p:pic>
      <p:pic>
        <p:nvPicPr>
          <p:cNvPr id="13" name="Picture 12">
            <a:extLst>
              <a:ext uri="{FF2B5EF4-FFF2-40B4-BE49-F238E27FC236}">
                <a16:creationId xmlns:a16="http://schemas.microsoft.com/office/drawing/2014/main" id="{01D417B6-6EE6-A6F0-ACB2-DC1F581ECE7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38707" y="94882"/>
            <a:ext cx="3481119" cy="1983300"/>
          </a:xfrm>
          <a:prstGeom prst="rect">
            <a:avLst/>
          </a:prstGeom>
        </p:spPr>
      </p:pic>
      <p:pic>
        <p:nvPicPr>
          <p:cNvPr id="15" name="Picture 14" descr="A logo for a science research company&#10;&#10;Description automatically generated">
            <a:extLst>
              <a:ext uri="{FF2B5EF4-FFF2-40B4-BE49-F238E27FC236}">
                <a16:creationId xmlns:a16="http://schemas.microsoft.com/office/drawing/2014/main" id="{BBE47504-22F5-A0D3-0B59-037C2E79E78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73309" y="175492"/>
            <a:ext cx="2650675" cy="664228"/>
          </a:xfrm>
          <a:prstGeom prst="rect">
            <a:avLst/>
          </a:prstGeom>
        </p:spPr>
      </p:pic>
    </p:spTree>
    <p:extLst>
      <p:ext uri="{BB962C8B-B14F-4D97-AF65-F5344CB8AC3E}">
        <p14:creationId xmlns:p14="http://schemas.microsoft.com/office/powerpoint/2010/main" val="32196091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WAN -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45AB2-9432-4724-B48E-6A2EBEBA30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D858CA2-7006-4308-ABB6-495F47013B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625400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SWAN -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45AB2-9432-4724-B48E-6A2EBEBA30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D858CA2-7006-4308-ABB6-495F47013BBF}"/>
              </a:ext>
            </a:extLst>
          </p:cNvPr>
          <p:cNvSpPr>
            <a:spLocks noGrp="1"/>
          </p:cNvSpPr>
          <p:nvPr>
            <p:ph idx="1"/>
          </p:nvPr>
        </p:nvSpPr>
        <p:spPr>
          <a:xfrm>
            <a:off x="838200" y="1825625"/>
            <a:ext cx="10515600" cy="4126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a:extLst>
              <a:ext uri="{FF2B5EF4-FFF2-40B4-BE49-F238E27FC236}">
                <a16:creationId xmlns:a16="http://schemas.microsoft.com/office/drawing/2014/main" id="{11876AFB-2FA3-15EE-7E1A-66C7EC510D68}"/>
              </a:ext>
            </a:extLst>
          </p:cNvPr>
          <p:cNvSpPr/>
          <p:nvPr userDrawn="1"/>
        </p:nvSpPr>
        <p:spPr>
          <a:xfrm>
            <a:off x="-15154" y="6110479"/>
            <a:ext cx="12207154" cy="772241"/>
          </a:xfrm>
          <a:prstGeom prst="rect">
            <a:avLst/>
          </a:prstGeom>
          <a:solidFill>
            <a:srgbClr val="CB5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02D10072-E64E-6AFD-3E2A-F6F957860730}"/>
              </a:ext>
            </a:extLst>
          </p:cNvPr>
          <p:cNvGrpSpPr/>
          <p:nvPr userDrawn="1"/>
        </p:nvGrpSpPr>
        <p:grpSpPr>
          <a:xfrm>
            <a:off x="249362" y="6282359"/>
            <a:ext cx="8345460" cy="447042"/>
            <a:chOff x="328018" y="6282359"/>
            <a:chExt cx="8345460" cy="447042"/>
          </a:xfrm>
        </p:grpSpPr>
        <p:pic>
          <p:nvPicPr>
            <p:cNvPr id="6" name="Picture 5" descr="A black and white logo&#10;&#10;Description automatically generated">
              <a:extLst>
                <a:ext uri="{FF2B5EF4-FFF2-40B4-BE49-F238E27FC236}">
                  <a16:creationId xmlns:a16="http://schemas.microsoft.com/office/drawing/2014/main" id="{2E088115-3713-8470-0260-798BB5527A3D}"/>
                </a:ext>
              </a:extLst>
            </p:cNvPr>
            <p:cNvPicPr/>
            <p:nvPr/>
          </p:nvPicPr>
          <p:blipFill>
            <a:blip r:embed="rId2">
              <a:extLst>
                <a:ext uri="{28A0092B-C50C-407E-A947-70E740481C1C}">
                  <a14:useLocalDpi xmlns:a14="http://schemas.microsoft.com/office/drawing/2010/main" val="0"/>
                </a:ext>
              </a:extLst>
            </a:blip>
            <a:stretch>
              <a:fillRect/>
            </a:stretch>
          </p:blipFill>
          <p:spPr>
            <a:xfrm>
              <a:off x="5806638" y="6282680"/>
              <a:ext cx="1314876" cy="446400"/>
            </a:xfrm>
            <a:prstGeom prst="rect">
              <a:avLst/>
            </a:prstGeom>
          </p:spPr>
        </p:pic>
        <p:pic>
          <p:nvPicPr>
            <p:cNvPr id="7" name="Picture 6" descr="A white text on a black background&#10;&#10;Description automatically generated">
              <a:extLst>
                <a:ext uri="{FF2B5EF4-FFF2-40B4-BE49-F238E27FC236}">
                  <a16:creationId xmlns:a16="http://schemas.microsoft.com/office/drawing/2014/main" id="{89A8E381-84FD-CC8B-C5EC-D80A94E51DC2}"/>
                </a:ext>
              </a:extLst>
            </p:cNvPr>
            <p:cNvPicPr/>
            <p:nvPr/>
          </p:nvPicPr>
          <p:blipFill>
            <a:blip r:embed="rId3">
              <a:extLst>
                <a:ext uri="{28A0092B-C50C-407E-A947-70E740481C1C}">
                  <a14:useLocalDpi xmlns:a14="http://schemas.microsoft.com/office/drawing/2010/main" val="0"/>
                </a:ext>
              </a:extLst>
            </a:blip>
            <a:stretch>
              <a:fillRect/>
            </a:stretch>
          </p:blipFill>
          <p:spPr>
            <a:xfrm>
              <a:off x="7428257" y="6282680"/>
              <a:ext cx="1245221" cy="446400"/>
            </a:xfrm>
            <a:prstGeom prst="rect">
              <a:avLst/>
            </a:prstGeom>
          </p:spPr>
        </p:pic>
        <p:pic>
          <p:nvPicPr>
            <p:cNvPr id="8" name="Picture 7" descr="A close up of a logo&#10;&#10;Description automatically generated">
              <a:extLst>
                <a:ext uri="{FF2B5EF4-FFF2-40B4-BE49-F238E27FC236}">
                  <a16:creationId xmlns:a16="http://schemas.microsoft.com/office/drawing/2014/main" id="{F389E4E0-0951-A4FF-EEE4-8DAEF3FBF3F3}"/>
                </a:ext>
              </a:extLst>
            </p:cNvPr>
            <p:cNvPicPr/>
            <p:nvPr/>
          </p:nvPicPr>
          <p:blipFill>
            <a:blip r:embed="rId4">
              <a:extLst>
                <a:ext uri="{28A0092B-C50C-407E-A947-70E740481C1C}">
                  <a14:useLocalDpi xmlns:a14="http://schemas.microsoft.com/office/drawing/2010/main" val="0"/>
                </a:ext>
              </a:extLst>
            </a:blip>
            <a:stretch>
              <a:fillRect/>
            </a:stretch>
          </p:blipFill>
          <p:spPr>
            <a:xfrm>
              <a:off x="5035538" y="6282680"/>
              <a:ext cx="464359" cy="446400"/>
            </a:xfrm>
            <a:prstGeom prst="rect">
              <a:avLst/>
            </a:prstGeom>
          </p:spPr>
        </p:pic>
        <p:pic>
          <p:nvPicPr>
            <p:cNvPr id="9" name="Picture 8" descr="A black and white logo&#10;&#10;Description automatically generated">
              <a:extLst>
                <a:ext uri="{FF2B5EF4-FFF2-40B4-BE49-F238E27FC236}">
                  <a16:creationId xmlns:a16="http://schemas.microsoft.com/office/drawing/2014/main" id="{508C0724-F4B7-C71B-B3AF-62CDA26A683C}"/>
                </a:ext>
              </a:extLst>
            </p:cNvPr>
            <p:cNvPicPr/>
            <p:nvPr/>
          </p:nvPicPr>
          <p:blipFill>
            <a:blip r:embed="rId5">
              <a:extLst>
                <a:ext uri="{28A0092B-C50C-407E-A947-70E740481C1C}">
                  <a14:useLocalDpi xmlns:a14="http://schemas.microsoft.com/office/drawing/2010/main" val="0"/>
                </a:ext>
              </a:extLst>
            </a:blip>
            <a:stretch>
              <a:fillRect/>
            </a:stretch>
          </p:blipFill>
          <p:spPr>
            <a:xfrm>
              <a:off x="3397409" y="6282680"/>
              <a:ext cx="1331388" cy="446400"/>
            </a:xfrm>
            <a:prstGeom prst="rect">
              <a:avLst/>
            </a:prstGeom>
          </p:spPr>
        </p:pic>
        <p:pic>
          <p:nvPicPr>
            <p:cNvPr id="10" name="Picture 9" descr="A logo with black text&#10;&#10;Description automatically generated">
              <a:extLst>
                <a:ext uri="{FF2B5EF4-FFF2-40B4-BE49-F238E27FC236}">
                  <a16:creationId xmlns:a16="http://schemas.microsoft.com/office/drawing/2014/main" id="{277F74EE-7D92-D51C-95E5-EA9E52EE6199}"/>
                </a:ext>
              </a:extLst>
            </p:cNvPr>
            <p:cNvPicPr/>
            <p:nvPr/>
          </p:nvPicPr>
          <p:blipFill>
            <a:blip r:embed="rId6">
              <a:extLst>
                <a:ext uri="{28A0092B-C50C-407E-A947-70E740481C1C}">
                  <a14:useLocalDpi xmlns:a14="http://schemas.microsoft.com/office/drawing/2010/main" val="0"/>
                </a:ext>
              </a:extLst>
            </a:blip>
            <a:stretch>
              <a:fillRect/>
            </a:stretch>
          </p:blipFill>
          <p:spPr>
            <a:xfrm>
              <a:off x="2178630" y="6282680"/>
              <a:ext cx="912038" cy="446400"/>
            </a:xfrm>
            <a:prstGeom prst="rect">
              <a:avLst/>
            </a:prstGeom>
          </p:spPr>
        </p:pic>
        <p:pic>
          <p:nvPicPr>
            <p:cNvPr id="11" name="Picture 10" descr="A close-up of a logo&#10;&#10;Description automatically generated">
              <a:extLst>
                <a:ext uri="{FF2B5EF4-FFF2-40B4-BE49-F238E27FC236}">
                  <a16:creationId xmlns:a16="http://schemas.microsoft.com/office/drawing/2014/main" id="{1CB4F188-62EF-431C-4E93-EDE1AAF3D9C1}"/>
                </a:ext>
              </a:extLst>
            </p:cNvPr>
            <p:cNvPicPr/>
            <p:nvPr/>
          </p:nvPicPr>
          <p:blipFill>
            <a:blip r:embed="rId7">
              <a:extLst>
                <a:ext uri="{28A0092B-C50C-407E-A947-70E740481C1C}">
                  <a14:useLocalDpi xmlns:a14="http://schemas.microsoft.com/office/drawing/2010/main" val="0"/>
                </a:ext>
              </a:extLst>
            </a:blip>
            <a:stretch>
              <a:fillRect/>
            </a:stretch>
          </p:blipFill>
          <p:spPr>
            <a:xfrm>
              <a:off x="328018" y="6282359"/>
              <a:ext cx="1543871" cy="447042"/>
            </a:xfrm>
            <a:prstGeom prst="rect">
              <a:avLst/>
            </a:prstGeom>
          </p:spPr>
        </p:pic>
      </p:grpSp>
      <p:pic>
        <p:nvPicPr>
          <p:cNvPr id="12" name="Picture 11" descr="A black and white logo&#10;&#10;Description automatically generated">
            <a:extLst>
              <a:ext uri="{FF2B5EF4-FFF2-40B4-BE49-F238E27FC236}">
                <a16:creationId xmlns:a16="http://schemas.microsoft.com/office/drawing/2014/main" id="{C2A32C37-7A8B-E412-3CD3-2E1DDC27694E}"/>
              </a:ext>
            </a:extLst>
          </p:cNvPr>
          <p:cNvPicPr/>
          <p:nvPr userDrawn="1"/>
        </p:nvPicPr>
        <p:blipFill>
          <a:blip r:embed="rId8">
            <a:extLst>
              <a:ext uri="{28A0092B-C50C-407E-A947-70E740481C1C}">
                <a14:useLocalDpi xmlns:a14="http://schemas.microsoft.com/office/drawing/2010/main" val="0"/>
              </a:ext>
            </a:extLst>
          </a:blip>
          <a:stretch>
            <a:fillRect/>
          </a:stretch>
        </p:blipFill>
        <p:spPr>
          <a:xfrm>
            <a:off x="10057770" y="6242505"/>
            <a:ext cx="1922868" cy="481469"/>
          </a:xfrm>
          <a:prstGeom prst="rect">
            <a:avLst/>
          </a:prstGeom>
        </p:spPr>
      </p:pic>
    </p:spTree>
    <p:extLst>
      <p:ext uri="{BB962C8B-B14F-4D97-AF65-F5344CB8AC3E}">
        <p14:creationId xmlns:p14="http://schemas.microsoft.com/office/powerpoint/2010/main" val="25586120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WAN - 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1F08-8F01-4A1A-BA99-803A51E4529B}"/>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E18FF-74B3-43A8-A118-630DEB3AEAB0}"/>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50796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SWAN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09D5-9D90-4464-87E2-5465543FDB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2A00D6-7EF2-45E3-AFCF-A1C79F33C9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E1E17B1-DF8B-4E28-9198-3009CEE9F8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53099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SWAN -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4A1B-09F4-4F40-BAE6-C1AA26F073E4}"/>
              </a:ext>
            </a:extLst>
          </p:cNvPr>
          <p:cNvSpPr>
            <a:spLocks noGrp="1"/>
          </p:cNvSpPr>
          <p:nvPr>
            <p:ph type="title"/>
          </p:nvPr>
        </p:nvSpPr>
        <p:spPr>
          <a:xfrm>
            <a:off x="2551814" y="365127"/>
            <a:ext cx="8803574"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ACD264-7883-40D3-A48B-9F49FCF427A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E5E82-ACC6-4940-86DE-DBDE8458F05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5FE44F8-B307-456C-AD8E-E29A44216F9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623090-0168-43D3-8B74-9A3B7AE2EF82}"/>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41900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WAN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28DA6-E9A0-4988-848B-D9154A4F04B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778890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WAN -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45AB2-9432-4724-B48E-6A2EBEBA30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D858CA2-7006-4308-ABB6-495F47013B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625400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SWAN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78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SWAN -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F3F1-289B-4EBD-A844-24674D0C53CF}"/>
              </a:ext>
            </a:extLst>
          </p:cNvPr>
          <p:cNvSpPr>
            <a:spLocks noGrp="1"/>
          </p:cNvSpPr>
          <p:nvPr>
            <p:ph type="title"/>
          </p:nvPr>
        </p:nvSpPr>
        <p:spPr>
          <a:xfrm>
            <a:off x="839788" y="1403498"/>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DC6DE4D-15C5-40DA-8F2A-2DB83B1C9579}"/>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3F1B7A9-ED7C-4896-9AFF-7A5A9FF117F9}"/>
              </a:ext>
            </a:extLst>
          </p:cNvPr>
          <p:cNvSpPr>
            <a:spLocks noGrp="1"/>
          </p:cNvSpPr>
          <p:nvPr>
            <p:ph type="body" sz="half" idx="2"/>
          </p:nvPr>
        </p:nvSpPr>
        <p:spPr>
          <a:xfrm>
            <a:off x="839788" y="3003698"/>
            <a:ext cx="3932237" cy="2865289"/>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305262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SWAN - 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37A6B-5E08-4654-BE05-CBE37818CEB2}"/>
              </a:ext>
            </a:extLst>
          </p:cNvPr>
          <p:cNvSpPr>
            <a:spLocks noGrp="1"/>
          </p:cNvSpPr>
          <p:nvPr>
            <p:ph type="title"/>
          </p:nvPr>
        </p:nvSpPr>
        <p:spPr>
          <a:xfrm>
            <a:off x="836612" y="1408814"/>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C839F65-A855-4CDD-9F3F-BC15C3DDDC54}"/>
              </a:ext>
            </a:extLst>
          </p:cNvPr>
          <p:cNvSpPr>
            <a:spLocks noGrp="1"/>
          </p:cNvSpPr>
          <p:nvPr>
            <p:ph type="pic" idx="1"/>
          </p:nvPr>
        </p:nvSpPr>
        <p:spPr>
          <a:xfrm>
            <a:off x="5156791" y="0"/>
            <a:ext cx="7035209" cy="6857999"/>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031A58CD-543A-4DCA-879A-2A34D18B26B0}"/>
              </a:ext>
            </a:extLst>
          </p:cNvPr>
          <p:cNvSpPr>
            <a:spLocks noGrp="1"/>
          </p:cNvSpPr>
          <p:nvPr>
            <p:ph type="body" sz="half" idx="2"/>
          </p:nvPr>
        </p:nvSpPr>
        <p:spPr>
          <a:xfrm>
            <a:off x="839788" y="3009014"/>
            <a:ext cx="3932237" cy="2859974"/>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231725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SWAN - 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5A47F-9945-43CD-8B82-7F91E60EBDD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603394-438F-472F-A11B-7C7E763E2A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22176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SWAN - 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A445B8-723D-4098-BD1F-2DC4DCA67691}"/>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079340-3EA3-43BF-A084-D02727D14EFC}"/>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74313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WAN - End Slide">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0BEE0-304D-9DE9-7A1B-06E985CA9E8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743" y="0"/>
            <a:ext cx="3583142" cy="2041426"/>
          </a:xfrm>
          <a:prstGeom prst="rect">
            <a:avLst/>
          </a:prstGeom>
        </p:spPr>
      </p:pic>
      <p:sp>
        <p:nvSpPr>
          <p:cNvPr id="2" name="TextBox 1">
            <a:extLst>
              <a:ext uri="{FF2B5EF4-FFF2-40B4-BE49-F238E27FC236}">
                <a16:creationId xmlns:a16="http://schemas.microsoft.com/office/drawing/2014/main" id="{22FAA8C1-3744-92B8-3520-D65BA637C660}"/>
              </a:ext>
            </a:extLst>
          </p:cNvPr>
          <p:cNvSpPr txBox="1"/>
          <p:nvPr userDrawn="1"/>
        </p:nvSpPr>
        <p:spPr>
          <a:xfrm>
            <a:off x="8454573" y="4894985"/>
            <a:ext cx="3118194" cy="1261051"/>
          </a:xfrm>
          <a:prstGeom prst="rect">
            <a:avLst/>
          </a:prstGeom>
          <a:noFill/>
        </p:spPr>
        <p:txBody>
          <a:bodyPr wrap="square">
            <a:spAutoFit/>
          </a:bodyPr>
          <a:lstStyle/>
          <a:p>
            <a:pPr>
              <a:lnSpc>
                <a:spcPct val="107000"/>
              </a:lnSpc>
              <a:spcAft>
                <a:spcPts val="800"/>
              </a:spcAft>
            </a:pPr>
            <a:r>
              <a:rPr lang="en-US" sz="2000" u="sng" kern="100">
                <a:solidFill>
                  <a:srgbClr val="A53248"/>
                </a:solidFill>
                <a:latin typeface="Arial Nova" panose="020B05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@LEAP_Hub</a:t>
            </a:r>
            <a:endParaRPr lang="en-US" sz="2000" u="sng" kern="100">
              <a:solidFill>
                <a:srgbClr val="A53248"/>
              </a:solidFill>
              <a:latin typeface="Arial Nova" panose="020B0504020202020204" pitchFamily="34" charset="0"/>
              <a:cs typeface="Times New Roman" panose="02020603050405020304" pitchFamily="18" charset="0"/>
            </a:endParaRPr>
          </a:p>
          <a:p>
            <a:pPr>
              <a:lnSpc>
                <a:spcPct val="107000"/>
              </a:lnSpc>
              <a:spcAft>
                <a:spcPts val="800"/>
              </a:spcAft>
            </a:pPr>
            <a:r>
              <a:rPr lang="en-US" sz="2000" u="sng" kern="100">
                <a:solidFill>
                  <a:srgbClr val="A53248"/>
                </a:solidFill>
                <a:latin typeface="Arial Nova" panose="020B05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leap-hub.ac.uk </a:t>
            </a:r>
            <a:endParaRPr lang="en-GB" sz="2000" u="sng" kern="100">
              <a:solidFill>
                <a:srgbClr val="A53248"/>
              </a:solidFill>
              <a:latin typeface="Arial Nova" panose="020B0504020202020204" pitchFamily="34" charset="0"/>
              <a:cs typeface="Times New Roman" panose="02020603050405020304" pitchFamily="18" charset="0"/>
            </a:endParaRPr>
          </a:p>
          <a:p>
            <a:pPr>
              <a:lnSpc>
                <a:spcPct val="107000"/>
              </a:lnSpc>
              <a:spcAft>
                <a:spcPts val="800"/>
              </a:spcAft>
            </a:pPr>
            <a:r>
              <a:rPr lang="en-US" sz="2000" u="sng" kern="100">
                <a:solidFill>
                  <a:srgbClr val="A53248"/>
                </a:solidFill>
                <a:effectLst/>
                <a:latin typeface="Arial Nova" panose="020B05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leap-dh-hub@bristol.ac.uk</a:t>
            </a:r>
            <a:r>
              <a:rPr lang="en-US" sz="2000" kern="100">
                <a:solidFill>
                  <a:srgbClr val="A53248"/>
                </a:solidFill>
                <a:effectLst/>
                <a:latin typeface="Arial Nova" panose="020B0504020202020204" pitchFamily="34" charset="0"/>
                <a:ea typeface="Calibri" panose="020F0502020204030204" pitchFamily="34" charset="0"/>
                <a:cs typeface="Times New Roman" panose="02020603050405020304" pitchFamily="18" charset="0"/>
              </a:rPr>
              <a:t> </a:t>
            </a:r>
            <a:endParaRPr lang="en-GB" sz="2000" kern="100">
              <a:solidFill>
                <a:srgbClr val="A53248"/>
              </a:solidFill>
              <a:effectLst/>
              <a:latin typeface="Arial Nova" panose="020B0504020202020204" pitchFamily="34" charset="0"/>
              <a:ea typeface="Calibri" panose="020F0502020204030204" pitchFamily="34" charset="0"/>
              <a:cs typeface="Times New Roman" panose="02020603050405020304" pitchFamily="18" charset="0"/>
            </a:endParaRPr>
          </a:p>
        </p:txBody>
      </p:sp>
      <p:pic>
        <p:nvPicPr>
          <p:cNvPr id="7" name="Graphic 6" descr="Email with solid fill">
            <a:extLst>
              <a:ext uri="{FF2B5EF4-FFF2-40B4-BE49-F238E27FC236}">
                <a16:creationId xmlns:a16="http://schemas.microsoft.com/office/drawing/2014/main" id="{A1F57946-72C5-9315-64E7-A95F762EE0F4}"/>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8895" y="5838286"/>
            <a:ext cx="272992" cy="272992"/>
          </a:xfrm>
          <a:prstGeom prst="rect">
            <a:avLst/>
          </a:prstGeom>
        </p:spPr>
      </p:pic>
      <p:pic>
        <p:nvPicPr>
          <p:cNvPr id="8" name="Graphic 7" descr="Internet with solid fill">
            <a:extLst>
              <a:ext uri="{FF2B5EF4-FFF2-40B4-BE49-F238E27FC236}">
                <a16:creationId xmlns:a16="http://schemas.microsoft.com/office/drawing/2014/main" id="{B7524C13-4073-3362-2956-3F6474EA839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86155" y="5373985"/>
            <a:ext cx="338472" cy="338472"/>
          </a:xfrm>
          <a:prstGeom prst="rect">
            <a:avLst/>
          </a:prstGeom>
        </p:spPr>
      </p:pic>
      <p:pic>
        <p:nvPicPr>
          <p:cNvPr id="9" name="Picture 8" descr="A white bird with black background&#10;&#10;Description automatically generated">
            <a:extLst>
              <a:ext uri="{FF2B5EF4-FFF2-40B4-BE49-F238E27FC236}">
                <a16:creationId xmlns:a16="http://schemas.microsoft.com/office/drawing/2014/main" id="{177215FC-188D-5956-2102-657876641B36}"/>
              </a:ext>
            </a:extLst>
          </p:cNvPr>
          <p:cNvPicPr>
            <a:picLocks noChangeAspect="1"/>
          </p:cNvPicPr>
          <p:nvPr userDrawn="1"/>
        </p:nvPicPr>
        <p:blipFill>
          <a:blip r:embed="rId11">
            <a:duotone>
              <a:prstClr val="black"/>
              <a:srgbClr val="A53248">
                <a:tint val="45000"/>
                <a:satMod val="400000"/>
              </a:srgbClr>
            </a:duotone>
            <a:extLst>
              <a:ext uri="{28A0092B-C50C-407E-A947-70E740481C1C}">
                <a14:useLocalDpi xmlns:a14="http://schemas.microsoft.com/office/drawing/2010/main" val="0"/>
              </a:ext>
            </a:extLst>
          </a:blip>
          <a:stretch>
            <a:fillRect/>
          </a:stretch>
        </p:blipFill>
        <p:spPr>
          <a:xfrm>
            <a:off x="8089841" y="4894985"/>
            <a:ext cx="331100" cy="338472"/>
          </a:xfrm>
          <a:prstGeom prst="rect">
            <a:avLst/>
          </a:prstGeom>
        </p:spPr>
      </p:pic>
      <p:pic>
        <p:nvPicPr>
          <p:cNvPr id="10" name="Picture 9" descr="A qr code on a white background&#10;&#10;Description automatically generated">
            <a:extLst>
              <a:ext uri="{FF2B5EF4-FFF2-40B4-BE49-F238E27FC236}">
                <a16:creationId xmlns:a16="http://schemas.microsoft.com/office/drawing/2014/main" id="{FDBD503F-481A-7D67-85D2-E70D6A43BAAD}"/>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739899" y="435941"/>
            <a:ext cx="3613901" cy="3613901"/>
          </a:xfrm>
          <a:prstGeom prst="rect">
            <a:avLst/>
          </a:prstGeom>
        </p:spPr>
      </p:pic>
      <p:pic>
        <p:nvPicPr>
          <p:cNvPr id="11" name="Picture 10">
            <a:hlinkClick r:id="rId13"/>
            <a:extLst>
              <a:ext uri="{FF2B5EF4-FFF2-40B4-BE49-F238E27FC236}">
                <a16:creationId xmlns:a16="http://schemas.microsoft.com/office/drawing/2014/main" id="{12C16248-5CA4-A504-67D4-8C0CDA2991F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090534" y="3899978"/>
            <a:ext cx="3044853" cy="498726"/>
          </a:xfrm>
          <a:prstGeom prst="rect">
            <a:avLst/>
          </a:prstGeom>
          <a:noFill/>
          <a:ln>
            <a:noFill/>
          </a:ln>
        </p:spPr>
      </p:pic>
    </p:spTree>
    <p:extLst>
      <p:ext uri="{BB962C8B-B14F-4D97-AF65-F5344CB8AC3E}">
        <p14:creationId xmlns:p14="http://schemas.microsoft.com/office/powerpoint/2010/main" val="1189836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E4F4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CB150-0D7C-9BB9-982A-AC3040CC6272}"/>
              </a:ext>
            </a:extLst>
          </p:cNvPr>
          <p:cNvSpPr>
            <a:spLocks noGrp="1"/>
          </p:cNvSpPr>
          <p:nvPr>
            <p:ph type="ctrTitle"/>
          </p:nvPr>
        </p:nvSpPr>
        <p:spPr>
          <a:xfrm>
            <a:off x="1524000" y="1772239"/>
            <a:ext cx="9144000" cy="1737724"/>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13F0390-90D2-CDA3-B399-281B9A00E2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993190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F9CDB-D381-F8B4-28FF-10DE25549474}"/>
              </a:ext>
            </a:extLst>
          </p:cNvPr>
          <p:cNvSpPr>
            <a:spLocks noGrp="1"/>
          </p:cNvSpPr>
          <p:nvPr>
            <p:ph type="title"/>
          </p:nvPr>
        </p:nvSpPr>
        <p:spPr>
          <a:xfrm>
            <a:off x="2141455" y="197640"/>
            <a:ext cx="7909089" cy="1255982"/>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F11723-6476-B362-CEF1-A801564FECD2}"/>
              </a:ext>
            </a:extLst>
          </p:cNvPr>
          <p:cNvSpPr>
            <a:spLocks noGrp="1"/>
          </p:cNvSpPr>
          <p:nvPr>
            <p:ph idx="1"/>
          </p:nvPr>
        </p:nvSpPr>
        <p:spPr>
          <a:xfrm>
            <a:off x="838200" y="1825626"/>
            <a:ext cx="10515600" cy="4000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25914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4A9C0-B825-5D83-48AD-AAEB067D2E5C}"/>
              </a:ext>
            </a:extLst>
          </p:cNvPr>
          <p:cNvSpPr>
            <a:spLocks noGrp="1"/>
          </p:cNvSpPr>
          <p:nvPr>
            <p:ph type="title"/>
          </p:nvPr>
        </p:nvSpPr>
        <p:spPr>
          <a:xfrm>
            <a:off x="831850" y="1696826"/>
            <a:ext cx="10515600" cy="1760130"/>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26999A6-A52D-8BA9-82A8-C6CBB48BF6C1}"/>
              </a:ext>
            </a:extLst>
          </p:cNvPr>
          <p:cNvSpPr>
            <a:spLocks noGrp="1"/>
          </p:cNvSpPr>
          <p:nvPr>
            <p:ph type="body" idx="1"/>
          </p:nvPr>
        </p:nvSpPr>
        <p:spPr>
          <a:xfrm>
            <a:off x="838200" y="3535053"/>
            <a:ext cx="10515600" cy="2281286"/>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2460230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E80AF-3E4E-3AA4-FF7A-3EE70C12AA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F27AC98-730B-3119-5B91-3D6F7C44FE5B}"/>
              </a:ext>
            </a:extLst>
          </p:cNvPr>
          <p:cNvSpPr>
            <a:spLocks noGrp="1"/>
          </p:cNvSpPr>
          <p:nvPr>
            <p:ph sz="half" idx="1"/>
          </p:nvPr>
        </p:nvSpPr>
        <p:spPr>
          <a:xfrm>
            <a:off x="838200" y="1687398"/>
            <a:ext cx="5181600" cy="41383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38ED7C2-D4BC-0B79-8535-107E43AA04CD}"/>
              </a:ext>
            </a:extLst>
          </p:cNvPr>
          <p:cNvSpPr>
            <a:spLocks noGrp="1"/>
          </p:cNvSpPr>
          <p:nvPr>
            <p:ph sz="half" idx="2"/>
          </p:nvPr>
        </p:nvSpPr>
        <p:spPr>
          <a:xfrm>
            <a:off x="6172200" y="1687398"/>
            <a:ext cx="5181600" cy="41383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27669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WAN - 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1F08-8F01-4A1A-BA99-803A51E4529B}"/>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E18FF-74B3-43A8-A118-630DEB3AEAB0}"/>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50796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2831F-7563-B757-59A4-4047F7C53C44}"/>
              </a:ext>
            </a:extLst>
          </p:cNvPr>
          <p:cNvSpPr>
            <a:spLocks noGrp="1"/>
          </p:cNvSpPr>
          <p:nvPr>
            <p:ph type="title"/>
          </p:nvPr>
        </p:nvSpPr>
        <p:spPr>
          <a:xfrm>
            <a:off x="1992562" y="145332"/>
            <a:ext cx="8010026" cy="125628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FC559B-C648-F645-DEDD-E5FFEED017C7}"/>
              </a:ext>
            </a:extLst>
          </p:cNvPr>
          <p:cNvSpPr>
            <a:spLocks noGrp="1"/>
          </p:cNvSpPr>
          <p:nvPr>
            <p:ph type="body" idx="1"/>
          </p:nvPr>
        </p:nvSpPr>
        <p:spPr>
          <a:xfrm>
            <a:off x="839788" y="1725105"/>
            <a:ext cx="5157787" cy="6410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B01811-2C17-CC8B-B8B4-46FF74104711}"/>
              </a:ext>
            </a:extLst>
          </p:cNvPr>
          <p:cNvSpPr>
            <a:spLocks noGrp="1"/>
          </p:cNvSpPr>
          <p:nvPr>
            <p:ph sz="half" idx="2"/>
          </p:nvPr>
        </p:nvSpPr>
        <p:spPr>
          <a:xfrm>
            <a:off x="839788" y="2505075"/>
            <a:ext cx="5157787" cy="33018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A0AFF0-5840-8A3A-E8D3-B027932B59A7}"/>
              </a:ext>
            </a:extLst>
          </p:cNvPr>
          <p:cNvSpPr>
            <a:spLocks noGrp="1"/>
          </p:cNvSpPr>
          <p:nvPr>
            <p:ph type="body" sz="quarter" idx="3"/>
          </p:nvPr>
        </p:nvSpPr>
        <p:spPr>
          <a:xfrm>
            <a:off x="6172200" y="1725105"/>
            <a:ext cx="5183188" cy="6410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00C636-ADEB-F9ED-248F-DBE25517A353}"/>
              </a:ext>
            </a:extLst>
          </p:cNvPr>
          <p:cNvSpPr>
            <a:spLocks noGrp="1"/>
          </p:cNvSpPr>
          <p:nvPr>
            <p:ph sz="quarter" idx="4"/>
          </p:nvPr>
        </p:nvSpPr>
        <p:spPr>
          <a:xfrm>
            <a:off x="6172200" y="2505075"/>
            <a:ext cx="5183188" cy="33018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0113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403D8-2CAF-264D-68E1-8334D3AC3B95}"/>
              </a:ext>
            </a:extLst>
          </p:cNvPr>
          <p:cNvSpPr>
            <a:spLocks noGrp="1"/>
          </p:cNvSpPr>
          <p:nvPr>
            <p:ph type="title"/>
          </p:nvPr>
        </p:nvSpPr>
        <p:spPr>
          <a:xfrm>
            <a:off x="2730631" y="249649"/>
            <a:ext cx="6730738" cy="1202079"/>
          </a:xfrm>
        </p:spPr>
        <p:txBody>
          <a:bodyPr/>
          <a:lstStyle/>
          <a:p>
            <a:r>
              <a:rPr lang="en-US"/>
              <a:t>Click to edit Master title style</a:t>
            </a:r>
            <a:endParaRPr lang="en-GB"/>
          </a:p>
        </p:txBody>
      </p:sp>
    </p:spTree>
    <p:extLst>
      <p:ext uri="{BB962C8B-B14F-4D97-AF65-F5344CB8AC3E}">
        <p14:creationId xmlns:p14="http://schemas.microsoft.com/office/powerpoint/2010/main" val="798648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EB5B33-9411-0B7B-70F2-8585F40F1578}"/>
              </a:ext>
            </a:extLst>
          </p:cNvPr>
          <p:cNvSpPr>
            <a:spLocks noGrp="1"/>
          </p:cNvSpPr>
          <p:nvPr>
            <p:ph type="sldNum" sz="quarter" idx="12"/>
          </p:nvPr>
        </p:nvSpPr>
        <p:spPr>
          <a:xfrm>
            <a:off x="8610600" y="6243226"/>
            <a:ext cx="2743200" cy="365125"/>
          </a:xfrm>
          <a:prstGeom prst="rect">
            <a:avLst/>
          </a:prstGeom>
        </p:spPr>
        <p:txBody>
          <a:bodyPr/>
          <a:lstStyle/>
          <a:p>
            <a:fld id="{87F7B83D-5CA0-46CE-AED5-25CCFBCBCB7D}" type="slidenum">
              <a:rPr lang="en-GB" smtClean="0"/>
              <a:t>‹#›</a:t>
            </a:fld>
            <a:endParaRPr lang="en-GB"/>
          </a:p>
        </p:txBody>
      </p:sp>
    </p:spTree>
    <p:extLst>
      <p:ext uri="{BB962C8B-B14F-4D97-AF65-F5344CB8AC3E}">
        <p14:creationId xmlns:p14="http://schemas.microsoft.com/office/powerpoint/2010/main" val="152211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8B840-0555-33D6-93BF-77D9FC8BCD3D}"/>
              </a:ext>
            </a:extLst>
          </p:cNvPr>
          <p:cNvSpPr>
            <a:spLocks noGrp="1"/>
          </p:cNvSpPr>
          <p:nvPr>
            <p:ph type="title"/>
          </p:nvPr>
        </p:nvSpPr>
        <p:spPr>
          <a:xfrm>
            <a:off x="839788" y="1798128"/>
            <a:ext cx="3932237" cy="1069975"/>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7B275F2-0F3F-DD92-E2BA-0C2994423651}"/>
              </a:ext>
            </a:extLst>
          </p:cNvPr>
          <p:cNvSpPr>
            <a:spLocks noGrp="1"/>
          </p:cNvSpPr>
          <p:nvPr>
            <p:ph idx="1"/>
          </p:nvPr>
        </p:nvSpPr>
        <p:spPr>
          <a:xfrm>
            <a:off x="5183188" y="1798128"/>
            <a:ext cx="6172200" cy="403464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FAED3BE-42E2-A5CD-0BAB-8EE25EE211EA}"/>
              </a:ext>
            </a:extLst>
          </p:cNvPr>
          <p:cNvSpPr>
            <a:spLocks noGrp="1"/>
          </p:cNvSpPr>
          <p:nvPr>
            <p:ph type="body" sz="half" idx="2"/>
          </p:nvPr>
        </p:nvSpPr>
        <p:spPr>
          <a:xfrm>
            <a:off x="839788" y="2969444"/>
            <a:ext cx="3932237" cy="28633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2C82E2A-4F8C-F387-DD71-FEBFDCE7776C}"/>
              </a:ext>
            </a:extLst>
          </p:cNvPr>
          <p:cNvSpPr>
            <a:spLocks noGrp="1"/>
          </p:cNvSpPr>
          <p:nvPr>
            <p:ph type="sldNum" sz="quarter" idx="12"/>
          </p:nvPr>
        </p:nvSpPr>
        <p:spPr>
          <a:xfrm>
            <a:off x="8610600" y="6243226"/>
            <a:ext cx="2743200" cy="365125"/>
          </a:xfrm>
          <a:prstGeom prst="rect">
            <a:avLst/>
          </a:prstGeom>
        </p:spPr>
        <p:txBody>
          <a:bodyPr/>
          <a:lstStyle/>
          <a:p>
            <a:fld id="{87F7B83D-5CA0-46CE-AED5-25CCFBCBCB7D}" type="slidenum">
              <a:rPr lang="en-GB" smtClean="0"/>
              <a:t>‹#›</a:t>
            </a:fld>
            <a:endParaRPr lang="en-GB"/>
          </a:p>
        </p:txBody>
      </p:sp>
    </p:spTree>
    <p:extLst>
      <p:ext uri="{BB962C8B-B14F-4D97-AF65-F5344CB8AC3E}">
        <p14:creationId xmlns:p14="http://schemas.microsoft.com/office/powerpoint/2010/main" val="30571550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E75B2-B1EC-79B9-6142-B8DBED177454}"/>
              </a:ext>
            </a:extLst>
          </p:cNvPr>
          <p:cNvSpPr>
            <a:spLocks noGrp="1"/>
          </p:cNvSpPr>
          <p:nvPr>
            <p:ph type="title"/>
          </p:nvPr>
        </p:nvSpPr>
        <p:spPr>
          <a:xfrm>
            <a:off x="836612" y="1847654"/>
            <a:ext cx="3932237" cy="1068387"/>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EDEF46D-0C25-0082-0648-AB240D105DEB}"/>
              </a:ext>
            </a:extLst>
          </p:cNvPr>
          <p:cNvSpPr>
            <a:spLocks noGrp="1"/>
          </p:cNvSpPr>
          <p:nvPr>
            <p:ph type="pic" idx="1"/>
          </p:nvPr>
        </p:nvSpPr>
        <p:spPr>
          <a:xfrm>
            <a:off x="5183188" y="1857081"/>
            <a:ext cx="6172200" cy="39592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83C1B3B-DCEA-476B-EB4D-3CB13AD91936}"/>
              </a:ext>
            </a:extLst>
          </p:cNvPr>
          <p:cNvSpPr>
            <a:spLocks noGrp="1"/>
          </p:cNvSpPr>
          <p:nvPr>
            <p:ph type="body" sz="half" idx="2"/>
          </p:nvPr>
        </p:nvSpPr>
        <p:spPr>
          <a:xfrm>
            <a:off x="839788" y="3016579"/>
            <a:ext cx="3932237" cy="27714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37601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27B66C-911F-6A11-DB4A-C92EAFA05E40}"/>
              </a:ext>
            </a:extLst>
          </p:cNvPr>
          <p:cNvSpPr>
            <a:spLocks noGrp="1" noRot="1" noMove="1" noResize="1" noEditPoints="1" noAdjustHandles="1" noChangeArrowheads="1" noChangeShapeType="1"/>
          </p:cNvSpPr>
          <p:nvPr userDrawn="1"/>
        </p:nvSpPr>
        <p:spPr>
          <a:xfrm>
            <a:off x="7704759" y="0"/>
            <a:ext cx="4487241"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533B17A-AF55-247F-E51C-1D78F86AF684}"/>
              </a:ext>
            </a:extLst>
          </p:cNvPr>
          <p:cNvSpPr>
            <a:spLocks noGrp="1" noRot="1" noMove="1" noResize="1" noEditPoints="1" noAdjustHandles="1" noChangeArrowheads="1" noChangeShapeType="1"/>
          </p:cNvSpPr>
          <p:nvPr/>
        </p:nvSpPr>
        <p:spPr>
          <a:xfrm>
            <a:off x="0" y="0"/>
            <a:ext cx="7704759" cy="6858000"/>
          </a:xfrm>
          <a:prstGeom prst="rect">
            <a:avLst/>
          </a:prstGeom>
          <a:solidFill>
            <a:srgbClr val="DF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2AB6153-A4C7-D20D-55AC-B44E30356845}"/>
              </a:ext>
            </a:extLst>
          </p:cNvPr>
          <p:cNvSpPr>
            <a:spLocks/>
          </p:cNvSpPr>
          <p:nvPr userDrawn="1"/>
        </p:nvSpPr>
        <p:spPr>
          <a:xfrm>
            <a:off x="0" y="6083889"/>
            <a:ext cx="12196028" cy="772241"/>
          </a:xfrm>
          <a:prstGeom prst="rect">
            <a:avLst/>
          </a:prstGeom>
          <a:solidFill>
            <a:srgbClr val="A633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noProof="0">
              <a:ln>
                <a:noFill/>
              </a:ln>
              <a:solidFill>
                <a:prstClr val="white"/>
              </a:solidFill>
              <a:effectLst/>
              <a:uLnTx/>
              <a:uFillTx/>
              <a:latin typeface="Calibri" panose="020F0502020204030204"/>
              <a:ea typeface="+mn-ea"/>
              <a:cs typeface="+mn-cs"/>
            </a:endParaRPr>
          </a:p>
        </p:txBody>
      </p:sp>
      <p:pic>
        <p:nvPicPr>
          <p:cNvPr id="18" name="Picture 17" descr="A black and white logo&#10;&#10;Description automatically generated">
            <a:extLst>
              <a:ext uri="{FF2B5EF4-FFF2-40B4-BE49-F238E27FC236}">
                <a16:creationId xmlns:a16="http://schemas.microsoft.com/office/drawing/2014/main" id="{16C2C837-62BA-8FD6-D2A6-2BB70428B074}"/>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5732010" y="6248679"/>
            <a:ext cx="1314876" cy="446400"/>
          </a:xfrm>
          <a:prstGeom prst="rect">
            <a:avLst/>
          </a:prstGeom>
        </p:spPr>
      </p:pic>
      <p:pic>
        <p:nvPicPr>
          <p:cNvPr id="19" name="Picture 18" descr="A white text on a black background&#10;&#10;Description automatically generated">
            <a:extLst>
              <a:ext uri="{FF2B5EF4-FFF2-40B4-BE49-F238E27FC236}">
                <a16:creationId xmlns:a16="http://schemas.microsoft.com/office/drawing/2014/main" id="{CF708E89-6F6B-9666-AC1D-F2A9037BA570}"/>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7353629" y="6248679"/>
            <a:ext cx="1245221" cy="446400"/>
          </a:xfrm>
          <a:prstGeom prst="rect">
            <a:avLst/>
          </a:prstGeom>
        </p:spPr>
      </p:pic>
      <p:pic>
        <p:nvPicPr>
          <p:cNvPr id="20" name="Picture 19" descr="A close up of a logo&#10;&#10;Description automatically generated">
            <a:extLst>
              <a:ext uri="{FF2B5EF4-FFF2-40B4-BE49-F238E27FC236}">
                <a16:creationId xmlns:a16="http://schemas.microsoft.com/office/drawing/2014/main" id="{2F2E1F26-137F-A23D-3DD2-7F5FAF5068C6}"/>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4960910" y="6248679"/>
            <a:ext cx="464359" cy="446400"/>
          </a:xfrm>
          <a:prstGeom prst="rect">
            <a:avLst/>
          </a:prstGeom>
        </p:spPr>
      </p:pic>
      <p:pic>
        <p:nvPicPr>
          <p:cNvPr id="21" name="Picture 20" descr="A black and white logo&#10;&#10;Description automatically generated">
            <a:extLst>
              <a:ext uri="{FF2B5EF4-FFF2-40B4-BE49-F238E27FC236}">
                <a16:creationId xmlns:a16="http://schemas.microsoft.com/office/drawing/2014/main" id="{DA58A526-293B-F175-B72B-4B121D440113}"/>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3322781" y="6248679"/>
            <a:ext cx="1331388" cy="446400"/>
          </a:xfrm>
          <a:prstGeom prst="rect">
            <a:avLst/>
          </a:prstGeom>
        </p:spPr>
      </p:pic>
      <p:pic>
        <p:nvPicPr>
          <p:cNvPr id="22" name="Picture 21" descr="A logo with black text&#10;&#10;Description automatically generated">
            <a:extLst>
              <a:ext uri="{FF2B5EF4-FFF2-40B4-BE49-F238E27FC236}">
                <a16:creationId xmlns:a16="http://schemas.microsoft.com/office/drawing/2014/main" id="{B83B0D56-F02A-FA85-02FB-A3A479404277}"/>
              </a:ext>
            </a:extLst>
          </p:cNvPr>
          <p:cNvPicPr>
            <a:picLocks/>
          </p:cNvPicPr>
          <p:nvPr userDrawn="1"/>
        </p:nvPicPr>
        <p:blipFill>
          <a:blip r:embed="rId6">
            <a:extLst>
              <a:ext uri="{28A0092B-C50C-407E-A947-70E740481C1C}">
                <a14:useLocalDpi xmlns:a14="http://schemas.microsoft.com/office/drawing/2010/main" val="0"/>
              </a:ext>
            </a:extLst>
          </a:blip>
          <a:stretch>
            <a:fillRect/>
          </a:stretch>
        </p:blipFill>
        <p:spPr>
          <a:xfrm>
            <a:off x="2104002" y="6248679"/>
            <a:ext cx="912038" cy="446400"/>
          </a:xfrm>
          <a:prstGeom prst="rect">
            <a:avLst/>
          </a:prstGeom>
        </p:spPr>
      </p:pic>
      <p:pic>
        <p:nvPicPr>
          <p:cNvPr id="23" name="Picture 22" descr="A close-up of a logo&#10;&#10;Description automatically generated">
            <a:extLst>
              <a:ext uri="{FF2B5EF4-FFF2-40B4-BE49-F238E27FC236}">
                <a16:creationId xmlns:a16="http://schemas.microsoft.com/office/drawing/2014/main" id="{04306E5F-BF32-2EBA-F4EA-FACB9FFCB3C8}"/>
              </a:ext>
            </a:extLst>
          </p:cNvPr>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253390" y="6248358"/>
            <a:ext cx="1543871" cy="447042"/>
          </a:xfrm>
          <a:prstGeom prst="rect">
            <a:avLst/>
          </a:prstGeom>
        </p:spPr>
      </p:pic>
      <p:pic>
        <p:nvPicPr>
          <p:cNvPr id="24" name="Picture 23" descr="A black and white logo&#10;&#10;Description automatically generated">
            <a:extLst>
              <a:ext uri="{FF2B5EF4-FFF2-40B4-BE49-F238E27FC236}">
                <a16:creationId xmlns:a16="http://schemas.microsoft.com/office/drawing/2014/main" id="{2C4F4D1A-CFC1-EA91-16C8-0093340C8159}"/>
              </a:ext>
            </a:extLst>
          </p:cNvPr>
          <p:cNvPicPr>
            <a:picLocks/>
          </p:cNvPicPr>
          <p:nvPr userDrawn="1"/>
        </p:nvPicPr>
        <p:blipFill>
          <a:blip r:embed="rId8">
            <a:extLst>
              <a:ext uri="{28A0092B-C50C-407E-A947-70E740481C1C}">
                <a14:useLocalDpi xmlns:a14="http://schemas.microsoft.com/office/drawing/2010/main" val="0"/>
              </a:ext>
            </a:extLst>
          </a:blip>
          <a:stretch>
            <a:fillRect/>
          </a:stretch>
        </p:blipFill>
        <p:spPr>
          <a:xfrm>
            <a:off x="10061798" y="6231145"/>
            <a:ext cx="1922868" cy="481469"/>
          </a:xfrm>
          <a:prstGeom prst="rect">
            <a:avLst/>
          </a:prstGeom>
        </p:spPr>
      </p:pic>
      <p:grpSp>
        <p:nvGrpSpPr>
          <p:cNvPr id="2" name="Group 1">
            <a:extLst>
              <a:ext uri="{FF2B5EF4-FFF2-40B4-BE49-F238E27FC236}">
                <a16:creationId xmlns:a16="http://schemas.microsoft.com/office/drawing/2014/main" id="{053D6CE5-80E9-6CBC-DB5B-39D3BE27F8E6}"/>
              </a:ext>
            </a:extLst>
          </p:cNvPr>
          <p:cNvGrpSpPr/>
          <p:nvPr userDrawn="1"/>
        </p:nvGrpSpPr>
        <p:grpSpPr>
          <a:xfrm>
            <a:off x="853685" y="1537924"/>
            <a:ext cx="6081026" cy="3053192"/>
            <a:chOff x="1365802" y="1391845"/>
            <a:chExt cx="6081026" cy="3053192"/>
          </a:xfrm>
        </p:grpSpPr>
        <p:sp>
          <p:nvSpPr>
            <p:cNvPr id="32" name="TextBox 31">
              <a:extLst>
                <a:ext uri="{FF2B5EF4-FFF2-40B4-BE49-F238E27FC236}">
                  <a16:creationId xmlns:a16="http://schemas.microsoft.com/office/drawing/2014/main" id="{EF44715D-4D1C-038A-F2AF-A5B268F629FF}"/>
                </a:ext>
              </a:extLst>
            </p:cNvPr>
            <p:cNvSpPr txBox="1"/>
            <p:nvPr/>
          </p:nvSpPr>
          <p:spPr>
            <a:xfrm>
              <a:off x="1944739" y="1391845"/>
              <a:ext cx="41894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a:ln>
                    <a:noFill/>
                  </a:ln>
                  <a:solidFill>
                    <a:srgbClr val="A63349"/>
                  </a:solidFill>
                  <a:effectLst/>
                  <a:uLnTx/>
                  <a:uFillTx/>
                  <a:latin typeface="Aharoni" panose="02010803020104030203" pitchFamily="2" charset="-79"/>
                  <a:ea typeface="+mn-ea"/>
                  <a:cs typeface="Aharoni" panose="02010803020104030203" pitchFamily="2" charset="-79"/>
                  <a:hlinkClick r:id="rId9">
                    <a:extLst>
                      <a:ext uri="{A12FA001-AC4F-418D-AE19-62706E023703}">
                        <ahyp:hlinkClr xmlns:ahyp="http://schemas.microsoft.com/office/drawing/2018/hyperlinkcolor" val="tx"/>
                      </a:ext>
                    </a:extLst>
                  </a:hlinkClick>
                </a:rPr>
                <a:t>leap-hub.ac.uk</a:t>
              </a:r>
              <a:endParaRPr kumimoji="0" lang="en-US" sz="2800" b="0" i="0" u="none" strike="noStrike" kern="1200" cap="none" spc="0" normalizeH="0" baseline="0" noProof="0">
                <a:ln>
                  <a:noFill/>
                </a:ln>
                <a:solidFill>
                  <a:srgbClr val="A63349"/>
                </a:solidFill>
                <a:effectLst/>
                <a:uLnTx/>
                <a:uFillTx/>
                <a:latin typeface="Aharoni" panose="02010803020104030203" pitchFamily="2" charset="-79"/>
                <a:ea typeface="+mn-ea"/>
                <a:cs typeface="Aharoni" panose="02010803020104030203" pitchFamily="2" charset="-79"/>
              </a:endParaRPr>
            </a:p>
          </p:txBody>
        </p:sp>
        <p:pic>
          <p:nvPicPr>
            <p:cNvPr id="33" name="Picture 32" descr="A red line art of a mail&#10;&#10;Description automatically generated">
              <a:extLst>
                <a:ext uri="{FF2B5EF4-FFF2-40B4-BE49-F238E27FC236}">
                  <a16:creationId xmlns:a16="http://schemas.microsoft.com/office/drawing/2014/main" id="{4901E0E7-300F-7D58-4318-741CB9C64F1E}"/>
                </a:ext>
              </a:extLst>
            </p:cNvPr>
            <p:cNvPicPr/>
            <p:nvPr/>
          </p:nvPicPr>
          <p:blipFill>
            <a:blip r:embed="rId10">
              <a:extLst>
                <a:ext uri="{28A0092B-C50C-407E-A947-70E740481C1C}">
                  <a14:useLocalDpi xmlns:a14="http://schemas.microsoft.com/office/drawing/2010/main" val="0"/>
                </a:ext>
              </a:extLst>
            </a:blip>
            <a:stretch>
              <a:fillRect/>
            </a:stretch>
          </p:blipFill>
          <p:spPr>
            <a:xfrm>
              <a:off x="1372446" y="2034144"/>
              <a:ext cx="478387" cy="478387"/>
            </a:xfrm>
            <a:prstGeom prst="rect">
              <a:avLst/>
            </a:prstGeom>
          </p:spPr>
        </p:pic>
        <p:pic>
          <p:nvPicPr>
            <p:cNvPr id="34" name="Picture 33" descr="A red globe with black background&#10;&#10;Description automatically generated">
              <a:extLst>
                <a:ext uri="{FF2B5EF4-FFF2-40B4-BE49-F238E27FC236}">
                  <a16:creationId xmlns:a16="http://schemas.microsoft.com/office/drawing/2014/main" id="{B13F4D96-E8BF-758B-F346-9313861859FF}"/>
                </a:ext>
              </a:extLst>
            </p:cNvPr>
            <p:cNvPicPr/>
            <p:nvPr/>
          </p:nvPicPr>
          <p:blipFill>
            <a:blip r:embed="rId11">
              <a:extLst>
                <a:ext uri="{28A0092B-C50C-407E-A947-70E740481C1C}">
                  <a14:useLocalDpi xmlns:a14="http://schemas.microsoft.com/office/drawing/2010/main" val="0"/>
                </a:ext>
              </a:extLst>
            </a:blip>
            <a:stretch>
              <a:fillRect/>
            </a:stretch>
          </p:blipFill>
          <p:spPr>
            <a:xfrm>
              <a:off x="1370231" y="1399774"/>
              <a:ext cx="482816" cy="478387"/>
            </a:xfrm>
            <a:prstGeom prst="rect">
              <a:avLst/>
            </a:prstGeom>
          </p:spPr>
        </p:pic>
        <p:sp>
          <p:nvSpPr>
            <p:cNvPr id="35" name="TextBox 34">
              <a:extLst>
                <a:ext uri="{FF2B5EF4-FFF2-40B4-BE49-F238E27FC236}">
                  <a16:creationId xmlns:a16="http://schemas.microsoft.com/office/drawing/2014/main" id="{4EC5FB17-330E-722B-9FFD-0C7099D4649A}"/>
                </a:ext>
              </a:extLst>
            </p:cNvPr>
            <p:cNvSpPr txBox="1"/>
            <p:nvPr/>
          </p:nvSpPr>
          <p:spPr>
            <a:xfrm>
              <a:off x="1944739" y="2019817"/>
              <a:ext cx="4596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A63349"/>
                  </a:solidFill>
                  <a:effectLst/>
                  <a:uLnTx/>
                  <a:uFillTx/>
                  <a:latin typeface="Aharoni" panose="02010803020104030203" pitchFamily="2" charset="-79"/>
                  <a:ea typeface="+mn-ea"/>
                  <a:cs typeface="Aharoni" panose="02010803020104030203" pitchFamily="2" charset="-79"/>
                  <a:hlinkClick r:id="rId12">
                    <a:extLst>
                      <a:ext uri="{A12FA001-AC4F-418D-AE19-62706E023703}">
                        <ahyp:hlinkClr xmlns:ahyp="http://schemas.microsoft.com/office/drawing/2018/hyperlinkcolor" val="tx"/>
                      </a:ext>
                    </a:extLst>
                  </a:hlinkClick>
                </a:rPr>
                <a:t>leap-dh-hub@bristol.ac.uk</a:t>
              </a:r>
              <a:endParaRPr kumimoji="0" lang="en-US" sz="2800" b="0" i="0" u="none" strike="noStrike" kern="1200" cap="none" spc="0" normalizeH="0" baseline="0" noProof="0">
                <a:ln>
                  <a:noFill/>
                </a:ln>
                <a:solidFill>
                  <a:srgbClr val="A63349"/>
                </a:solidFill>
                <a:effectLst/>
                <a:uLnTx/>
                <a:uFillTx/>
                <a:latin typeface="Aharoni" panose="02010803020104030203" pitchFamily="2" charset="-79"/>
                <a:ea typeface="+mn-ea"/>
                <a:cs typeface="Aharoni" panose="02010803020104030203" pitchFamily="2" charset="-79"/>
              </a:endParaRPr>
            </a:p>
          </p:txBody>
        </p:sp>
        <p:sp>
          <p:nvSpPr>
            <p:cNvPr id="36" name="TextBox 35">
              <a:extLst>
                <a:ext uri="{FF2B5EF4-FFF2-40B4-BE49-F238E27FC236}">
                  <a16:creationId xmlns:a16="http://schemas.microsoft.com/office/drawing/2014/main" id="{16DAEB69-410C-EDC4-D1CF-ED32B23A4E45}"/>
                </a:ext>
              </a:extLst>
            </p:cNvPr>
            <p:cNvSpPr txBox="1"/>
            <p:nvPr/>
          </p:nvSpPr>
          <p:spPr>
            <a:xfrm>
              <a:off x="1944739" y="2647788"/>
              <a:ext cx="29791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a:ln>
                    <a:noFill/>
                  </a:ln>
                  <a:solidFill>
                    <a:srgbClr val="A63349"/>
                  </a:solidFill>
                  <a:effectLst/>
                  <a:uLnTx/>
                  <a:uFillTx/>
                  <a:latin typeface="Aharoni" panose="02010803020104030203" pitchFamily="2" charset="-79"/>
                  <a:ea typeface="+mn-ea"/>
                  <a:cs typeface="Aharoni" panose="02010803020104030203" pitchFamily="2" charset="-79"/>
                  <a:hlinkClick r:id="rId13">
                    <a:extLst>
                      <a:ext uri="{A12FA001-AC4F-418D-AE19-62706E023703}">
                        <ahyp:hlinkClr xmlns:ahyp="http://schemas.microsoft.com/office/drawing/2018/hyperlinkcolor" val="tx"/>
                      </a:ext>
                    </a:extLst>
                  </a:hlinkClick>
                </a:rPr>
                <a:t>@LEAP_hub</a:t>
              </a:r>
              <a:endParaRPr kumimoji="0" lang="en-US" sz="2800" b="0" i="0" u="none" strike="noStrike" kern="1200" cap="none" spc="0" normalizeH="0" baseline="0" noProof="0">
                <a:ln>
                  <a:noFill/>
                </a:ln>
                <a:solidFill>
                  <a:srgbClr val="A63349"/>
                </a:solidFill>
                <a:effectLst/>
                <a:uLnTx/>
                <a:uFillTx/>
                <a:latin typeface="Aharoni" panose="02010803020104030203" pitchFamily="2" charset="-79"/>
                <a:ea typeface="+mn-ea"/>
                <a:cs typeface="Aharoni" panose="02010803020104030203" pitchFamily="2" charset="-79"/>
              </a:endParaRPr>
            </a:p>
          </p:txBody>
        </p:sp>
        <p:pic>
          <p:nvPicPr>
            <p:cNvPr id="37" name="Picture 36" descr="A red and black logo&#10;&#10;Description automatically generated">
              <a:extLst>
                <a:ext uri="{FF2B5EF4-FFF2-40B4-BE49-F238E27FC236}">
                  <a16:creationId xmlns:a16="http://schemas.microsoft.com/office/drawing/2014/main" id="{468F712F-E8EB-14D8-DA19-B3C7A17DFF8E}"/>
                </a:ext>
              </a:extLst>
            </p:cNvPr>
            <p:cNvPicPr/>
            <p:nvPr/>
          </p:nvPicPr>
          <p:blipFill>
            <a:blip r:embed="rId14">
              <a:extLst>
                <a:ext uri="{28A0092B-C50C-407E-A947-70E740481C1C}">
                  <a14:useLocalDpi xmlns:a14="http://schemas.microsoft.com/office/drawing/2010/main" val="0"/>
                </a:ext>
              </a:extLst>
            </a:blip>
            <a:stretch>
              <a:fillRect/>
            </a:stretch>
          </p:blipFill>
          <p:spPr>
            <a:xfrm>
              <a:off x="1365802" y="3311743"/>
              <a:ext cx="491675" cy="487246"/>
            </a:xfrm>
            <a:prstGeom prst="rect">
              <a:avLst/>
            </a:prstGeom>
          </p:spPr>
        </p:pic>
        <p:pic>
          <p:nvPicPr>
            <p:cNvPr id="38" name="Picture 37" descr="A red x in a circle&#10;&#10;Description automatically generated">
              <a:extLst>
                <a:ext uri="{FF2B5EF4-FFF2-40B4-BE49-F238E27FC236}">
                  <a16:creationId xmlns:a16="http://schemas.microsoft.com/office/drawing/2014/main" id="{16BE9049-D957-20EF-5606-9F242872D426}"/>
                </a:ext>
              </a:extLst>
            </p:cNvPr>
            <p:cNvPicPr/>
            <p:nvPr/>
          </p:nvPicPr>
          <p:blipFill>
            <a:blip r:embed="rId15">
              <a:extLst>
                <a:ext uri="{28A0092B-C50C-407E-A947-70E740481C1C}">
                  <a14:useLocalDpi xmlns:a14="http://schemas.microsoft.com/office/drawing/2010/main" val="0"/>
                </a:ext>
              </a:extLst>
            </a:blip>
            <a:stretch>
              <a:fillRect/>
            </a:stretch>
          </p:blipFill>
          <p:spPr>
            <a:xfrm>
              <a:off x="1368015" y="2668513"/>
              <a:ext cx="487247" cy="487247"/>
            </a:xfrm>
            <a:prstGeom prst="rect">
              <a:avLst/>
            </a:prstGeom>
          </p:spPr>
        </p:pic>
        <p:sp>
          <p:nvSpPr>
            <p:cNvPr id="39" name="TextBox 38">
              <a:extLst>
                <a:ext uri="{FF2B5EF4-FFF2-40B4-BE49-F238E27FC236}">
                  <a16:creationId xmlns:a16="http://schemas.microsoft.com/office/drawing/2014/main" id="{CD292B9F-E7A1-AD96-E757-F977AF290871}"/>
                </a:ext>
              </a:extLst>
            </p:cNvPr>
            <p:cNvSpPr txBox="1"/>
            <p:nvPr/>
          </p:nvSpPr>
          <p:spPr>
            <a:xfrm>
              <a:off x="1944739" y="3275760"/>
              <a:ext cx="22188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A63349"/>
                  </a:solidFill>
                  <a:effectLst/>
                  <a:uLnTx/>
                  <a:uFillTx/>
                  <a:latin typeface="Aharoni" panose="02010803020104030203" pitchFamily="2" charset="-79"/>
                  <a:ea typeface="+mn-ea"/>
                  <a:cs typeface="Aharoni" panose="02010803020104030203" pitchFamily="2" charset="-79"/>
                  <a:hlinkClick r:id="rId16">
                    <a:extLst>
                      <a:ext uri="{A12FA001-AC4F-418D-AE19-62706E023703}">
                        <ahyp:hlinkClr xmlns:ahyp="http://schemas.microsoft.com/office/drawing/2018/hyperlinkcolor" val="tx"/>
                      </a:ext>
                    </a:extLst>
                  </a:hlinkClick>
                </a:rPr>
                <a:t>leap-dh-hub</a:t>
              </a:r>
              <a:endParaRPr kumimoji="0" lang="en-GB" sz="2800" b="0" i="0" u="none" strike="noStrike" kern="1200" cap="none" spc="0" normalizeH="0" baseline="0" noProof="0">
                <a:ln>
                  <a:noFill/>
                </a:ln>
                <a:solidFill>
                  <a:srgbClr val="A63349"/>
                </a:solidFill>
                <a:effectLst/>
                <a:uLnTx/>
                <a:uFillTx/>
                <a:latin typeface="Aharoni" panose="02010803020104030203" pitchFamily="2" charset="-79"/>
                <a:ea typeface="+mn-ea"/>
                <a:cs typeface="Aharoni" panose="02010803020104030203" pitchFamily="2" charset="-79"/>
              </a:endParaRPr>
            </a:p>
          </p:txBody>
        </p:sp>
        <p:sp>
          <p:nvSpPr>
            <p:cNvPr id="41" name="TextBox 40">
              <a:extLst>
                <a:ext uri="{FF2B5EF4-FFF2-40B4-BE49-F238E27FC236}">
                  <a16:creationId xmlns:a16="http://schemas.microsoft.com/office/drawing/2014/main" id="{8BB9188C-26AA-64FD-5CCE-7A6B10A62F41}"/>
                </a:ext>
              </a:extLst>
            </p:cNvPr>
            <p:cNvSpPr txBox="1"/>
            <p:nvPr userDrawn="1"/>
          </p:nvSpPr>
          <p:spPr>
            <a:xfrm>
              <a:off x="1944738" y="3903730"/>
              <a:ext cx="55020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A63349"/>
                  </a:solidFill>
                  <a:effectLst/>
                  <a:uLnTx/>
                  <a:uFillTx/>
                  <a:latin typeface="Aharoni" panose="02010803020104030203" pitchFamily="2" charset="-79"/>
                  <a:ea typeface="+mn-ea"/>
                  <a:cs typeface="Aharoni" panose="02010803020104030203" pitchFamily="2" charset="-79"/>
                  <a:hlinkClick r:id="rId17">
                    <a:extLst>
                      <a:ext uri="{A12FA001-AC4F-418D-AE19-62706E023703}">
                        <ahyp:hlinkClr xmlns:ahyp="http://schemas.microsoft.com/office/drawing/2018/hyperlinkcolor" val="tx"/>
                      </a:ext>
                    </a:extLst>
                  </a:hlinkClick>
                </a:rPr>
                <a:t>Sign up to the Hub’s mailing list</a:t>
              </a:r>
              <a:endParaRPr kumimoji="0" lang="en-GB" sz="2800" b="0" i="0" u="none" strike="noStrike" kern="1200" cap="none" spc="0" normalizeH="0" baseline="0" noProof="0">
                <a:ln>
                  <a:noFill/>
                </a:ln>
                <a:solidFill>
                  <a:srgbClr val="A63349"/>
                </a:solidFill>
                <a:effectLst/>
                <a:uLnTx/>
                <a:uFillTx/>
                <a:latin typeface="Aharoni" panose="02010803020104030203" pitchFamily="2" charset="-79"/>
                <a:ea typeface="+mn-ea"/>
                <a:cs typeface="Aharoni" panose="02010803020104030203" pitchFamily="2" charset="-79"/>
              </a:endParaRPr>
            </a:p>
          </p:txBody>
        </p:sp>
        <p:pic>
          <p:nvPicPr>
            <p:cNvPr id="42" name="Picture 41" descr="A red and black logo&#10;&#10;Description automatically generated">
              <a:extLst>
                <a:ext uri="{FF2B5EF4-FFF2-40B4-BE49-F238E27FC236}">
                  <a16:creationId xmlns:a16="http://schemas.microsoft.com/office/drawing/2014/main" id="{60D647AF-A94D-94DE-AAA5-A1B61E353937}"/>
                </a:ext>
              </a:extLst>
            </p:cNvPr>
            <p:cNvPicPr/>
            <p:nvPr userDrawn="1"/>
          </p:nvPicPr>
          <p:blipFill>
            <a:blip r:embed="rId18">
              <a:extLst>
                <a:ext uri="{28A0092B-C50C-407E-A947-70E740481C1C}">
                  <a14:useLocalDpi xmlns:a14="http://schemas.microsoft.com/office/drawing/2010/main" val="0"/>
                </a:ext>
              </a:extLst>
            </a:blip>
            <a:stretch>
              <a:fillRect/>
            </a:stretch>
          </p:blipFill>
          <p:spPr>
            <a:xfrm>
              <a:off x="1366606" y="3954971"/>
              <a:ext cx="490066" cy="490066"/>
            </a:xfrm>
            <a:prstGeom prst="rect">
              <a:avLst/>
            </a:prstGeom>
          </p:spPr>
        </p:pic>
      </p:grpSp>
      <p:pic>
        <p:nvPicPr>
          <p:cNvPr id="43" name="Picture 42" descr="A logo with pink letters&#10;&#10;Description automatically generated">
            <a:extLst>
              <a:ext uri="{FF2B5EF4-FFF2-40B4-BE49-F238E27FC236}">
                <a16:creationId xmlns:a16="http://schemas.microsoft.com/office/drawing/2014/main" id="{68A6BE8C-3471-6B58-1670-95917ED3978F}"/>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8061895" y="227594"/>
            <a:ext cx="3772968" cy="2149575"/>
          </a:xfrm>
          <a:prstGeom prst="rect">
            <a:avLst/>
          </a:prstGeom>
        </p:spPr>
      </p:pic>
      <p:grpSp>
        <p:nvGrpSpPr>
          <p:cNvPr id="6" name="Group 5">
            <a:extLst>
              <a:ext uri="{FF2B5EF4-FFF2-40B4-BE49-F238E27FC236}">
                <a16:creationId xmlns:a16="http://schemas.microsoft.com/office/drawing/2014/main" id="{99D938FE-89AA-2D65-D206-E7B474A17D7B}"/>
              </a:ext>
            </a:extLst>
          </p:cNvPr>
          <p:cNvGrpSpPr/>
          <p:nvPr userDrawn="1"/>
        </p:nvGrpSpPr>
        <p:grpSpPr>
          <a:xfrm>
            <a:off x="8091376" y="3869942"/>
            <a:ext cx="3714006" cy="1904374"/>
            <a:chOff x="8044006" y="3869942"/>
            <a:chExt cx="3714006" cy="1904374"/>
          </a:xfrm>
        </p:grpSpPr>
        <p:pic>
          <p:nvPicPr>
            <p:cNvPr id="40" name="Picture 39">
              <a:extLst>
                <a:ext uri="{FF2B5EF4-FFF2-40B4-BE49-F238E27FC236}">
                  <a16:creationId xmlns:a16="http://schemas.microsoft.com/office/drawing/2014/main" id="{F2E60550-7A97-A085-E2A9-D527E31D570A}"/>
                </a:ext>
              </a:extLst>
            </p:cNvPr>
            <p:cNvPicPr/>
            <p:nvPr/>
          </p:nvPicPr>
          <p:blipFill>
            <a:blip r:embed="rId20">
              <a:extLst>
                <a:ext uri="{28A0092B-C50C-407E-A947-70E740481C1C}">
                  <a14:useLocalDpi xmlns:a14="http://schemas.microsoft.com/office/drawing/2010/main" val="0"/>
                </a:ext>
              </a:extLst>
            </a:blip>
            <a:srcRect/>
            <a:stretch/>
          </p:blipFill>
          <p:spPr>
            <a:xfrm>
              <a:off x="8044006" y="3869942"/>
              <a:ext cx="1904373" cy="1904374"/>
            </a:xfrm>
            <a:prstGeom prst="rect">
              <a:avLst/>
            </a:prstGeom>
          </p:spPr>
        </p:pic>
        <p:sp>
          <p:nvSpPr>
            <p:cNvPr id="5" name="TextBox 4">
              <a:extLst>
                <a:ext uri="{FF2B5EF4-FFF2-40B4-BE49-F238E27FC236}">
                  <a16:creationId xmlns:a16="http://schemas.microsoft.com/office/drawing/2014/main" id="{B3EB1FB3-96BA-8389-3BCD-953F14AC1194}"/>
                </a:ext>
              </a:extLst>
            </p:cNvPr>
            <p:cNvSpPr txBox="1"/>
            <p:nvPr userDrawn="1"/>
          </p:nvSpPr>
          <p:spPr>
            <a:xfrm>
              <a:off x="10144057" y="4129631"/>
              <a:ext cx="161395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a:ln>
                    <a:noFill/>
                  </a:ln>
                  <a:solidFill>
                    <a:srgbClr val="A63349"/>
                  </a:solidFill>
                  <a:effectLst/>
                  <a:uLnTx/>
                  <a:uFillTx/>
                  <a:latin typeface="Aharoni" panose="02010803020104030203" pitchFamily="2" charset="-79"/>
                  <a:ea typeface="+mn-ea"/>
                  <a:cs typeface="Aharoni" panose="02010803020104030203" pitchFamily="2" charset="-79"/>
                </a:rPr>
                <a:t>Connect with the Hub</a:t>
              </a:r>
            </a:p>
          </p:txBody>
        </p:sp>
      </p:grpSp>
    </p:spTree>
    <p:extLst>
      <p:ext uri="{BB962C8B-B14F-4D97-AF65-F5344CB8AC3E}">
        <p14:creationId xmlns:p14="http://schemas.microsoft.com/office/powerpoint/2010/main" val="34465919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D9CAD-60CC-A1C5-2E8B-98D02AD1B8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B75816-1EB0-25DA-644A-112C7AF1FA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F100093-0088-82A3-D06E-28F798724F7A}"/>
              </a:ext>
            </a:extLst>
          </p:cNvPr>
          <p:cNvSpPr>
            <a:spLocks noGrp="1"/>
          </p:cNvSpPr>
          <p:nvPr>
            <p:ph type="dt" sz="half" idx="10"/>
          </p:nvPr>
        </p:nvSpPr>
        <p:spPr/>
        <p:txBody>
          <a:bodyPr/>
          <a:lstStyle/>
          <a:p>
            <a:fld id="{5050118B-26E7-4618-8EB6-D9CE5B27C8A2}" type="datetimeFigureOut">
              <a:rPr lang="en-GB" smtClean="0"/>
              <a:t>07/07/2025</a:t>
            </a:fld>
            <a:endParaRPr lang="en-GB"/>
          </a:p>
        </p:txBody>
      </p:sp>
      <p:sp>
        <p:nvSpPr>
          <p:cNvPr id="5" name="Footer Placeholder 4">
            <a:extLst>
              <a:ext uri="{FF2B5EF4-FFF2-40B4-BE49-F238E27FC236}">
                <a16:creationId xmlns:a16="http://schemas.microsoft.com/office/drawing/2014/main" id="{4F7C79E6-3984-95C4-342E-7ECAF2E057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4764A5-30F5-139A-10BB-F71F113AAA2A}"/>
              </a:ext>
            </a:extLst>
          </p:cNvPr>
          <p:cNvSpPr>
            <a:spLocks noGrp="1"/>
          </p:cNvSpPr>
          <p:nvPr>
            <p:ph type="sldNum" sz="quarter" idx="12"/>
          </p:nvPr>
        </p:nvSpPr>
        <p:spPr/>
        <p:txBody>
          <a:bodyPr/>
          <a:lstStyle/>
          <a:p>
            <a:fld id="{3EA95394-177A-41F0-BEBE-CED65916C181}" type="slidenum">
              <a:rPr lang="en-GB" smtClean="0"/>
              <a:t>‹#›</a:t>
            </a:fld>
            <a:endParaRPr lang="en-GB"/>
          </a:p>
        </p:txBody>
      </p:sp>
    </p:spTree>
    <p:extLst>
      <p:ext uri="{BB962C8B-B14F-4D97-AF65-F5344CB8AC3E}">
        <p14:creationId xmlns:p14="http://schemas.microsoft.com/office/powerpoint/2010/main" val="1232028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02D8A-1F45-09AB-3E29-71783C7477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6784836-80CA-9272-79D4-72C98785F0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38D6FE-F0B9-681D-4B48-0466CF79DF8F}"/>
              </a:ext>
            </a:extLst>
          </p:cNvPr>
          <p:cNvSpPr>
            <a:spLocks noGrp="1"/>
          </p:cNvSpPr>
          <p:nvPr>
            <p:ph type="dt" sz="half" idx="10"/>
          </p:nvPr>
        </p:nvSpPr>
        <p:spPr/>
        <p:txBody>
          <a:bodyPr/>
          <a:lstStyle/>
          <a:p>
            <a:fld id="{5050118B-26E7-4618-8EB6-D9CE5B27C8A2}" type="datetimeFigureOut">
              <a:rPr lang="en-GB" smtClean="0"/>
              <a:t>07/07/2025</a:t>
            </a:fld>
            <a:endParaRPr lang="en-GB"/>
          </a:p>
        </p:txBody>
      </p:sp>
      <p:sp>
        <p:nvSpPr>
          <p:cNvPr id="5" name="Footer Placeholder 4">
            <a:extLst>
              <a:ext uri="{FF2B5EF4-FFF2-40B4-BE49-F238E27FC236}">
                <a16:creationId xmlns:a16="http://schemas.microsoft.com/office/drawing/2014/main" id="{1A73B345-949F-211C-3AED-FD45B4C74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96ABFE-CD8B-2F88-A3CE-5C3D34F0BF0F}"/>
              </a:ext>
            </a:extLst>
          </p:cNvPr>
          <p:cNvSpPr>
            <a:spLocks noGrp="1"/>
          </p:cNvSpPr>
          <p:nvPr>
            <p:ph type="sldNum" sz="quarter" idx="12"/>
          </p:nvPr>
        </p:nvSpPr>
        <p:spPr/>
        <p:txBody>
          <a:bodyPr/>
          <a:lstStyle/>
          <a:p>
            <a:fld id="{3EA95394-177A-41F0-BEBE-CED65916C181}" type="slidenum">
              <a:rPr lang="en-GB" smtClean="0"/>
              <a:t>‹#›</a:t>
            </a:fld>
            <a:endParaRPr lang="en-GB"/>
          </a:p>
        </p:txBody>
      </p:sp>
    </p:spTree>
    <p:extLst>
      <p:ext uri="{BB962C8B-B14F-4D97-AF65-F5344CB8AC3E}">
        <p14:creationId xmlns:p14="http://schemas.microsoft.com/office/powerpoint/2010/main" val="346468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E75B-4926-0460-1A53-DED8AC5D2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6D2CCC7-BF14-FAD6-27FB-0590972F85D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50EBEA-0984-8C98-B268-108D849E9096}"/>
              </a:ext>
            </a:extLst>
          </p:cNvPr>
          <p:cNvSpPr>
            <a:spLocks noGrp="1"/>
          </p:cNvSpPr>
          <p:nvPr>
            <p:ph type="dt" sz="half" idx="10"/>
          </p:nvPr>
        </p:nvSpPr>
        <p:spPr/>
        <p:txBody>
          <a:bodyPr/>
          <a:lstStyle/>
          <a:p>
            <a:fld id="{5050118B-26E7-4618-8EB6-D9CE5B27C8A2}" type="datetimeFigureOut">
              <a:rPr lang="en-GB" smtClean="0"/>
              <a:t>07/07/2025</a:t>
            </a:fld>
            <a:endParaRPr lang="en-GB"/>
          </a:p>
        </p:txBody>
      </p:sp>
      <p:sp>
        <p:nvSpPr>
          <p:cNvPr id="5" name="Footer Placeholder 4">
            <a:extLst>
              <a:ext uri="{FF2B5EF4-FFF2-40B4-BE49-F238E27FC236}">
                <a16:creationId xmlns:a16="http://schemas.microsoft.com/office/drawing/2014/main" id="{8C56285A-E6EE-C55F-8C5A-F5A0ED205F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5EA76C-AD46-3954-3537-0A987AA30135}"/>
              </a:ext>
            </a:extLst>
          </p:cNvPr>
          <p:cNvSpPr>
            <a:spLocks noGrp="1"/>
          </p:cNvSpPr>
          <p:nvPr>
            <p:ph type="sldNum" sz="quarter" idx="12"/>
          </p:nvPr>
        </p:nvSpPr>
        <p:spPr/>
        <p:txBody>
          <a:bodyPr/>
          <a:lstStyle/>
          <a:p>
            <a:fld id="{3EA95394-177A-41F0-BEBE-CED65916C181}" type="slidenum">
              <a:rPr lang="en-GB" smtClean="0"/>
              <a:t>‹#›</a:t>
            </a:fld>
            <a:endParaRPr lang="en-GB"/>
          </a:p>
        </p:txBody>
      </p:sp>
    </p:spTree>
    <p:extLst>
      <p:ext uri="{BB962C8B-B14F-4D97-AF65-F5344CB8AC3E}">
        <p14:creationId xmlns:p14="http://schemas.microsoft.com/office/powerpoint/2010/main" val="9820127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CCBF-A468-F0FF-05C1-9BA0157C40C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574B9C-0320-41EB-1180-7699E34F40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166BE5D-EDF1-634A-CC5A-83001CDCAA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6C09EFC-C37C-2CBA-BBA6-C6A84A00C3D0}"/>
              </a:ext>
            </a:extLst>
          </p:cNvPr>
          <p:cNvSpPr>
            <a:spLocks noGrp="1"/>
          </p:cNvSpPr>
          <p:nvPr>
            <p:ph type="dt" sz="half" idx="10"/>
          </p:nvPr>
        </p:nvSpPr>
        <p:spPr/>
        <p:txBody>
          <a:bodyPr/>
          <a:lstStyle/>
          <a:p>
            <a:fld id="{5050118B-26E7-4618-8EB6-D9CE5B27C8A2}" type="datetimeFigureOut">
              <a:rPr lang="en-GB" smtClean="0"/>
              <a:t>07/07/2025</a:t>
            </a:fld>
            <a:endParaRPr lang="en-GB"/>
          </a:p>
        </p:txBody>
      </p:sp>
      <p:sp>
        <p:nvSpPr>
          <p:cNvPr id="6" name="Footer Placeholder 5">
            <a:extLst>
              <a:ext uri="{FF2B5EF4-FFF2-40B4-BE49-F238E27FC236}">
                <a16:creationId xmlns:a16="http://schemas.microsoft.com/office/drawing/2014/main" id="{DBE01C59-1020-B684-98AA-31E8F689A6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457F16-43F5-E702-F203-25EF9FE17AB9}"/>
              </a:ext>
            </a:extLst>
          </p:cNvPr>
          <p:cNvSpPr>
            <a:spLocks noGrp="1"/>
          </p:cNvSpPr>
          <p:nvPr>
            <p:ph type="sldNum" sz="quarter" idx="12"/>
          </p:nvPr>
        </p:nvSpPr>
        <p:spPr/>
        <p:txBody>
          <a:bodyPr/>
          <a:lstStyle/>
          <a:p>
            <a:fld id="{3EA95394-177A-41F0-BEBE-CED65916C181}" type="slidenum">
              <a:rPr lang="en-GB" smtClean="0"/>
              <a:t>‹#›</a:t>
            </a:fld>
            <a:endParaRPr lang="en-GB"/>
          </a:p>
        </p:txBody>
      </p:sp>
    </p:spTree>
    <p:extLst>
      <p:ext uri="{BB962C8B-B14F-4D97-AF65-F5344CB8AC3E}">
        <p14:creationId xmlns:p14="http://schemas.microsoft.com/office/powerpoint/2010/main" val="1106387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SWAN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09D5-9D90-4464-87E2-5465543FDB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2A00D6-7EF2-45E3-AFCF-A1C79F33C9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E1E17B1-DF8B-4E28-9198-3009CEE9F8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53099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D4121-B6A3-1621-0939-648487DDA2A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3AAA3A-19A7-7823-68E7-ACE46E9329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E8D3FB-5704-33CD-0F32-2E08BE2A35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DAFBD68-EF3E-25A5-3064-5DE9932411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518353-201B-E417-001D-E7E89CCF7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3BA0E07-5F6D-3FA8-AD56-CB7DBBB7A222}"/>
              </a:ext>
            </a:extLst>
          </p:cNvPr>
          <p:cNvSpPr>
            <a:spLocks noGrp="1"/>
          </p:cNvSpPr>
          <p:nvPr>
            <p:ph type="dt" sz="half" idx="10"/>
          </p:nvPr>
        </p:nvSpPr>
        <p:spPr/>
        <p:txBody>
          <a:bodyPr/>
          <a:lstStyle/>
          <a:p>
            <a:fld id="{5050118B-26E7-4618-8EB6-D9CE5B27C8A2}" type="datetimeFigureOut">
              <a:rPr lang="en-GB" smtClean="0"/>
              <a:t>07/07/2025</a:t>
            </a:fld>
            <a:endParaRPr lang="en-GB"/>
          </a:p>
        </p:txBody>
      </p:sp>
      <p:sp>
        <p:nvSpPr>
          <p:cNvPr id="8" name="Footer Placeholder 7">
            <a:extLst>
              <a:ext uri="{FF2B5EF4-FFF2-40B4-BE49-F238E27FC236}">
                <a16:creationId xmlns:a16="http://schemas.microsoft.com/office/drawing/2014/main" id="{3B6CACE9-51D7-8DC0-6604-1E7E7D1E04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6B5572-FF9C-B6FC-DBBB-8DCBEF460D08}"/>
              </a:ext>
            </a:extLst>
          </p:cNvPr>
          <p:cNvSpPr>
            <a:spLocks noGrp="1"/>
          </p:cNvSpPr>
          <p:nvPr>
            <p:ph type="sldNum" sz="quarter" idx="12"/>
          </p:nvPr>
        </p:nvSpPr>
        <p:spPr/>
        <p:txBody>
          <a:bodyPr/>
          <a:lstStyle/>
          <a:p>
            <a:fld id="{3EA95394-177A-41F0-BEBE-CED65916C181}" type="slidenum">
              <a:rPr lang="en-GB" smtClean="0"/>
              <a:t>‹#›</a:t>
            </a:fld>
            <a:endParaRPr lang="en-GB"/>
          </a:p>
        </p:txBody>
      </p:sp>
    </p:spTree>
    <p:extLst>
      <p:ext uri="{BB962C8B-B14F-4D97-AF65-F5344CB8AC3E}">
        <p14:creationId xmlns:p14="http://schemas.microsoft.com/office/powerpoint/2010/main" val="1063171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40D98-3678-645F-45F9-2CD1E281071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52A84A8-16F9-15D0-EE73-0D579435BED2}"/>
              </a:ext>
            </a:extLst>
          </p:cNvPr>
          <p:cNvSpPr>
            <a:spLocks noGrp="1"/>
          </p:cNvSpPr>
          <p:nvPr>
            <p:ph type="dt" sz="half" idx="10"/>
          </p:nvPr>
        </p:nvSpPr>
        <p:spPr/>
        <p:txBody>
          <a:bodyPr/>
          <a:lstStyle/>
          <a:p>
            <a:fld id="{5050118B-26E7-4618-8EB6-D9CE5B27C8A2}" type="datetimeFigureOut">
              <a:rPr lang="en-GB" smtClean="0"/>
              <a:t>07/07/2025</a:t>
            </a:fld>
            <a:endParaRPr lang="en-GB"/>
          </a:p>
        </p:txBody>
      </p:sp>
      <p:sp>
        <p:nvSpPr>
          <p:cNvPr id="4" name="Footer Placeholder 3">
            <a:extLst>
              <a:ext uri="{FF2B5EF4-FFF2-40B4-BE49-F238E27FC236}">
                <a16:creationId xmlns:a16="http://schemas.microsoft.com/office/drawing/2014/main" id="{B179EAB5-5C62-E9C2-4436-D32FAE545B0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A512AE-1572-3E84-BB2A-A3A403972B21}"/>
              </a:ext>
            </a:extLst>
          </p:cNvPr>
          <p:cNvSpPr>
            <a:spLocks noGrp="1"/>
          </p:cNvSpPr>
          <p:nvPr>
            <p:ph type="sldNum" sz="quarter" idx="12"/>
          </p:nvPr>
        </p:nvSpPr>
        <p:spPr/>
        <p:txBody>
          <a:bodyPr/>
          <a:lstStyle/>
          <a:p>
            <a:fld id="{3EA95394-177A-41F0-BEBE-CED65916C181}" type="slidenum">
              <a:rPr lang="en-GB" smtClean="0"/>
              <a:t>‹#›</a:t>
            </a:fld>
            <a:endParaRPr lang="en-GB"/>
          </a:p>
        </p:txBody>
      </p:sp>
    </p:spTree>
    <p:extLst>
      <p:ext uri="{BB962C8B-B14F-4D97-AF65-F5344CB8AC3E}">
        <p14:creationId xmlns:p14="http://schemas.microsoft.com/office/powerpoint/2010/main" val="23912790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73E224-B2D8-D5F8-8EE9-E386DB617144}"/>
              </a:ext>
            </a:extLst>
          </p:cNvPr>
          <p:cNvSpPr>
            <a:spLocks noGrp="1"/>
          </p:cNvSpPr>
          <p:nvPr>
            <p:ph type="dt" sz="half" idx="10"/>
          </p:nvPr>
        </p:nvSpPr>
        <p:spPr/>
        <p:txBody>
          <a:bodyPr/>
          <a:lstStyle/>
          <a:p>
            <a:fld id="{5050118B-26E7-4618-8EB6-D9CE5B27C8A2}" type="datetimeFigureOut">
              <a:rPr lang="en-GB" smtClean="0"/>
              <a:t>07/07/2025</a:t>
            </a:fld>
            <a:endParaRPr lang="en-GB"/>
          </a:p>
        </p:txBody>
      </p:sp>
      <p:sp>
        <p:nvSpPr>
          <p:cNvPr id="3" name="Footer Placeholder 2">
            <a:extLst>
              <a:ext uri="{FF2B5EF4-FFF2-40B4-BE49-F238E27FC236}">
                <a16:creationId xmlns:a16="http://schemas.microsoft.com/office/drawing/2014/main" id="{1F5E5B10-A3BF-F820-EE1C-3B76AD26966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E432D76-A10C-C9A4-D6E0-90CC5186F83C}"/>
              </a:ext>
            </a:extLst>
          </p:cNvPr>
          <p:cNvSpPr>
            <a:spLocks noGrp="1"/>
          </p:cNvSpPr>
          <p:nvPr>
            <p:ph type="sldNum" sz="quarter" idx="12"/>
          </p:nvPr>
        </p:nvSpPr>
        <p:spPr/>
        <p:txBody>
          <a:bodyPr/>
          <a:lstStyle/>
          <a:p>
            <a:fld id="{3EA95394-177A-41F0-BEBE-CED65916C181}" type="slidenum">
              <a:rPr lang="en-GB" smtClean="0"/>
              <a:t>‹#›</a:t>
            </a:fld>
            <a:endParaRPr lang="en-GB"/>
          </a:p>
        </p:txBody>
      </p:sp>
    </p:spTree>
    <p:extLst>
      <p:ext uri="{BB962C8B-B14F-4D97-AF65-F5344CB8AC3E}">
        <p14:creationId xmlns:p14="http://schemas.microsoft.com/office/powerpoint/2010/main" val="28726624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7859-229D-7910-B093-D2CFD97C55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79B2208-6941-095A-A3F4-442DE6EAB2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98E66BD-5213-D9F7-C69A-F37010F20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B84B6E-CFE7-73DA-DF9D-C93641717D60}"/>
              </a:ext>
            </a:extLst>
          </p:cNvPr>
          <p:cNvSpPr>
            <a:spLocks noGrp="1"/>
          </p:cNvSpPr>
          <p:nvPr>
            <p:ph type="dt" sz="half" idx="10"/>
          </p:nvPr>
        </p:nvSpPr>
        <p:spPr/>
        <p:txBody>
          <a:bodyPr/>
          <a:lstStyle/>
          <a:p>
            <a:fld id="{5050118B-26E7-4618-8EB6-D9CE5B27C8A2}" type="datetimeFigureOut">
              <a:rPr lang="en-GB" smtClean="0"/>
              <a:t>07/07/2025</a:t>
            </a:fld>
            <a:endParaRPr lang="en-GB"/>
          </a:p>
        </p:txBody>
      </p:sp>
      <p:sp>
        <p:nvSpPr>
          <p:cNvPr id="6" name="Footer Placeholder 5">
            <a:extLst>
              <a:ext uri="{FF2B5EF4-FFF2-40B4-BE49-F238E27FC236}">
                <a16:creationId xmlns:a16="http://schemas.microsoft.com/office/drawing/2014/main" id="{06FECE82-2072-8308-DDD0-2079AEDB88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D0B5FC-4F7E-BB2E-9B61-CC74D54EB008}"/>
              </a:ext>
            </a:extLst>
          </p:cNvPr>
          <p:cNvSpPr>
            <a:spLocks noGrp="1"/>
          </p:cNvSpPr>
          <p:nvPr>
            <p:ph type="sldNum" sz="quarter" idx="12"/>
          </p:nvPr>
        </p:nvSpPr>
        <p:spPr/>
        <p:txBody>
          <a:bodyPr/>
          <a:lstStyle/>
          <a:p>
            <a:fld id="{3EA95394-177A-41F0-BEBE-CED65916C181}" type="slidenum">
              <a:rPr lang="en-GB" smtClean="0"/>
              <a:t>‹#›</a:t>
            </a:fld>
            <a:endParaRPr lang="en-GB"/>
          </a:p>
        </p:txBody>
      </p:sp>
    </p:spTree>
    <p:extLst>
      <p:ext uri="{BB962C8B-B14F-4D97-AF65-F5344CB8AC3E}">
        <p14:creationId xmlns:p14="http://schemas.microsoft.com/office/powerpoint/2010/main" val="2811214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EA883-1BE3-475C-FE57-3C59C06A54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AF45CD6-99C1-8A05-785D-3EB64D348A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758605C-C777-21A3-539E-541E4CB037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87333D-D398-3D82-EB2A-46DA0612A803}"/>
              </a:ext>
            </a:extLst>
          </p:cNvPr>
          <p:cNvSpPr>
            <a:spLocks noGrp="1"/>
          </p:cNvSpPr>
          <p:nvPr>
            <p:ph type="dt" sz="half" idx="10"/>
          </p:nvPr>
        </p:nvSpPr>
        <p:spPr/>
        <p:txBody>
          <a:bodyPr/>
          <a:lstStyle/>
          <a:p>
            <a:fld id="{5050118B-26E7-4618-8EB6-D9CE5B27C8A2}" type="datetimeFigureOut">
              <a:rPr lang="en-GB" smtClean="0"/>
              <a:t>07/07/2025</a:t>
            </a:fld>
            <a:endParaRPr lang="en-GB"/>
          </a:p>
        </p:txBody>
      </p:sp>
      <p:sp>
        <p:nvSpPr>
          <p:cNvPr id="6" name="Footer Placeholder 5">
            <a:extLst>
              <a:ext uri="{FF2B5EF4-FFF2-40B4-BE49-F238E27FC236}">
                <a16:creationId xmlns:a16="http://schemas.microsoft.com/office/drawing/2014/main" id="{77681263-2D0A-AC61-F41D-A4F0BA2F35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7CF055-E7D8-2C00-2795-4635103EBDBB}"/>
              </a:ext>
            </a:extLst>
          </p:cNvPr>
          <p:cNvSpPr>
            <a:spLocks noGrp="1"/>
          </p:cNvSpPr>
          <p:nvPr>
            <p:ph type="sldNum" sz="quarter" idx="12"/>
          </p:nvPr>
        </p:nvSpPr>
        <p:spPr/>
        <p:txBody>
          <a:bodyPr/>
          <a:lstStyle/>
          <a:p>
            <a:fld id="{3EA95394-177A-41F0-BEBE-CED65916C181}" type="slidenum">
              <a:rPr lang="en-GB" smtClean="0"/>
              <a:t>‹#›</a:t>
            </a:fld>
            <a:endParaRPr lang="en-GB"/>
          </a:p>
        </p:txBody>
      </p:sp>
    </p:spTree>
    <p:extLst>
      <p:ext uri="{BB962C8B-B14F-4D97-AF65-F5344CB8AC3E}">
        <p14:creationId xmlns:p14="http://schemas.microsoft.com/office/powerpoint/2010/main" val="378776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1DB86-26BC-0D34-1002-16459CDC2F4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DAE33A0-48C7-014B-F6C7-5BC1AAA5AB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066055-5464-527D-CC36-36D0D7D0BDFD}"/>
              </a:ext>
            </a:extLst>
          </p:cNvPr>
          <p:cNvSpPr>
            <a:spLocks noGrp="1"/>
          </p:cNvSpPr>
          <p:nvPr>
            <p:ph type="dt" sz="half" idx="10"/>
          </p:nvPr>
        </p:nvSpPr>
        <p:spPr/>
        <p:txBody>
          <a:bodyPr/>
          <a:lstStyle/>
          <a:p>
            <a:fld id="{5050118B-26E7-4618-8EB6-D9CE5B27C8A2}" type="datetimeFigureOut">
              <a:rPr lang="en-GB" smtClean="0"/>
              <a:t>07/07/2025</a:t>
            </a:fld>
            <a:endParaRPr lang="en-GB"/>
          </a:p>
        </p:txBody>
      </p:sp>
      <p:sp>
        <p:nvSpPr>
          <p:cNvPr id="5" name="Footer Placeholder 4">
            <a:extLst>
              <a:ext uri="{FF2B5EF4-FFF2-40B4-BE49-F238E27FC236}">
                <a16:creationId xmlns:a16="http://schemas.microsoft.com/office/drawing/2014/main" id="{26DB3D33-DAC1-B713-7830-34E4BA75D6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09F7FF-0CA9-664B-B7A9-836E1F25AD9F}"/>
              </a:ext>
            </a:extLst>
          </p:cNvPr>
          <p:cNvSpPr>
            <a:spLocks noGrp="1"/>
          </p:cNvSpPr>
          <p:nvPr>
            <p:ph type="sldNum" sz="quarter" idx="12"/>
          </p:nvPr>
        </p:nvSpPr>
        <p:spPr/>
        <p:txBody>
          <a:bodyPr/>
          <a:lstStyle/>
          <a:p>
            <a:fld id="{3EA95394-177A-41F0-BEBE-CED65916C181}" type="slidenum">
              <a:rPr lang="en-GB" smtClean="0"/>
              <a:t>‹#›</a:t>
            </a:fld>
            <a:endParaRPr lang="en-GB"/>
          </a:p>
        </p:txBody>
      </p:sp>
    </p:spTree>
    <p:extLst>
      <p:ext uri="{BB962C8B-B14F-4D97-AF65-F5344CB8AC3E}">
        <p14:creationId xmlns:p14="http://schemas.microsoft.com/office/powerpoint/2010/main" val="23695572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68D64-8C3D-94BA-76DC-CA7A0D8F7DF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1D5D8C-72D5-EF8E-C51A-7B95B25462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B5AF3A-20BF-469C-968F-15661D27C46A}"/>
              </a:ext>
            </a:extLst>
          </p:cNvPr>
          <p:cNvSpPr>
            <a:spLocks noGrp="1"/>
          </p:cNvSpPr>
          <p:nvPr>
            <p:ph type="dt" sz="half" idx="10"/>
          </p:nvPr>
        </p:nvSpPr>
        <p:spPr/>
        <p:txBody>
          <a:bodyPr/>
          <a:lstStyle/>
          <a:p>
            <a:fld id="{5050118B-26E7-4618-8EB6-D9CE5B27C8A2}" type="datetimeFigureOut">
              <a:rPr lang="en-GB" smtClean="0"/>
              <a:t>07/07/2025</a:t>
            </a:fld>
            <a:endParaRPr lang="en-GB"/>
          </a:p>
        </p:txBody>
      </p:sp>
      <p:sp>
        <p:nvSpPr>
          <p:cNvPr id="5" name="Footer Placeholder 4">
            <a:extLst>
              <a:ext uri="{FF2B5EF4-FFF2-40B4-BE49-F238E27FC236}">
                <a16:creationId xmlns:a16="http://schemas.microsoft.com/office/drawing/2014/main" id="{2DE59FDA-B25B-2DFD-CB08-6A7E147D7F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477BD3-D9A3-F182-D0A3-4BC83B656913}"/>
              </a:ext>
            </a:extLst>
          </p:cNvPr>
          <p:cNvSpPr>
            <a:spLocks noGrp="1"/>
          </p:cNvSpPr>
          <p:nvPr>
            <p:ph type="sldNum" sz="quarter" idx="12"/>
          </p:nvPr>
        </p:nvSpPr>
        <p:spPr/>
        <p:txBody>
          <a:bodyPr/>
          <a:lstStyle/>
          <a:p>
            <a:fld id="{3EA95394-177A-41F0-BEBE-CED65916C181}" type="slidenum">
              <a:rPr lang="en-GB" smtClean="0"/>
              <a:t>‹#›</a:t>
            </a:fld>
            <a:endParaRPr lang="en-GB"/>
          </a:p>
        </p:txBody>
      </p:sp>
    </p:spTree>
    <p:extLst>
      <p:ext uri="{BB962C8B-B14F-4D97-AF65-F5344CB8AC3E}">
        <p14:creationId xmlns:p14="http://schemas.microsoft.com/office/powerpoint/2010/main" val="15452339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132C-3150-C0AC-5515-52316444B2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C762E50-0070-D986-DC3B-E11C4AB444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4B304F-697F-3EEE-C76B-613E40978C5C}"/>
              </a:ext>
            </a:extLst>
          </p:cNvPr>
          <p:cNvSpPr>
            <a:spLocks noGrp="1"/>
          </p:cNvSpPr>
          <p:nvPr>
            <p:ph type="dt" sz="half" idx="10"/>
          </p:nvPr>
        </p:nvSpPr>
        <p:spPr/>
        <p:txBody>
          <a:bodyPr/>
          <a:lstStyle/>
          <a:p>
            <a:fld id="{589DB2C1-C377-462E-9581-A654479300CD}" type="datetimeFigureOut">
              <a:rPr lang="en-GB" smtClean="0"/>
              <a:t>07/07/2025</a:t>
            </a:fld>
            <a:endParaRPr lang="en-GB"/>
          </a:p>
        </p:txBody>
      </p:sp>
      <p:sp>
        <p:nvSpPr>
          <p:cNvPr id="5" name="Footer Placeholder 4">
            <a:extLst>
              <a:ext uri="{FF2B5EF4-FFF2-40B4-BE49-F238E27FC236}">
                <a16:creationId xmlns:a16="http://schemas.microsoft.com/office/drawing/2014/main" id="{EC8A6673-C1C9-DCE8-160E-F428C10A43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6E47F9-CC06-B9C4-36E0-42D82952D15A}"/>
              </a:ext>
            </a:extLst>
          </p:cNvPr>
          <p:cNvSpPr>
            <a:spLocks noGrp="1"/>
          </p:cNvSpPr>
          <p:nvPr>
            <p:ph type="sldNum" sz="quarter" idx="12"/>
          </p:nvPr>
        </p:nvSpPr>
        <p:spPr/>
        <p:txBody>
          <a:bodyPr/>
          <a:lstStyle/>
          <a:p>
            <a:fld id="{87FCF868-AF3B-4FA1-9591-ABB8C904F375}" type="slidenum">
              <a:rPr lang="en-GB" smtClean="0"/>
              <a:t>‹#›</a:t>
            </a:fld>
            <a:endParaRPr lang="en-GB"/>
          </a:p>
        </p:txBody>
      </p:sp>
    </p:spTree>
    <p:extLst>
      <p:ext uri="{BB962C8B-B14F-4D97-AF65-F5344CB8AC3E}">
        <p14:creationId xmlns:p14="http://schemas.microsoft.com/office/powerpoint/2010/main" val="2708132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4367F-C551-A10E-CAAE-6EB1963EC2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F3670F-12E1-8F89-BB05-D939E925FF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E09E87-8851-6DCF-D295-D8849B39021B}"/>
              </a:ext>
            </a:extLst>
          </p:cNvPr>
          <p:cNvSpPr>
            <a:spLocks noGrp="1"/>
          </p:cNvSpPr>
          <p:nvPr>
            <p:ph type="dt" sz="half" idx="10"/>
          </p:nvPr>
        </p:nvSpPr>
        <p:spPr/>
        <p:txBody>
          <a:bodyPr/>
          <a:lstStyle/>
          <a:p>
            <a:fld id="{589DB2C1-C377-462E-9581-A654479300CD}" type="datetimeFigureOut">
              <a:rPr lang="en-GB" smtClean="0"/>
              <a:t>07/07/2025</a:t>
            </a:fld>
            <a:endParaRPr lang="en-GB"/>
          </a:p>
        </p:txBody>
      </p:sp>
      <p:sp>
        <p:nvSpPr>
          <p:cNvPr id="5" name="Footer Placeholder 4">
            <a:extLst>
              <a:ext uri="{FF2B5EF4-FFF2-40B4-BE49-F238E27FC236}">
                <a16:creationId xmlns:a16="http://schemas.microsoft.com/office/drawing/2014/main" id="{12DC00EB-1895-D22D-78DD-17C56EF868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3F0A2D-BABF-951C-4A01-11334FD49864}"/>
              </a:ext>
            </a:extLst>
          </p:cNvPr>
          <p:cNvSpPr>
            <a:spLocks noGrp="1"/>
          </p:cNvSpPr>
          <p:nvPr>
            <p:ph type="sldNum" sz="quarter" idx="12"/>
          </p:nvPr>
        </p:nvSpPr>
        <p:spPr/>
        <p:txBody>
          <a:bodyPr/>
          <a:lstStyle/>
          <a:p>
            <a:fld id="{87FCF868-AF3B-4FA1-9591-ABB8C904F375}" type="slidenum">
              <a:rPr lang="en-GB" smtClean="0"/>
              <a:t>‹#›</a:t>
            </a:fld>
            <a:endParaRPr lang="en-GB"/>
          </a:p>
        </p:txBody>
      </p:sp>
    </p:spTree>
    <p:extLst>
      <p:ext uri="{BB962C8B-B14F-4D97-AF65-F5344CB8AC3E}">
        <p14:creationId xmlns:p14="http://schemas.microsoft.com/office/powerpoint/2010/main" val="28303340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FD787-96AC-A223-3665-3B783C6786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A701E00-0DEB-E7B6-013B-05C476D34CD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A753C-1D5B-801B-029A-561C8187F5E7}"/>
              </a:ext>
            </a:extLst>
          </p:cNvPr>
          <p:cNvSpPr>
            <a:spLocks noGrp="1"/>
          </p:cNvSpPr>
          <p:nvPr>
            <p:ph type="dt" sz="half" idx="10"/>
          </p:nvPr>
        </p:nvSpPr>
        <p:spPr/>
        <p:txBody>
          <a:bodyPr/>
          <a:lstStyle/>
          <a:p>
            <a:fld id="{589DB2C1-C377-462E-9581-A654479300CD}" type="datetimeFigureOut">
              <a:rPr lang="en-GB" smtClean="0"/>
              <a:t>07/07/2025</a:t>
            </a:fld>
            <a:endParaRPr lang="en-GB"/>
          </a:p>
        </p:txBody>
      </p:sp>
      <p:sp>
        <p:nvSpPr>
          <p:cNvPr id="5" name="Footer Placeholder 4">
            <a:extLst>
              <a:ext uri="{FF2B5EF4-FFF2-40B4-BE49-F238E27FC236}">
                <a16:creationId xmlns:a16="http://schemas.microsoft.com/office/drawing/2014/main" id="{D179568A-92D2-6966-0238-3A5838028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E58886-449D-05EE-D42F-C9CF4CB02ED0}"/>
              </a:ext>
            </a:extLst>
          </p:cNvPr>
          <p:cNvSpPr>
            <a:spLocks noGrp="1"/>
          </p:cNvSpPr>
          <p:nvPr>
            <p:ph type="sldNum" sz="quarter" idx="12"/>
          </p:nvPr>
        </p:nvSpPr>
        <p:spPr/>
        <p:txBody>
          <a:bodyPr/>
          <a:lstStyle/>
          <a:p>
            <a:fld id="{87FCF868-AF3B-4FA1-9591-ABB8C904F375}" type="slidenum">
              <a:rPr lang="en-GB" smtClean="0"/>
              <a:t>‹#›</a:t>
            </a:fld>
            <a:endParaRPr lang="en-GB"/>
          </a:p>
        </p:txBody>
      </p:sp>
    </p:spTree>
    <p:extLst>
      <p:ext uri="{BB962C8B-B14F-4D97-AF65-F5344CB8AC3E}">
        <p14:creationId xmlns:p14="http://schemas.microsoft.com/office/powerpoint/2010/main" val="1856547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WAN -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4A1B-09F4-4F40-BAE6-C1AA26F073E4}"/>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ACD264-7883-40D3-A48B-9F49FCF427A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E5E82-ACC6-4940-86DE-DBDE8458F05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5FE44F8-B307-456C-AD8E-E29A44216F9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623090-0168-43D3-8B74-9A3B7AE2EF82}"/>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419003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9F107-CC47-E521-E925-EE515E9F2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CEA517-409C-3748-9F7E-82FCB6357E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2EE65EA-EEE0-F0A5-BF19-3EDF824F66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49A39EF-7AC2-C1C4-6D5C-B68F25A93D0E}"/>
              </a:ext>
            </a:extLst>
          </p:cNvPr>
          <p:cNvSpPr>
            <a:spLocks noGrp="1"/>
          </p:cNvSpPr>
          <p:nvPr>
            <p:ph type="dt" sz="half" idx="10"/>
          </p:nvPr>
        </p:nvSpPr>
        <p:spPr/>
        <p:txBody>
          <a:bodyPr/>
          <a:lstStyle/>
          <a:p>
            <a:fld id="{589DB2C1-C377-462E-9581-A654479300CD}" type="datetimeFigureOut">
              <a:rPr lang="en-GB" smtClean="0"/>
              <a:t>07/07/2025</a:t>
            </a:fld>
            <a:endParaRPr lang="en-GB"/>
          </a:p>
        </p:txBody>
      </p:sp>
      <p:sp>
        <p:nvSpPr>
          <p:cNvPr id="6" name="Footer Placeholder 5">
            <a:extLst>
              <a:ext uri="{FF2B5EF4-FFF2-40B4-BE49-F238E27FC236}">
                <a16:creationId xmlns:a16="http://schemas.microsoft.com/office/drawing/2014/main" id="{0FFB4ABC-B2F4-4986-C9BD-0F9E97EB85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1229B8-DA46-5D87-F786-6CC5678347A6}"/>
              </a:ext>
            </a:extLst>
          </p:cNvPr>
          <p:cNvSpPr>
            <a:spLocks noGrp="1"/>
          </p:cNvSpPr>
          <p:nvPr>
            <p:ph type="sldNum" sz="quarter" idx="12"/>
          </p:nvPr>
        </p:nvSpPr>
        <p:spPr/>
        <p:txBody>
          <a:bodyPr/>
          <a:lstStyle/>
          <a:p>
            <a:fld id="{87FCF868-AF3B-4FA1-9591-ABB8C904F375}" type="slidenum">
              <a:rPr lang="en-GB" smtClean="0"/>
              <a:t>‹#›</a:t>
            </a:fld>
            <a:endParaRPr lang="en-GB"/>
          </a:p>
        </p:txBody>
      </p:sp>
    </p:spTree>
    <p:extLst>
      <p:ext uri="{BB962C8B-B14F-4D97-AF65-F5344CB8AC3E}">
        <p14:creationId xmlns:p14="http://schemas.microsoft.com/office/powerpoint/2010/main" val="18637119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12609-E9C3-85DC-5D32-951B7B255EA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7D8B1F-F80C-28C0-0C69-DDF8BAD35B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741D92-992E-4C38-E901-9436ADA7DD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7B398EA-855A-E7A9-FB27-FC56FFCCC8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22E421-A9AC-6407-E8F4-513BB3731F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6E6FE6B-D0DC-D87A-5499-A3377CB453D5}"/>
              </a:ext>
            </a:extLst>
          </p:cNvPr>
          <p:cNvSpPr>
            <a:spLocks noGrp="1"/>
          </p:cNvSpPr>
          <p:nvPr>
            <p:ph type="dt" sz="half" idx="10"/>
          </p:nvPr>
        </p:nvSpPr>
        <p:spPr/>
        <p:txBody>
          <a:bodyPr/>
          <a:lstStyle/>
          <a:p>
            <a:fld id="{589DB2C1-C377-462E-9581-A654479300CD}" type="datetimeFigureOut">
              <a:rPr lang="en-GB" smtClean="0"/>
              <a:t>07/07/2025</a:t>
            </a:fld>
            <a:endParaRPr lang="en-GB"/>
          </a:p>
        </p:txBody>
      </p:sp>
      <p:sp>
        <p:nvSpPr>
          <p:cNvPr id="8" name="Footer Placeholder 7">
            <a:extLst>
              <a:ext uri="{FF2B5EF4-FFF2-40B4-BE49-F238E27FC236}">
                <a16:creationId xmlns:a16="http://schemas.microsoft.com/office/drawing/2014/main" id="{134BD131-4329-C2D4-78BF-031162FCD1F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08766E-2907-6B67-821A-1F375AAA188F}"/>
              </a:ext>
            </a:extLst>
          </p:cNvPr>
          <p:cNvSpPr>
            <a:spLocks noGrp="1"/>
          </p:cNvSpPr>
          <p:nvPr>
            <p:ph type="sldNum" sz="quarter" idx="12"/>
          </p:nvPr>
        </p:nvSpPr>
        <p:spPr/>
        <p:txBody>
          <a:bodyPr/>
          <a:lstStyle/>
          <a:p>
            <a:fld id="{87FCF868-AF3B-4FA1-9591-ABB8C904F375}" type="slidenum">
              <a:rPr lang="en-GB" smtClean="0"/>
              <a:t>‹#›</a:t>
            </a:fld>
            <a:endParaRPr lang="en-GB"/>
          </a:p>
        </p:txBody>
      </p:sp>
    </p:spTree>
    <p:extLst>
      <p:ext uri="{BB962C8B-B14F-4D97-AF65-F5344CB8AC3E}">
        <p14:creationId xmlns:p14="http://schemas.microsoft.com/office/powerpoint/2010/main" val="37311095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5B35A-20C6-8C2C-58BE-96977B0FD1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F2A6898-F295-B554-EC1D-34FBE605F31B}"/>
              </a:ext>
            </a:extLst>
          </p:cNvPr>
          <p:cNvSpPr>
            <a:spLocks noGrp="1"/>
          </p:cNvSpPr>
          <p:nvPr>
            <p:ph type="dt" sz="half" idx="10"/>
          </p:nvPr>
        </p:nvSpPr>
        <p:spPr/>
        <p:txBody>
          <a:bodyPr/>
          <a:lstStyle/>
          <a:p>
            <a:fld id="{589DB2C1-C377-462E-9581-A654479300CD}" type="datetimeFigureOut">
              <a:rPr lang="en-GB" smtClean="0"/>
              <a:t>07/07/2025</a:t>
            </a:fld>
            <a:endParaRPr lang="en-GB"/>
          </a:p>
        </p:txBody>
      </p:sp>
      <p:sp>
        <p:nvSpPr>
          <p:cNvPr id="4" name="Footer Placeholder 3">
            <a:extLst>
              <a:ext uri="{FF2B5EF4-FFF2-40B4-BE49-F238E27FC236}">
                <a16:creationId xmlns:a16="http://schemas.microsoft.com/office/drawing/2014/main" id="{717973CB-6280-8E2C-0A0F-5CE30244DCC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163E1AA-47D1-ADAE-F5BB-7DEA8DCCA688}"/>
              </a:ext>
            </a:extLst>
          </p:cNvPr>
          <p:cNvSpPr>
            <a:spLocks noGrp="1"/>
          </p:cNvSpPr>
          <p:nvPr>
            <p:ph type="sldNum" sz="quarter" idx="12"/>
          </p:nvPr>
        </p:nvSpPr>
        <p:spPr/>
        <p:txBody>
          <a:bodyPr/>
          <a:lstStyle/>
          <a:p>
            <a:fld id="{87FCF868-AF3B-4FA1-9591-ABB8C904F375}" type="slidenum">
              <a:rPr lang="en-GB" smtClean="0"/>
              <a:t>‹#›</a:t>
            </a:fld>
            <a:endParaRPr lang="en-GB"/>
          </a:p>
        </p:txBody>
      </p:sp>
    </p:spTree>
    <p:extLst>
      <p:ext uri="{BB962C8B-B14F-4D97-AF65-F5344CB8AC3E}">
        <p14:creationId xmlns:p14="http://schemas.microsoft.com/office/powerpoint/2010/main" val="11289664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1FD29-10AA-E50B-83C1-9B2F11003915}"/>
              </a:ext>
            </a:extLst>
          </p:cNvPr>
          <p:cNvSpPr>
            <a:spLocks noGrp="1"/>
          </p:cNvSpPr>
          <p:nvPr>
            <p:ph type="dt" sz="half" idx="10"/>
          </p:nvPr>
        </p:nvSpPr>
        <p:spPr/>
        <p:txBody>
          <a:bodyPr/>
          <a:lstStyle/>
          <a:p>
            <a:fld id="{589DB2C1-C377-462E-9581-A654479300CD}" type="datetimeFigureOut">
              <a:rPr lang="en-GB" smtClean="0"/>
              <a:t>07/07/2025</a:t>
            </a:fld>
            <a:endParaRPr lang="en-GB"/>
          </a:p>
        </p:txBody>
      </p:sp>
      <p:sp>
        <p:nvSpPr>
          <p:cNvPr id="3" name="Footer Placeholder 2">
            <a:extLst>
              <a:ext uri="{FF2B5EF4-FFF2-40B4-BE49-F238E27FC236}">
                <a16:creationId xmlns:a16="http://schemas.microsoft.com/office/drawing/2014/main" id="{EA64D942-8C31-0742-ACA9-8DFAC797A7A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E3F3D3B-3AA8-C0EF-CFF3-04AA705A7C03}"/>
              </a:ext>
            </a:extLst>
          </p:cNvPr>
          <p:cNvSpPr>
            <a:spLocks noGrp="1"/>
          </p:cNvSpPr>
          <p:nvPr>
            <p:ph type="sldNum" sz="quarter" idx="12"/>
          </p:nvPr>
        </p:nvSpPr>
        <p:spPr/>
        <p:txBody>
          <a:bodyPr/>
          <a:lstStyle/>
          <a:p>
            <a:fld id="{87FCF868-AF3B-4FA1-9591-ABB8C904F375}" type="slidenum">
              <a:rPr lang="en-GB" smtClean="0"/>
              <a:t>‹#›</a:t>
            </a:fld>
            <a:endParaRPr lang="en-GB"/>
          </a:p>
        </p:txBody>
      </p:sp>
    </p:spTree>
    <p:extLst>
      <p:ext uri="{BB962C8B-B14F-4D97-AF65-F5344CB8AC3E}">
        <p14:creationId xmlns:p14="http://schemas.microsoft.com/office/powerpoint/2010/main" val="32725549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8335-04F2-BE52-AAE9-9451456BB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37810EE-3F4B-98BF-4547-D88C54EF0E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721069-7330-7880-86A9-6EAD2A8B73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9896C-C891-3DCA-93C1-C89848C22740}"/>
              </a:ext>
            </a:extLst>
          </p:cNvPr>
          <p:cNvSpPr>
            <a:spLocks noGrp="1"/>
          </p:cNvSpPr>
          <p:nvPr>
            <p:ph type="dt" sz="half" idx="10"/>
          </p:nvPr>
        </p:nvSpPr>
        <p:spPr/>
        <p:txBody>
          <a:bodyPr/>
          <a:lstStyle/>
          <a:p>
            <a:fld id="{589DB2C1-C377-462E-9581-A654479300CD}" type="datetimeFigureOut">
              <a:rPr lang="en-GB" smtClean="0"/>
              <a:t>07/07/2025</a:t>
            </a:fld>
            <a:endParaRPr lang="en-GB"/>
          </a:p>
        </p:txBody>
      </p:sp>
      <p:sp>
        <p:nvSpPr>
          <p:cNvPr id="6" name="Footer Placeholder 5">
            <a:extLst>
              <a:ext uri="{FF2B5EF4-FFF2-40B4-BE49-F238E27FC236}">
                <a16:creationId xmlns:a16="http://schemas.microsoft.com/office/drawing/2014/main" id="{E7924EA3-002A-FBCD-DAE7-90B60D610C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FA2728-0FEB-A566-5D1A-D276F9B75997}"/>
              </a:ext>
            </a:extLst>
          </p:cNvPr>
          <p:cNvSpPr>
            <a:spLocks noGrp="1"/>
          </p:cNvSpPr>
          <p:nvPr>
            <p:ph type="sldNum" sz="quarter" idx="12"/>
          </p:nvPr>
        </p:nvSpPr>
        <p:spPr/>
        <p:txBody>
          <a:bodyPr/>
          <a:lstStyle/>
          <a:p>
            <a:fld id="{87FCF868-AF3B-4FA1-9591-ABB8C904F375}" type="slidenum">
              <a:rPr lang="en-GB" smtClean="0"/>
              <a:t>‹#›</a:t>
            </a:fld>
            <a:endParaRPr lang="en-GB"/>
          </a:p>
        </p:txBody>
      </p:sp>
    </p:spTree>
    <p:extLst>
      <p:ext uri="{BB962C8B-B14F-4D97-AF65-F5344CB8AC3E}">
        <p14:creationId xmlns:p14="http://schemas.microsoft.com/office/powerpoint/2010/main" val="13187863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4F239-B28B-C6C6-1036-001745B0E2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E5ABF7-2584-9465-365C-CDBB521235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5367DFB-FF4D-93F7-94D5-408EB83DBF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2508B4-4613-8D6F-FD84-D1297FF27A36}"/>
              </a:ext>
            </a:extLst>
          </p:cNvPr>
          <p:cNvSpPr>
            <a:spLocks noGrp="1"/>
          </p:cNvSpPr>
          <p:nvPr>
            <p:ph type="dt" sz="half" idx="10"/>
          </p:nvPr>
        </p:nvSpPr>
        <p:spPr/>
        <p:txBody>
          <a:bodyPr/>
          <a:lstStyle/>
          <a:p>
            <a:fld id="{589DB2C1-C377-462E-9581-A654479300CD}" type="datetimeFigureOut">
              <a:rPr lang="en-GB" smtClean="0"/>
              <a:t>07/07/2025</a:t>
            </a:fld>
            <a:endParaRPr lang="en-GB"/>
          </a:p>
        </p:txBody>
      </p:sp>
      <p:sp>
        <p:nvSpPr>
          <p:cNvPr id="6" name="Footer Placeholder 5">
            <a:extLst>
              <a:ext uri="{FF2B5EF4-FFF2-40B4-BE49-F238E27FC236}">
                <a16:creationId xmlns:a16="http://schemas.microsoft.com/office/drawing/2014/main" id="{C72CDDAC-1750-D0FD-21E8-32E342AA46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560803-AFA4-F908-07D7-4C781472947D}"/>
              </a:ext>
            </a:extLst>
          </p:cNvPr>
          <p:cNvSpPr>
            <a:spLocks noGrp="1"/>
          </p:cNvSpPr>
          <p:nvPr>
            <p:ph type="sldNum" sz="quarter" idx="12"/>
          </p:nvPr>
        </p:nvSpPr>
        <p:spPr/>
        <p:txBody>
          <a:bodyPr/>
          <a:lstStyle/>
          <a:p>
            <a:fld id="{87FCF868-AF3B-4FA1-9591-ABB8C904F375}" type="slidenum">
              <a:rPr lang="en-GB" smtClean="0"/>
              <a:t>‹#›</a:t>
            </a:fld>
            <a:endParaRPr lang="en-GB"/>
          </a:p>
        </p:txBody>
      </p:sp>
    </p:spTree>
    <p:extLst>
      <p:ext uri="{BB962C8B-B14F-4D97-AF65-F5344CB8AC3E}">
        <p14:creationId xmlns:p14="http://schemas.microsoft.com/office/powerpoint/2010/main" val="23460743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E89E-893C-B765-A88D-8A68BE51C62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35213F-F61C-09E8-1C78-C98CA424FF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950D59-052D-2AE4-6870-B9CA8F5D3AA3}"/>
              </a:ext>
            </a:extLst>
          </p:cNvPr>
          <p:cNvSpPr>
            <a:spLocks noGrp="1"/>
          </p:cNvSpPr>
          <p:nvPr>
            <p:ph type="dt" sz="half" idx="10"/>
          </p:nvPr>
        </p:nvSpPr>
        <p:spPr/>
        <p:txBody>
          <a:bodyPr/>
          <a:lstStyle/>
          <a:p>
            <a:fld id="{589DB2C1-C377-462E-9581-A654479300CD}" type="datetimeFigureOut">
              <a:rPr lang="en-GB" smtClean="0"/>
              <a:t>07/07/2025</a:t>
            </a:fld>
            <a:endParaRPr lang="en-GB"/>
          </a:p>
        </p:txBody>
      </p:sp>
      <p:sp>
        <p:nvSpPr>
          <p:cNvPr id="5" name="Footer Placeholder 4">
            <a:extLst>
              <a:ext uri="{FF2B5EF4-FFF2-40B4-BE49-F238E27FC236}">
                <a16:creationId xmlns:a16="http://schemas.microsoft.com/office/drawing/2014/main" id="{A7257B1D-72BC-2765-A9A9-217E88DC40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85A475-0DEF-7EA3-236C-5EBADF796DD1}"/>
              </a:ext>
            </a:extLst>
          </p:cNvPr>
          <p:cNvSpPr>
            <a:spLocks noGrp="1"/>
          </p:cNvSpPr>
          <p:nvPr>
            <p:ph type="sldNum" sz="quarter" idx="12"/>
          </p:nvPr>
        </p:nvSpPr>
        <p:spPr/>
        <p:txBody>
          <a:bodyPr/>
          <a:lstStyle/>
          <a:p>
            <a:fld id="{87FCF868-AF3B-4FA1-9591-ABB8C904F375}" type="slidenum">
              <a:rPr lang="en-GB" smtClean="0"/>
              <a:t>‹#›</a:t>
            </a:fld>
            <a:endParaRPr lang="en-GB"/>
          </a:p>
        </p:txBody>
      </p:sp>
    </p:spTree>
    <p:extLst>
      <p:ext uri="{BB962C8B-B14F-4D97-AF65-F5344CB8AC3E}">
        <p14:creationId xmlns:p14="http://schemas.microsoft.com/office/powerpoint/2010/main" val="18511882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C15131-745F-00C9-D526-E6C7569F17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B936FD-90AC-23A5-A9A5-C237F4D375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E66FE9-9C6A-5C42-E9DC-DC95E6DBCCB3}"/>
              </a:ext>
            </a:extLst>
          </p:cNvPr>
          <p:cNvSpPr>
            <a:spLocks noGrp="1"/>
          </p:cNvSpPr>
          <p:nvPr>
            <p:ph type="dt" sz="half" idx="10"/>
          </p:nvPr>
        </p:nvSpPr>
        <p:spPr/>
        <p:txBody>
          <a:bodyPr/>
          <a:lstStyle/>
          <a:p>
            <a:fld id="{589DB2C1-C377-462E-9581-A654479300CD}" type="datetimeFigureOut">
              <a:rPr lang="en-GB" smtClean="0"/>
              <a:t>07/07/2025</a:t>
            </a:fld>
            <a:endParaRPr lang="en-GB"/>
          </a:p>
        </p:txBody>
      </p:sp>
      <p:sp>
        <p:nvSpPr>
          <p:cNvPr id="5" name="Footer Placeholder 4">
            <a:extLst>
              <a:ext uri="{FF2B5EF4-FFF2-40B4-BE49-F238E27FC236}">
                <a16:creationId xmlns:a16="http://schemas.microsoft.com/office/drawing/2014/main" id="{9A45644D-A308-24C7-4CE5-6E5097A76E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41F415-6C10-D70D-C721-CA8D03CAB342}"/>
              </a:ext>
            </a:extLst>
          </p:cNvPr>
          <p:cNvSpPr>
            <a:spLocks noGrp="1"/>
          </p:cNvSpPr>
          <p:nvPr>
            <p:ph type="sldNum" sz="quarter" idx="12"/>
          </p:nvPr>
        </p:nvSpPr>
        <p:spPr/>
        <p:txBody>
          <a:bodyPr/>
          <a:lstStyle/>
          <a:p>
            <a:fld id="{87FCF868-AF3B-4FA1-9591-ABB8C904F375}" type="slidenum">
              <a:rPr lang="en-GB" smtClean="0"/>
              <a:t>‹#›</a:t>
            </a:fld>
            <a:endParaRPr lang="en-GB"/>
          </a:p>
        </p:txBody>
      </p:sp>
    </p:spTree>
    <p:extLst>
      <p:ext uri="{BB962C8B-B14F-4D97-AF65-F5344CB8AC3E}">
        <p14:creationId xmlns:p14="http://schemas.microsoft.com/office/powerpoint/2010/main" val="40630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WAN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28DA6-E9A0-4988-848B-D9154A4F04B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778890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SWAN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78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WAN -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F3F1-289B-4EBD-A844-24674D0C5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DC6DE4D-15C5-40DA-8F2A-2DB83B1C9579}"/>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3F1B7A9-ED7C-4896-9AFF-7A5A9FF117F9}"/>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305262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WAN - 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37A6B-5E08-4654-BE05-CBE37818CE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C839F65-A855-4CDD-9F3F-BC15C3DDDC54}"/>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031A58CD-543A-4DCA-879A-2A34D18B26B0}"/>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231725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22.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1742DA-0825-40D4-A8B7-4066A32A043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5F0661-5C27-42FF-A2D5-33F11CC8B4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6FABFF72-8755-5D99-CDE3-49A82F5680C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68940" y="0"/>
            <a:ext cx="2326647" cy="1325562"/>
          </a:xfrm>
          <a:prstGeom prst="rect">
            <a:avLst/>
          </a:prstGeom>
        </p:spPr>
      </p:pic>
    </p:spTree>
    <p:extLst>
      <p:ext uri="{BB962C8B-B14F-4D97-AF65-F5344CB8AC3E}">
        <p14:creationId xmlns:p14="http://schemas.microsoft.com/office/powerpoint/2010/main" val="15735317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712" r:id="rId11"/>
    <p:sldLayoutId id="2147483660" r:id="rId12"/>
  </p:sldLayoutIdLst>
  <p:hf hdr="0" ftr="0"/>
  <p:txStyles>
    <p:titleStyle>
      <a:lvl1pPr marL="0" algn="ctr" defTabSz="914377" rtl="0" eaLnBrk="1" latinLnBrk="0" hangingPunct="1">
        <a:lnSpc>
          <a:spcPct val="100000"/>
        </a:lnSpc>
        <a:spcBef>
          <a:spcPct val="0"/>
        </a:spcBef>
        <a:buNone/>
        <a:defRPr lang="en-GB" sz="4400" kern="1200" dirty="0">
          <a:solidFill>
            <a:srgbClr val="41131C"/>
          </a:solidFill>
          <a:latin typeface="Poppins" panose="00000500000000000000" pitchFamily="2" charset="0"/>
          <a:ea typeface="+mj-ea"/>
          <a:cs typeface="Poppins" panose="00000500000000000000" pitchFamily="2"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lang="en-US" sz="2800" kern="1200" dirty="0" smtClean="0">
          <a:solidFill>
            <a:srgbClr val="41131C"/>
          </a:solidFill>
          <a:latin typeface="Poppins" panose="00000500000000000000" pitchFamily="2" charset="0"/>
          <a:ea typeface="+mn-ea"/>
          <a:cs typeface="Poppins" panose="00000500000000000000" pitchFamily="2" charset="0"/>
        </a:defRPr>
      </a:lvl1pPr>
      <a:lvl2pPr marL="685783" indent="-228594" algn="l" defTabSz="914377" rtl="0" eaLnBrk="1" latinLnBrk="0" hangingPunct="1">
        <a:lnSpc>
          <a:spcPct val="90000"/>
        </a:lnSpc>
        <a:spcBef>
          <a:spcPts val="500"/>
        </a:spcBef>
        <a:buFont typeface="Arial" panose="020B0604020202020204" pitchFamily="34" charset="0"/>
        <a:buChar char="•"/>
        <a:defRPr lang="en-US" sz="2400" kern="1200" dirty="0" smtClean="0">
          <a:solidFill>
            <a:srgbClr val="41131C"/>
          </a:solidFill>
          <a:latin typeface="Poppins" panose="00000500000000000000" pitchFamily="2" charset="0"/>
          <a:ea typeface="+mn-ea"/>
          <a:cs typeface="Poppins" panose="00000500000000000000" pitchFamily="2" charset="0"/>
        </a:defRPr>
      </a:lvl2pPr>
      <a:lvl3pPr marL="1142971" indent="-228594" algn="l" defTabSz="914377" rtl="0" eaLnBrk="1" latinLnBrk="0" hangingPunct="1">
        <a:lnSpc>
          <a:spcPct val="90000"/>
        </a:lnSpc>
        <a:spcBef>
          <a:spcPts val="500"/>
        </a:spcBef>
        <a:buFont typeface="Arial" panose="020B0604020202020204" pitchFamily="34" charset="0"/>
        <a:buChar char="•"/>
        <a:defRPr lang="en-US" sz="2000" kern="1200" dirty="0" smtClean="0">
          <a:solidFill>
            <a:srgbClr val="41131C"/>
          </a:solidFill>
          <a:latin typeface="Poppins" panose="00000500000000000000" pitchFamily="2" charset="0"/>
          <a:ea typeface="+mn-ea"/>
          <a:cs typeface="Poppins" panose="00000500000000000000" pitchFamily="2" charset="0"/>
        </a:defRPr>
      </a:lvl3pPr>
      <a:lvl4pPr marL="1600160" indent="-228594" algn="l" defTabSz="914377" rtl="0" eaLnBrk="1" latinLnBrk="0" hangingPunct="1">
        <a:lnSpc>
          <a:spcPct val="90000"/>
        </a:lnSpc>
        <a:spcBef>
          <a:spcPts val="500"/>
        </a:spcBef>
        <a:buFont typeface="Arial" panose="020B0604020202020204" pitchFamily="34" charset="0"/>
        <a:buChar char="•"/>
        <a:defRPr lang="en-US" sz="1800" kern="1200" dirty="0" smtClean="0">
          <a:solidFill>
            <a:srgbClr val="41131C"/>
          </a:solidFill>
          <a:latin typeface="Poppins" panose="00000500000000000000" pitchFamily="2" charset="0"/>
          <a:ea typeface="+mn-ea"/>
          <a:cs typeface="Poppins" panose="00000500000000000000" pitchFamily="2" charset="0"/>
        </a:defRPr>
      </a:lvl4pPr>
      <a:lvl5pPr marL="2057349" indent="-228594" algn="l" defTabSz="914377" rtl="0" eaLnBrk="1" latinLnBrk="0" hangingPunct="1">
        <a:lnSpc>
          <a:spcPct val="90000"/>
        </a:lnSpc>
        <a:spcBef>
          <a:spcPts val="500"/>
        </a:spcBef>
        <a:buFont typeface="Arial" panose="020B0604020202020204" pitchFamily="34" charset="0"/>
        <a:buChar char="•"/>
        <a:defRPr lang="en-GB" sz="1800" kern="1200" dirty="0" smtClean="0">
          <a:solidFill>
            <a:srgbClr val="41131C"/>
          </a:solidFill>
          <a:latin typeface="Poppins" panose="00000500000000000000" pitchFamily="2" charset="0"/>
          <a:ea typeface="+mn-ea"/>
          <a:cs typeface="Poppins" panose="000005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1742DA-0825-40D4-A8B7-4066A32A0437}"/>
              </a:ext>
            </a:extLst>
          </p:cNvPr>
          <p:cNvSpPr>
            <a:spLocks noGrp="1"/>
          </p:cNvSpPr>
          <p:nvPr>
            <p:ph type="title"/>
          </p:nvPr>
        </p:nvSpPr>
        <p:spPr>
          <a:xfrm>
            <a:off x="2519916" y="365127"/>
            <a:ext cx="8833884"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5F0661-5C27-42FF-A2D5-33F11CC8B4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6FABFF72-8755-5D99-CDE3-49A82F5680C8}"/>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68940" y="0"/>
            <a:ext cx="2326647" cy="1325562"/>
          </a:xfrm>
          <a:prstGeom prst="rect">
            <a:avLst/>
          </a:prstGeom>
        </p:spPr>
      </p:pic>
    </p:spTree>
    <p:extLst>
      <p:ext uri="{BB962C8B-B14F-4D97-AF65-F5344CB8AC3E}">
        <p14:creationId xmlns:p14="http://schemas.microsoft.com/office/powerpoint/2010/main" val="157353176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1"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ftr="0"/>
  <p:txStyles>
    <p:titleStyle>
      <a:lvl1pPr marL="0" algn="l" defTabSz="914377" rtl="0" eaLnBrk="1" latinLnBrk="0" hangingPunct="1">
        <a:lnSpc>
          <a:spcPct val="100000"/>
        </a:lnSpc>
        <a:spcBef>
          <a:spcPct val="0"/>
        </a:spcBef>
        <a:buNone/>
        <a:defRPr lang="en-GB" sz="3200" b="1" kern="1200" dirty="0">
          <a:solidFill>
            <a:srgbClr val="A2364F"/>
          </a:solidFill>
          <a:latin typeface="Poppins" panose="00000500000000000000" pitchFamily="2" charset="0"/>
          <a:ea typeface="+mj-ea"/>
          <a:cs typeface="Poppins" panose="00000500000000000000" pitchFamily="2"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lang="en-US" sz="2800" kern="1200" dirty="0" smtClean="0">
          <a:solidFill>
            <a:srgbClr val="41131C"/>
          </a:solidFill>
          <a:latin typeface="Poppins" panose="00000500000000000000" pitchFamily="2" charset="0"/>
          <a:ea typeface="+mn-ea"/>
          <a:cs typeface="Poppins" panose="00000500000000000000" pitchFamily="2" charset="0"/>
        </a:defRPr>
      </a:lvl1pPr>
      <a:lvl2pPr marL="685783" indent="-228594" algn="l" defTabSz="914377" rtl="0" eaLnBrk="1" latinLnBrk="0" hangingPunct="1">
        <a:lnSpc>
          <a:spcPct val="90000"/>
        </a:lnSpc>
        <a:spcBef>
          <a:spcPts val="500"/>
        </a:spcBef>
        <a:buFont typeface="Arial" panose="020B0604020202020204" pitchFamily="34" charset="0"/>
        <a:buChar char="•"/>
        <a:defRPr lang="en-US" sz="2400" kern="1200" dirty="0" smtClean="0">
          <a:solidFill>
            <a:srgbClr val="41131C"/>
          </a:solidFill>
          <a:latin typeface="Poppins" panose="00000500000000000000" pitchFamily="2" charset="0"/>
          <a:ea typeface="+mn-ea"/>
          <a:cs typeface="Poppins" panose="00000500000000000000" pitchFamily="2" charset="0"/>
        </a:defRPr>
      </a:lvl2pPr>
      <a:lvl3pPr marL="1142971" indent="-228594" algn="l" defTabSz="914377" rtl="0" eaLnBrk="1" latinLnBrk="0" hangingPunct="1">
        <a:lnSpc>
          <a:spcPct val="90000"/>
        </a:lnSpc>
        <a:spcBef>
          <a:spcPts val="500"/>
        </a:spcBef>
        <a:buFont typeface="Arial" panose="020B0604020202020204" pitchFamily="34" charset="0"/>
        <a:buChar char="•"/>
        <a:defRPr lang="en-US" sz="2000" kern="1200" dirty="0" smtClean="0">
          <a:solidFill>
            <a:srgbClr val="41131C"/>
          </a:solidFill>
          <a:latin typeface="Poppins" panose="00000500000000000000" pitchFamily="2" charset="0"/>
          <a:ea typeface="+mn-ea"/>
          <a:cs typeface="Poppins" panose="00000500000000000000" pitchFamily="2" charset="0"/>
        </a:defRPr>
      </a:lvl3pPr>
      <a:lvl4pPr marL="1600160" indent="-228594" algn="l" defTabSz="914377" rtl="0" eaLnBrk="1" latinLnBrk="0" hangingPunct="1">
        <a:lnSpc>
          <a:spcPct val="90000"/>
        </a:lnSpc>
        <a:spcBef>
          <a:spcPts val="500"/>
        </a:spcBef>
        <a:buFont typeface="Arial" panose="020B0604020202020204" pitchFamily="34" charset="0"/>
        <a:buChar char="•"/>
        <a:defRPr lang="en-US" sz="1800" kern="1200" dirty="0" smtClean="0">
          <a:solidFill>
            <a:srgbClr val="41131C"/>
          </a:solidFill>
          <a:latin typeface="Poppins" panose="00000500000000000000" pitchFamily="2" charset="0"/>
          <a:ea typeface="+mn-ea"/>
          <a:cs typeface="Poppins" panose="00000500000000000000" pitchFamily="2" charset="0"/>
        </a:defRPr>
      </a:lvl4pPr>
      <a:lvl5pPr marL="2057349" indent="-228594" algn="l" defTabSz="914377" rtl="0" eaLnBrk="1" latinLnBrk="0" hangingPunct="1">
        <a:lnSpc>
          <a:spcPct val="90000"/>
        </a:lnSpc>
        <a:spcBef>
          <a:spcPts val="500"/>
        </a:spcBef>
        <a:buFont typeface="Arial" panose="020B0604020202020204" pitchFamily="34" charset="0"/>
        <a:buChar char="•"/>
        <a:defRPr lang="en-GB" sz="1800" kern="1200" dirty="0" smtClean="0">
          <a:solidFill>
            <a:srgbClr val="41131C"/>
          </a:solidFill>
          <a:latin typeface="Poppins" panose="00000500000000000000" pitchFamily="2" charset="0"/>
          <a:ea typeface="+mn-ea"/>
          <a:cs typeface="Poppins" panose="000005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C8214B0-AB5B-4674-0249-09A0BE15A6B5}"/>
              </a:ext>
            </a:extLst>
          </p:cNvPr>
          <p:cNvSpPr/>
          <p:nvPr userDrawn="1"/>
        </p:nvSpPr>
        <p:spPr>
          <a:xfrm>
            <a:off x="0" y="5920033"/>
            <a:ext cx="12192000" cy="937968"/>
          </a:xfrm>
          <a:prstGeom prst="rect">
            <a:avLst/>
          </a:prstGeom>
          <a:solidFill>
            <a:srgbClr val="E4F4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48E76F44-F5E6-B0CB-AB17-B72F2C4E88CA}"/>
              </a:ext>
            </a:extLst>
          </p:cNvPr>
          <p:cNvSpPr>
            <a:spLocks noGrp="1"/>
          </p:cNvSpPr>
          <p:nvPr>
            <p:ph type="title"/>
          </p:nvPr>
        </p:nvSpPr>
        <p:spPr>
          <a:xfrm>
            <a:off x="1996911" y="249650"/>
            <a:ext cx="8198177" cy="1147214"/>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09B1BD-22F2-C39F-7DF1-A2EFD9E614E3}"/>
              </a:ext>
            </a:extLst>
          </p:cNvPr>
          <p:cNvSpPr>
            <a:spLocks noGrp="1"/>
          </p:cNvSpPr>
          <p:nvPr>
            <p:ph type="body" idx="1"/>
          </p:nvPr>
        </p:nvSpPr>
        <p:spPr>
          <a:xfrm>
            <a:off x="838200" y="1646514"/>
            <a:ext cx="10515600" cy="41663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descr="A graphic of a medical system&#10;&#10;AI-generated content may be incorrect.">
            <a:extLst>
              <a:ext uri="{FF2B5EF4-FFF2-40B4-BE49-F238E27FC236}">
                <a16:creationId xmlns:a16="http://schemas.microsoft.com/office/drawing/2014/main" id="{5F7B5E2A-BF45-A765-ECE3-FCA8E37D432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098809" y="5992003"/>
            <a:ext cx="1063687" cy="794027"/>
          </a:xfrm>
          <a:prstGeom prst="rect">
            <a:avLst/>
          </a:prstGeom>
        </p:spPr>
      </p:pic>
      <p:pic>
        <p:nvPicPr>
          <p:cNvPr id="11" name="Picture 10">
            <a:extLst>
              <a:ext uri="{FF2B5EF4-FFF2-40B4-BE49-F238E27FC236}">
                <a16:creationId xmlns:a16="http://schemas.microsoft.com/office/drawing/2014/main" id="{CC691737-C75A-AFD8-DE31-2210D644D20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271894" y="6062541"/>
            <a:ext cx="3826915" cy="658934"/>
          </a:xfrm>
          <a:prstGeom prst="rect">
            <a:avLst/>
          </a:prstGeom>
        </p:spPr>
      </p:pic>
      <p:pic>
        <p:nvPicPr>
          <p:cNvPr id="15" name="Picture 14" descr="A logo with pink letters&#10;&#10;AI-generated content may be incorrect.">
            <a:extLst>
              <a:ext uri="{FF2B5EF4-FFF2-40B4-BE49-F238E27FC236}">
                <a16:creationId xmlns:a16="http://schemas.microsoft.com/office/drawing/2014/main" id="{1880CE45-8045-C702-6D03-96C285E38F4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97377" y="6004169"/>
            <a:ext cx="1350978" cy="769694"/>
          </a:xfrm>
          <a:prstGeom prst="rect">
            <a:avLst/>
          </a:prstGeom>
        </p:spPr>
      </p:pic>
    </p:spTree>
    <p:extLst>
      <p:ext uri="{BB962C8B-B14F-4D97-AF65-F5344CB8AC3E}">
        <p14:creationId xmlns:p14="http://schemas.microsoft.com/office/powerpoint/2010/main" val="163486145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Lst>
  <p:txStyles>
    <p:titleStyle>
      <a:lvl1pPr algn="ctr" defTabSz="914400" rtl="0" eaLnBrk="1" latinLnBrk="0" hangingPunct="1">
        <a:lnSpc>
          <a:spcPct val="90000"/>
        </a:lnSpc>
        <a:spcBef>
          <a:spcPct val="0"/>
        </a:spcBef>
        <a:buNone/>
        <a:defRPr sz="4400" kern="1200">
          <a:solidFill>
            <a:srgbClr val="333366"/>
          </a:solidFill>
          <a:latin typeface="Aharoni" panose="02010803020104030203" pitchFamily="2" charset="-79"/>
          <a:ea typeface="+mj-ea"/>
          <a:cs typeface="Aharoni" panose="02010803020104030203"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66"/>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66"/>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66"/>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66"/>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66"/>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05D441-1A50-9010-CE4E-05DC3B778A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DD7113-D0C1-C328-6792-FA95BFE91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1081E3-836C-BDAD-DA4E-3276DB0064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050118B-26E7-4618-8EB6-D9CE5B27C8A2}" type="datetimeFigureOut">
              <a:rPr lang="en-GB" smtClean="0"/>
              <a:t>07/07/2025</a:t>
            </a:fld>
            <a:endParaRPr lang="en-GB"/>
          </a:p>
        </p:txBody>
      </p:sp>
      <p:sp>
        <p:nvSpPr>
          <p:cNvPr id="5" name="Footer Placeholder 4">
            <a:extLst>
              <a:ext uri="{FF2B5EF4-FFF2-40B4-BE49-F238E27FC236}">
                <a16:creationId xmlns:a16="http://schemas.microsoft.com/office/drawing/2014/main" id="{8D17B9AC-92AC-9472-91AF-A60FAAB596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5C83FE6-57BC-F0FD-C759-CEF9C15B28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A95394-177A-41F0-BEBE-CED65916C181}" type="slidenum">
              <a:rPr lang="en-GB" smtClean="0"/>
              <a:t>‹#›</a:t>
            </a:fld>
            <a:endParaRPr lang="en-GB"/>
          </a:p>
        </p:txBody>
      </p:sp>
    </p:spTree>
    <p:extLst>
      <p:ext uri="{BB962C8B-B14F-4D97-AF65-F5344CB8AC3E}">
        <p14:creationId xmlns:p14="http://schemas.microsoft.com/office/powerpoint/2010/main" val="285340879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84FC1-5F35-6E1D-AA25-EEBD6BD6C9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FA573F-D1E4-67CB-C7C7-7F25AC8CE3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CE324C-47C8-BFC1-A2DA-0F8AD49BF9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9DB2C1-C377-462E-9581-A654479300CD}" type="datetimeFigureOut">
              <a:rPr lang="en-GB" smtClean="0"/>
              <a:t>07/07/2025</a:t>
            </a:fld>
            <a:endParaRPr lang="en-GB"/>
          </a:p>
        </p:txBody>
      </p:sp>
      <p:sp>
        <p:nvSpPr>
          <p:cNvPr id="5" name="Footer Placeholder 4">
            <a:extLst>
              <a:ext uri="{FF2B5EF4-FFF2-40B4-BE49-F238E27FC236}">
                <a16:creationId xmlns:a16="http://schemas.microsoft.com/office/drawing/2014/main" id="{9A6D93A7-5608-1D5E-BE79-AE0F9AB51C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126B789-2076-B3DA-0388-78EB566469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FCF868-AF3B-4FA1-9591-ABB8C904F375}" type="slidenum">
              <a:rPr lang="en-GB" smtClean="0"/>
              <a:t>‹#›</a:t>
            </a:fld>
            <a:endParaRPr lang="en-GB"/>
          </a:p>
        </p:txBody>
      </p:sp>
    </p:spTree>
    <p:extLst>
      <p:ext uri="{BB962C8B-B14F-4D97-AF65-F5344CB8AC3E}">
        <p14:creationId xmlns:p14="http://schemas.microsoft.com/office/powerpoint/2010/main" val="3032463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18.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100.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351.jpeg"/><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103.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hyperlink" Target="https://forms.office.com/e/zvRxnXY5Hk" TargetMode="External"/><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80.png"/><Relationship Id="rId11" Type="http://schemas.openxmlformats.org/officeDocument/2006/relationships/image" Target="../media/image62.jpeg"/><Relationship Id="rId5" Type="http://schemas.openxmlformats.org/officeDocument/2006/relationships/image" Target="../media/image79.png"/><Relationship Id="rId10" Type="http://schemas.openxmlformats.org/officeDocument/2006/relationships/image" Target="../media/image83.jpeg"/><Relationship Id="rId4" Type="http://schemas.openxmlformats.org/officeDocument/2006/relationships/image" Target="../media/image78.png"/><Relationship Id="rId9" Type="http://schemas.openxmlformats.org/officeDocument/2006/relationships/image" Target="../media/image82.jpeg"/></Relationships>
</file>

<file path=ppt/slides/_rels/slide1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18" Type="http://schemas.openxmlformats.org/officeDocument/2006/relationships/image" Target="../media/image100.svg"/><Relationship Id="rId26" Type="http://schemas.openxmlformats.org/officeDocument/2006/relationships/image" Target="../media/image108.svg"/><Relationship Id="rId3" Type="http://schemas.openxmlformats.org/officeDocument/2006/relationships/image" Target="../media/image85.png"/><Relationship Id="rId21" Type="http://schemas.openxmlformats.org/officeDocument/2006/relationships/image" Target="../media/image103.png"/><Relationship Id="rId7" Type="http://schemas.openxmlformats.org/officeDocument/2006/relationships/image" Target="../media/image89.png"/><Relationship Id="rId12" Type="http://schemas.openxmlformats.org/officeDocument/2006/relationships/image" Target="../media/image94.svg"/><Relationship Id="rId17" Type="http://schemas.openxmlformats.org/officeDocument/2006/relationships/image" Target="../media/image99.png"/><Relationship Id="rId25" Type="http://schemas.openxmlformats.org/officeDocument/2006/relationships/image" Target="../media/image107.png"/><Relationship Id="rId2" Type="http://schemas.microsoft.com/office/2018/10/relationships/comments" Target="../comments/modernComment_7FFFD8BC_7E31AE9F.xml"/><Relationship Id="rId16" Type="http://schemas.openxmlformats.org/officeDocument/2006/relationships/image" Target="../media/image98.svg"/><Relationship Id="rId20" Type="http://schemas.openxmlformats.org/officeDocument/2006/relationships/image" Target="../media/image102.svg"/><Relationship Id="rId29" Type="http://schemas.openxmlformats.org/officeDocument/2006/relationships/image" Target="../media/image65.png"/><Relationship Id="rId1" Type="http://schemas.openxmlformats.org/officeDocument/2006/relationships/slideLayout" Target="../slideLayouts/slideLayout19.xml"/><Relationship Id="rId6" Type="http://schemas.openxmlformats.org/officeDocument/2006/relationships/image" Target="../media/image88.svg"/><Relationship Id="rId11" Type="http://schemas.openxmlformats.org/officeDocument/2006/relationships/image" Target="../media/image93.png"/><Relationship Id="rId24" Type="http://schemas.openxmlformats.org/officeDocument/2006/relationships/image" Target="../media/image106.svg"/><Relationship Id="rId5" Type="http://schemas.openxmlformats.org/officeDocument/2006/relationships/image" Target="../media/image87.png"/><Relationship Id="rId15" Type="http://schemas.openxmlformats.org/officeDocument/2006/relationships/image" Target="../media/image97.png"/><Relationship Id="rId23" Type="http://schemas.openxmlformats.org/officeDocument/2006/relationships/image" Target="../media/image105.png"/><Relationship Id="rId28" Type="http://schemas.openxmlformats.org/officeDocument/2006/relationships/image" Target="../media/image110.svg"/><Relationship Id="rId10" Type="http://schemas.openxmlformats.org/officeDocument/2006/relationships/image" Target="../media/image92.svg"/><Relationship Id="rId19" Type="http://schemas.openxmlformats.org/officeDocument/2006/relationships/image" Target="../media/image101.pn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svg"/><Relationship Id="rId22" Type="http://schemas.openxmlformats.org/officeDocument/2006/relationships/image" Target="../media/image104.svg"/><Relationship Id="rId27" Type="http://schemas.openxmlformats.org/officeDocument/2006/relationships/image" Target="../media/image109.png"/><Relationship Id="rId30" Type="http://schemas.openxmlformats.org/officeDocument/2006/relationships/image" Target="../media/image66.svg"/></Relationships>
</file>

<file path=ppt/slides/_rels/slide14.xml.rels><?xml version="1.0" encoding="UTF-8" standalone="yes"?>
<Relationships xmlns="http://schemas.openxmlformats.org/package/2006/relationships"><Relationship Id="rId26" Type="http://schemas.openxmlformats.org/officeDocument/2006/relationships/image" Target="../media/image134.svg"/><Relationship Id="rId21" Type="http://schemas.openxmlformats.org/officeDocument/2006/relationships/image" Target="../media/image129.png"/><Relationship Id="rId42" Type="http://schemas.openxmlformats.org/officeDocument/2006/relationships/image" Target="../media/image150.svg"/><Relationship Id="rId47" Type="http://schemas.openxmlformats.org/officeDocument/2006/relationships/image" Target="../media/image155.png"/><Relationship Id="rId63" Type="http://schemas.openxmlformats.org/officeDocument/2006/relationships/image" Target="../media/image169.png"/><Relationship Id="rId68" Type="http://schemas.openxmlformats.org/officeDocument/2006/relationships/image" Target="../media/image174.svg"/><Relationship Id="rId2" Type="http://schemas.openxmlformats.org/officeDocument/2006/relationships/notesSlide" Target="../notesSlides/notesSlide5.xml"/><Relationship Id="rId16" Type="http://schemas.openxmlformats.org/officeDocument/2006/relationships/image" Target="../media/image124.svg"/><Relationship Id="rId29" Type="http://schemas.openxmlformats.org/officeDocument/2006/relationships/image" Target="../media/image137.png"/><Relationship Id="rId11" Type="http://schemas.openxmlformats.org/officeDocument/2006/relationships/image" Target="../media/image119.png"/><Relationship Id="rId24" Type="http://schemas.openxmlformats.org/officeDocument/2006/relationships/image" Target="../media/image132.svg"/><Relationship Id="rId32" Type="http://schemas.openxmlformats.org/officeDocument/2006/relationships/image" Target="../media/image140.svg"/><Relationship Id="rId37" Type="http://schemas.openxmlformats.org/officeDocument/2006/relationships/image" Target="../media/image145.png"/><Relationship Id="rId40" Type="http://schemas.openxmlformats.org/officeDocument/2006/relationships/image" Target="../media/image148.svg"/><Relationship Id="rId45" Type="http://schemas.openxmlformats.org/officeDocument/2006/relationships/image" Target="../media/image153.png"/><Relationship Id="rId53" Type="http://schemas.openxmlformats.org/officeDocument/2006/relationships/image" Target="../media/image161.png"/><Relationship Id="rId58" Type="http://schemas.openxmlformats.org/officeDocument/2006/relationships/image" Target="../media/image38.svg"/><Relationship Id="rId66" Type="http://schemas.openxmlformats.org/officeDocument/2006/relationships/image" Target="../media/image172.svg"/><Relationship Id="rId74" Type="http://schemas.openxmlformats.org/officeDocument/2006/relationships/image" Target="../media/image180.svg"/><Relationship Id="rId5" Type="http://schemas.openxmlformats.org/officeDocument/2006/relationships/image" Target="../media/image113.png"/><Relationship Id="rId61" Type="http://schemas.openxmlformats.org/officeDocument/2006/relationships/image" Target="../media/image167.png"/><Relationship Id="rId19" Type="http://schemas.openxmlformats.org/officeDocument/2006/relationships/image" Target="../media/image127.png"/><Relationship Id="rId14" Type="http://schemas.openxmlformats.org/officeDocument/2006/relationships/image" Target="../media/image122.svg"/><Relationship Id="rId22" Type="http://schemas.openxmlformats.org/officeDocument/2006/relationships/image" Target="../media/image130.svg"/><Relationship Id="rId27" Type="http://schemas.openxmlformats.org/officeDocument/2006/relationships/image" Target="../media/image135.png"/><Relationship Id="rId30" Type="http://schemas.openxmlformats.org/officeDocument/2006/relationships/image" Target="../media/image138.svg"/><Relationship Id="rId35" Type="http://schemas.openxmlformats.org/officeDocument/2006/relationships/image" Target="../media/image143.png"/><Relationship Id="rId43" Type="http://schemas.openxmlformats.org/officeDocument/2006/relationships/image" Target="../media/image151.png"/><Relationship Id="rId48" Type="http://schemas.openxmlformats.org/officeDocument/2006/relationships/image" Target="../media/image156.svg"/><Relationship Id="rId56" Type="http://schemas.openxmlformats.org/officeDocument/2006/relationships/image" Target="../media/image164.svg"/><Relationship Id="rId64" Type="http://schemas.openxmlformats.org/officeDocument/2006/relationships/image" Target="../media/image170.svg"/><Relationship Id="rId69" Type="http://schemas.openxmlformats.org/officeDocument/2006/relationships/image" Target="../media/image175.png"/><Relationship Id="rId8" Type="http://schemas.openxmlformats.org/officeDocument/2006/relationships/image" Target="../media/image116.svg"/><Relationship Id="rId51" Type="http://schemas.openxmlformats.org/officeDocument/2006/relationships/image" Target="../media/image159.png"/><Relationship Id="rId72" Type="http://schemas.openxmlformats.org/officeDocument/2006/relationships/image" Target="../media/image178.svg"/><Relationship Id="rId3" Type="http://schemas.openxmlformats.org/officeDocument/2006/relationships/image" Target="../media/image111.png"/><Relationship Id="rId12" Type="http://schemas.openxmlformats.org/officeDocument/2006/relationships/image" Target="../media/image120.svg"/><Relationship Id="rId17" Type="http://schemas.openxmlformats.org/officeDocument/2006/relationships/image" Target="../media/image125.png"/><Relationship Id="rId25" Type="http://schemas.openxmlformats.org/officeDocument/2006/relationships/image" Target="../media/image133.png"/><Relationship Id="rId33" Type="http://schemas.openxmlformats.org/officeDocument/2006/relationships/image" Target="../media/image141.png"/><Relationship Id="rId38" Type="http://schemas.openxmlformats.org/officeDocument/2006/relationships/image" Target="../media/image146.svg"/><Relationship Id="rId46" Type="http://schemas.openxmlformats.org/officeDocument/2006/relationships/image" Target="../media/image154.svg"/><Relationship Id="rId59" Type="http://schemas.openxmlformats.org/officeDocument/2006/relationships/image" Target="../media/image165.png"/><Relationship Id="rId67" Type="http://schemas.openxmlformats.org/officeDocument/2006/relationships/image" Target="../media/image173.png"/><Relationship Id="rId20" Type="http://schemas.openxmlformats.org/officeDocument/2006/relationships/image" Target="../media/image128.svg"/><Relationship Id="rId41" Type="http://schemas.openxmlformats.org/officeDocument/2006/relationships/image" Target="../media/image149.png"/><Relationship Id="rId54" Type="http://schemas.openxmlformats.org/officeDocument/2006/relationships/image" Target="../media/image162.svg"/><Relationship Id="rId62" Type="http://schemas.openxmlformats.org/officeDocument/2006/relationships/image" Target="../media/image168.svg"/><Relationship Id="rId70" Type="http://schemas.openxmlformats.org/officeDocument/2006/relationships/image" Target="../media/image176.svg"/><Relationship Id="rId1" Type="http://schemas.openxmlformats.org/officeDocument/2006/relationships/slideLayout" Target="../slideLayouts/slideLayout19.xml"/><Relationship Id="rId6" Type="http://schemas.openxmlformats.org/officeDocument/2006/relationships/image" Target="../media/image114.svg"/><Relationship Id="rId15" Type="http://schemas.openxmlformats.org/officeDocument/2006/relationships/image" Target="../media/image123.png"/><Relationship Id="rId23" Type="http://schemas.openxmlformats.org/officeDocument/2006/relationships/image" Target="../media/image131.png"/><Relationship Id="rId28" Type="http://schemas.openxmlformats.org/officeDocument/2006/relationships/image" Target="../media/image136.svg"/><Relationship Id="rId36" Type="http://schemas.openxmlformats.org/officeDocument/2006/relationships/image" Target="../media/image144.svg"/><Relationship Id="rId49" Type="http://schemas.openxmlformats.org/officeDocument/2006/relationships/image" Target="../media/image157.png"/><Relationship Id="rId57" Type="http://schemas.openxmlformats.org/officeDocument/2006/relationships/image" Target="../media/image37.png"/><Relationship Id="rId10" Type="http://schemas.openxmlformats.org/officeDocument/2006/relationships/image" Target="../media/image118.svg"/><Relationship Id="rId31" Type="http://schemas.openxmlformats.org/officeDocument/2006/relationships/image" Target="../media/image139.png"/><Relationship Id="rId44" Type="http://schemas.openxmlformats.org/officeDocument/2006/relationships/image" Target="../media/image152.svg"/><Relationship Id="rId52" Type="http://schemas.openxmlformats.org/officeDocument/2006/relationships/image" Target="../media/image160.svg"/><Relationship Id="rId60" Type="http://schemas.openxmlformats.org/officeDocument/2006/relationships/image" Target="../media/image166.svg"/><Relationship Id="rId65" Type="http://schemas.openxmlformats.org/officeDocument/2006/relationships/image" Target="../media/image171.png"/><Relationship Id="rId73" Type="http://schemas.openxmlformats.org/officeDocument/2006/relationships/image" Target="../media/image179.png"/><Relationship Id="rId4" Type="http://schemas.openxmlformats.org/officeDocument/2006/relationships/image" Target="../media/image112.svg"/><Relationship Id="rId9" Type="http://schemas.openxmlformats.org/officeDocument/2006/relationships/image" Target="../media/image117.png"/><Relationship Id="rId13" Type="http://schemas.openxmlformats.org/officeDocument/2006/relationships/image" Target="../media/image121.png"/><Relationship Id="rId18" Type="http://schemas.openxmlformats.org/officeDocument/2006/relationships/image" Target="../media/image126.svg"/><Relationship Id="rId39" Type="http://schemas.openxmlformats.org/officeDocument/2006/relationships/image" Target="../media/image147.png"/><Relationship Id="rId34" Type="http://schemas.openxmlformats.org/officeDocument/2006/relationships/image" Target="../media/image142.svg"/><Relationship Id="rId50" Type="http://schemas.openxmlformats.org/officeDocument/2006/relationships/image" Target="../media/image158.svg"/><Relationship Id="rId55" Type="http://schemas.openxmlformats.org/officeDocument/2006/relationships/image" Target="../media/image163.png"/><Relationship Id="rId7" Type="http://schemas.openxmlformats.org/officeDocument/2006/relationships/image" Target="../media/image115.png"/><Relationship Id="rId71" Type="http://schemas.openxmlformats.org/officeDocument/2006/relationships/image" Target="../media/image177.png"/></Relationships>
</file>

<file path=ppt/slides/_rels/slide1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4.xml"/><Relationship Id="rId4" Type="http://schemas.openxmlformats.org/officeDocument/2006/relationships/image" Target="../media/image183.png"/></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47276/lr.95.2.2024030" TargetMode="External"/><Relationship Id="rId2" Type="http://schemas.openxmlformats.org/officeDocument/2006/relationships/image" Target="../media/image184.png"/><Relationship Id="rId1" Type="http://schemas.openxmlformats.org/officeDocument/2006/relationships/slideLayout" Target="../slideLayouts/slideLayout14.xml"/><Relationship Id="rId5" Type="http://schemas.openxmlformats.org/officeDocument/2006/relationships/image" Target="../media/image186.png"/><Relationship Id="rId4" Type="http://schemas.openxmlformats.org/officeDocument/2006/relationships/image" Target="../media/image185.png"/></Relationships>
</file>

<file path=ppt/slides/_rels/slide1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22.xml"/><Relationship Id="rId4" Type="http://schemas.openxmlformats.org/officeDocument/2006/relationships/image" Target="../media/image190.jpe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3.svg"/><Relationship Id="rId18" Type="http://schemas.openxmlformats.org/officeDocument/2006/relationships/image" Target="../media/image38.svg"/><Relationship Id="rId3" Type="http://schemas.openxmlformats.org/officeDocument/2006/relationships/image" Target="../media/image15.png"/><Relationship Id="rId21" Type="http://schemas.openxmlformats.org/officeDocument/2006/relationships/image" Target="../media/image41.png"/><Relationship Id="rId7" Type="http://schemas.openxmlformats.org/officeDocument/2006/relationships/image" Target="../media/image19.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slideLayout" Target="../slideLayouts/slideLayout19.xml"/><Relationship Id="rId6" Type="http://schemas.openxmlformats.org/officeDocument/2006/relationships/image" Target="../media/image18.png"/><Relationship Id="rId11" Type="http://schemas.openxmlformats.org/officeDocument/2006/relationships/image" Target="../media/image31.jpeg"/><Relationship Id="rId24" Type="http://schemas.openxmlformats.org/officeDocument/2006/relationships/image" Target="../media/image44.svg"/><Relationship Id="rId5" Type="http://schemas.openxmlformats.org/officeDocument/2006/relationships/image" Target="../media/image17.png"/><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30.jpeg"/><Relationship Id="rId19" Type="http://schemas.openxmlformats.org/officeDocument/2006/relationships/image" Target="../media/image39.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34.jpeg"/><Relationship Id="rId22" Type="http://schemas.openxmlformats.org/officeDocument/2006/relationships/image" Target="../media/image42.svg"/></Relationships>
</file>

<file path=ppt/slides/_rels/slide20.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14.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07.svg"/><Relationship Id="rId3" Type="http://schemas.openxmlformats.org/officeDocument/2006/relationships/hyperlink" Target="https://commons.wikimedia.org/w/index.php?curid=37353395" TargetMode="External"/><Relationship Id="rId7" Type="http://schemas.openxmlformats.org/officeDocument/2006/relationships/image" Target="../media/image201.svg"/><Relationship Id="rId12" Type="http://schemas.openxmlformats.org/officeDocument/2006/relationships/image" Target="../media/image206.png"/><Relationship Id="rId2" Type="http://schemas.openxmlformats.org/officeDocument/2006/relationships/hyperlink" Target="https://commons.wikimedia.org/w/index.php?curid=37353327" TargetMode="External"/><Relationship Id="rId1" Type="http://schemas.openxmlformats.org/officeDocument/2006/relationships/slideLayout" Target="../slideLayouts/slideLayout14.xml"/><Relationship Id="rId6" Type="http://schemas.openxmlformats.org/officeDocument/2006/relationships/image" Target="../media/image200.png"/><Relationship Id="rId11" Type="http://schemas.openxmlformats.org/officeDocument/2006/relationships/image" Target="../media/image205.svg"/><Relationship Id="rId5" Type="http://schemas.openxmlformats.org/officeDocument/2006/relationships/image" Target="../media/image199.jpeg"/><Relationship Id="rId10" Type="http://schemas.openxmlformats.org/officeDocument/2006/relationships/image" Target="../media/image204.png"/><Relationship Id="rId4" Type="http://schemas.openxmlformats.org/officeDocument/2006/relationships/image" Target="../media/image198.jpeg"/><Relationship Id="rId9" Type="http://schemas.openxmlformats.org/officeDocument/2006/relationships/image" Target="../media/image203.svg"/><Relationship Id="rId14" Type="http://schemas.openxmlformats.org/officeDocument/2006/relationships/image" Target="../media/image208.png"/></Relationships>
</file>

<file path=ppt/slides/_rels/slide29.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5.png"/><Relationship Id="rId18" Type="http://schemas.openxmlformats.org/officeDocument/2006/relationships/image" Target="../media/image40.svg"/><Relationship Id="rId3" Type="http://schemas.microsoft.com/office/2018/10/relationships/comments" Target="../comments/modernComment_7FFFD95F_B406EC6B.xml"/><Relationship Id="rId21" Type="http://schemas.openxmlformats.org/officeDocument/2006/relationships/image" Target="../media/image43.png"/><Relationship Id="rId7" Type="http://schemas.openxmlformats.org/officeDocument/2006/relationships/image" Target="../media/image18.png"/><Relationship Id="rId12" Type="http://schemas.openxmlformats.org/officeDocument/2006/relationships/image" Target="../media/image33.svg"/><Relationship Id="rId17" Type="http://schemas.openxmlformats.org/officeDocument/2006/relationships/image" Target="../media/image39.png"/><Relationship Id="rId2" Type="http://schemas.openxmlformats.org/officeDocument/2006/relationships/notesSlide" Target="../notesSlides/notesSlide2.xml"/><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19.xml"/><Relationship Id="rId6" Type="http://schemas.openxmlformats.org/officeDocument/2006/relationships/image" Target="../media/image17.png"/><Relationship Id="rId11" Type="http://schemas.openxmlformats.org/officeDocument/2006/relationships/image" Target="../media/image32.png"/><Relationship Id="rId24" Type="http://schemas.openxmlformats.org/officeDocument/2006/relationships/image" Target="../media/image46.png"/><Relationship Id="rId5" Type="http://schemas.openxmlformats.org/officeDocument/2006/relationships/image" Target="../media/image16.png"/><Relationship Id="rId15" Type="http://schemas.openxmlformats.org/officeDocument/2006/relationships/image" Target="../media/image37.png"/><Relationship Id="rId23" Type="http://schemas.openxmlformats.org/officeDocument/2006/relationships/image" Target="../media/image45.jpeg"/><Relationship Id="rId10" Type="http://schemas.openxmlformats.org/officeDocument/2006/relationships/image" Target="../media/image21.png"/><Relationship Id="rId19" Type="http://schemas.openxmlformats.org/officeDocument/2006/relationships/image" Target="../media/image4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36.svg"/><Relationship Id="rId22" Type="http://schemas.openxmlformats.org/officeDocument/2006/relationships/image" Target="../media/image44.svg"/></Relationships>
</file>

<file path=ppt/slides/_rels/slide30.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image" Target="../media/image210.jpeg"/><Relationship Id="rId7" Type="http://schemas.openxmlformats.org/officeDocument/2006/relationships/image" Target="../media/image197.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13.jpeg"/><Relationship Id="rId11" Type="http://schemas.openxmlformats.org/officeDocument/2006/relationships/image" Target="../media/image217.svg"/><Relationship Id="rId5" Type="http://schemas.openxmlformats.org/officeDocument/2006/relationships/image" Target="../media/image212.jpeg"/><Relationship Id="rId10" Type="http://schemas.openxmlformats.org/officeDocument/2006/relationships/image" Target="../media/image216.png"/><Relationship Id="rId4" Type="http://schemas.openxmlformats.org/officeDocument/2006/relationships/image" Target="../media/image211.jpeg"/><Relationship Id="rId9" Type="http://schemas.openxmlformats.org/officeDocument/2006/relationships/image" Target="../media/image215.jpeg"/></Relationships>
</file>

<file path=ppt/slides/_rels/slide31.xml.rels><?xml version="1.0" encoding="UTF-8" standalone="yes"?>
<Relationships xmlns="http://schemas.openxmlformats.org/package/2006/relationships"><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image" Target="../media/image218.png"/><Relationship Id="rId1" Type="http://schemas.openxmlformats.org/officeDocument/2006/relationships/slideLayout" Target="../slideLayouts/slideLayout14.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32.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14.xml"/><Relationship Id="rId4" Type="http://schemas.openxmlformats.org/officeDocument/2006/relationships/image" Target="../media/image226.png"/></Relationships>
</file>

<file path=ppt/slides/_rels/slide3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gif"/><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235.svg"/><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image" Target="../media/image229.png"/><Relationship Id="rId1" Type="http://schemas.openxmlformats.org/officeDocument/2006/relationships/slideLayout" Target="../slideLayouts/slideLayout14.xml"/><Relationship Id="rId6" Type="http://schemas.openxmlformats.org/officeDocument/2006/relationships/image" Target="../media/image233.svg"/><Relationship Id="rId5" Type="http://schemas.openxmlformats.org/officeDocument/2006/relationships/image" Target="../media/image232.png"/><Relationship Id="rId4" Type="http://schemas.openxmlformats.org/officeDocument/2006/relationships/image" Target="../media/image231.svg"/></Relationships>
</file>

<file path=ppt/slides/_rels/slide35.xml.rels><?xml version="1.0" encoding="UTF-8" standalone="yes"?>
<Relationships xmlns="http://schemas.openxmlformats.org/package/2006/relationships"><Relationship Id="rId8" Type="http://schemas.openxmlformats.org/officeDocument/2006/relationships/image" Target="../media/image239.svg"/><Relationship Id="rId3" Type="http://schemas.openxmlformats.org/officeDocument/2006/relationships/image" Target="../media/image237.svg"/><Relationship Id="rId7" Type="http://schemas.openxmlformats.org/officeDocument/2006/relationships/image" Target="../media/image238.png"/><Relationship Id="rId2" Type="http://schemas.openxmlformats.org/officeDocument/2006/relationships/image" Target="../media/image236.png"/><Relationship Id="rId1" Type="http://schemas.openxmlformats.org/officeDocument/2006/relationships/slideLayout" Target="../slideLayouts/slideLayout14.xml"/><Relationship Id="rId6" Type="http://schemas.openxmlformats.org/officeDocument/2006/relationships/image" Target="../media/image231.svg"/><Relationship Id="rId5" Type="http://schemas.openxmlformats.org/officeDocument/2006/relationships/image" Target="../media/image230.png"/><Relationship Id="rId4" Type="http://schemas.openxmlformats.org/officeDocument/2006/relationships/image" Target="../media/image229.png"/></Relationships>
</file>

<file path=ppt/slides/_rels/slide36.xml.rels><?xml version="1.0" encoding="UTF-8" standalone="yes"?>
<Relationships xmlns="http://schemas.openxmlformats.org/package/2006/relationships"><Relationship Id="rId8" Type="http://schemas.openxmlformats.org/officeDocument/2006/relationships/image" Target="../media/image243.svg"/><Relationship Id="rId3" Type="http://schemas.openxmlformats.org/officeDocument/2006/relationships/image" Target="../media/image230.png"/><Relationship Id="rId7" Type="http://schemas.openxmlformats.org/officeDocument/2006/relationships/image" Target="../media/image242.png"/><Relationship Id="rId2" Type="http://schemas.openxmlformats.org/officeDocument/2006/relationships/image" Target="../media/image229.png"/><Relationship Id="rId1" Type="http://schemas.openxmlformats.org/officeDocument/2006/relationships/slideLayout" Target="../slideLayouts/slideLayout14.xml"/><Relationship Id="rId6" Type="http://schemas.openxmlformats.org/officeDocument/2006/relationships/image" Target="../media/image241.svg"/><Relationship Id="rId5" Type="http://schemas.openxmlformats.org/officeDocument/2006/relationships/image" Target="../media/image240.png"/><Relationship Id="rId10" Type="http://schemas.openxmlformats.org/officeDocument/2006/relationships/image" Target="../media/image245.png"/><Relationship Id="rId4" Type="http://schemas.openxmlformats.org/officeDocument/2006/relationships/image" Target="../media/image231.svg"/><Relationship Id="rId9" Type="http://schemas.openxmlformats.org/officeDocument/2006/relationships/image" Target="../media/image244.png"/></Relationships>
</file>

<file path=ppt/slides/_rels/slide37.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48.jpeg"/><Relationship Id="rId7" Type="http://schemas.openxmlformats.org/officeDocument/2006/relationships/image" Target="../media/image252.jpeg"/><Relationship Id="rId2" Type="http://schemas.openxmlformats.org/officeDocument/2006/relationships/image" Target="../media/image247.jpeg"/><Relationship Id="rId1" Type="http://schemas.openxmlformats.org/officeDocument/2006/relationships/slideLayout" Target="../slideLayouts/slideLayout14.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s>
</file>

<file path=ppt/slides/_rels/slide39.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slideLayout" Target="../slideLayouts/slideLayout14.xml"/><Relationship Id="rId1" Type="http://schemas.openxmlformats.org/officeDocument/2006/relationships/video" Target="https://www.youtube.com/embed/w5U7EL72ngI?feature=oembed"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33.svg"/><Relationship Id="rId2" Type="http://schemas.openxmlformats.org/officeDocument/2006/relationships/notesSlide" Target="../notesSlides/notesSlide3.xml"/><Relationship Id="rId1" Type="http://schemas.openxmlformats.org/officeDocument/2006/relationships/slideLayout" Target="../slideLayouts/slideLayout48.xml"/><Relationship Id="rId6" Type="http://schemas.openxmlformats.org/officeDocument/2006/relationships/image" Target="../media/image50.png"/><Relationship Id="rId11" Type="http://schemas.openxmlformats.org/officeDocument/2006/relationships/image" Target="../media/image32.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40.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13.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60.svg"/><Relationship Id="rId5" Type="http://schemas.openxmlformats.org/officeDocument/2006/relationships/image" Target="../media/image259.png"/><Relationship Id="rId4" Type="http://schemas.openxmlformats.org/officeDocument/2006/relationships/image" Target="../media/image258.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262.svg"/><Relationship Id="rId2" Type="http://schemas.openxmlformats.org/officeDocument/2006/relationships/image" Target="../media/image261.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19.xml"/><Relationship Id="rId4" Type="http://schemas.openxmlformats.org/officeDocument/2006/relationships/image" Target="../media/image265.png"/></Relationships>
</file>

<file path=ppt/slides/_rels/slide52.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8" Type="http://schemas.openxmlformats.org/officeDocument/2006/relationships/image" Target="../media/image273.png"/><Relationship Id="rId3" Type="http://schemas.openxmlformats.org/officeDocument/2006/relationships/image" Target="../media/image162.svg"/><Relationship Id="rId7" Type="http://schemas.openxmlformats.org/officeDocument/2006/relationships/image" Target="../media/image272.svg"/><Relationship Id="rId2" Type="http://schemas.openxmlformats.org/officeDocument/2006/relationships/image" Target="../media/image161.png"/><Relationship Id="rId1" Type="http://schemas.openxmlformats.org/officeDocument/2006/relationships/slideLayout" Target="../slideLayouts/slideLayout14.xml"/><Relationship Id="rId6" Type="http://schemas.openxmlformats.org/officeDocument/2006/relationships/image" Target="../media/image271.png"/><Relationship Id="rId11" Type="http://schemas.openxmlformats.org/officeDocument/2006/relationships/image" Target="../media/image276.svg"/><Relationship Id="rId5" Type="http://schemas.openxmlformats.org/officeDocument/2006/relationships/image" Target="../media/image270.svg"/><Relationship Id="rId10" Type="http://schemas.openxmlformats.org/officeDocument/2006/relationships/image" Target="../media/image275.png"/><Relationship Id="rId4" Type="http://schemas.openxmlformats.org/officeDocument/2006/relationships/image" Target="../media/image269.png"/><Relationship Id="rId9" Type="http://schemas.openxmlformats.org/officeDocument/2006/relationships/image" Target="../media/image274.svg"/></Relationships>
</file>

<file path=ppt/slides/_rels/slide57.xml.rels><?xml version="1.0" encoding="UTF-8" standalone="yes"?>
<Relationships xmlns="http://schemas.openxmlformats.org/package/2006/relationships"><Relationship Id="rId3" Type="http://schemas.openxmlformats.org/officeDocument/2006/relationships/image" Target="../media/image268.jpeg"/><Relationship Id="rId2" Type="http://schemas.microsoft.com/office/2018/10/relationships/comments" Target="../comments/modernComment_7FFFD8C9_1422CD75.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8" Type="http://schemas.openxmlformats.org/officeDocument/2006/relationships/image" Target="../media/image158.svg"/><Relationship Id="rId13" Type="http://schemas.openxmlformats.org/officeDocument/2006/relationships/image" Target="../media/image37.png"/><Relationship Id="rId18" Type="http://schemas.openxmlformats.org/officeDocument/2006/relationships/image" Target="../media/image284.svg"/><Relationship Id="rId3" Type="http://schemas.openxmlformats.org/officeDocument/2006/relationships/image" Target="../media/image149.png"/><Relationship Id="rId7" Type="http://schemas.openxmlformats.org/officeDocument/2006/relationships/image" Target="../media/image157.png"/><Relationship Id="rId12" Type="http://schemas.openxmlformats.org/officeDocument/2006/relationships/image" Target="../media/image280.svg"/><Relationship Id="rId17" Type="http://schemas.openxmlformats.org/officeDocument/2006/relationships/image" Target="../media/image283.png"/><Relationship Id="rId2" Type="http://schemas.openxmlformats.org/officeDocument/2006/relationships/notesSlide" Target="../notesSlides/notesSlide8.xml"/><Relationship Id="rId16" Type="http://schemas.openxmlformats.org/officeDocument/2006/relationships/image" Target="../media/image282.svg"/><Relationship Id="rId1" Type="http://schemas.openxmlformats.org/officeDocument/2006/relationships/slideLayout" Target="../slideLayouts/slideLayout14.xml"/><Relationship Id="rId6" Type="http://schemas.openxmlformats.org/officeDocument/2006/relationships/image" Target="../media/image156.svg"/><Relationship Id="rId11" Type="http://schemas.openxmlformats.org/officeDocument/2006/relationships/image" Target="../media/image279.png"/><Relationship Id="rId5" Type="http://schemas.openxmlformats.org/officeDocument/2006/relationships/image" Target="../media/image155.png"/><Relationship Id="rId15" Type="http://schemas.openxmlformats.org/officeDocument/2006/relationships/image" Target="../media/image281.png"/><Relationship Id="rId10" Type="http://schemas.openxmlformats.org/officeDocument/2006/relationships/image" Target="../media/image278.svg"/><Relationship Id="rId4" Type="http://schemas.openxmlformats.org/officeDocument/2006/relationships/image" Target="../media/image150.svg"/><Relationship Id="rId9" Type="http://schemas.openxmlformats.org/officeDocument/2006/relationships/image" Target="../media/image277.png"/><Relationship Id="rId14" Type="http://schemas.openxmlformats.org/officeDocument/2006/relationships/image" Target="../media/image38.svg"/></Relationships>
</file>

<file path=ppt/slides/_rels/slide59.xml.rels><?xml version="1.0" encoding="UTF-8" standalone="yes"?>
<Relationships xmlns="http://schemas.openxmlformats.org/package/2006/relationships"><Relationship Id="rId3" Type="http://schemas.openxmlformats.org/officeDocument/2006/relationships/image" Target="../media/image268.jpeg"/><Relationship Id="rId2" Type="http://schemas.microsoft.com/office/2018/10/relationships/comments" Target="../comments/modernComment_7FFFD8CE_FC6FDE68.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550.png"/><Relationship Id="rId2" Type="http://schemas.microsoft.com/office/2011/relationships/webextension" Target="../webextensions/webextension1.xml"/><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3" Type="http://schemas.openxmlformats.org/officeDocument/2006/relationships/image" Target="../media/image285.png"/><Relationship Id="rId7" Type="http://schemas.openxmlformats.org/officeDocument/2006/relationships/image" Target="../media/image40.sv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197.jpeg"/><Relationship Id="rId4" Type="http://schemas.openxmlformats.org/officeDocument/2006/relationships/image" Target="../media/image286.svg"/></Relationships>
</file>

<file path=ppt/slides/_rels/slide61.xml.rels><?xml version="1.0" encoding="UTF-8" standalone="yes"?>
<Relationships xmlns="http://schemas.openxmlformats.org/package/2006/relationships"><Relationship Id="rId3" Type="http://schemas.openxmlformats.org/officeDocument/2006/relationships/image" Target="../media/image268.jpeg"/><Relationship Id="rId2" Type="http://schemas.microsoft.com/office/2018/10/relationships/comments" Target="../comments/modernComment_7FFFD8CA_8631EAA6.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8" Type="http://schemas.openxmlformats.org/officeDocument/2006/relationships/image" Target="../media/image292.svg"/><Relationship Id="rId13" Type="http://schemas.openxmlformats.org/officeDocument/2006/relationships/image" Target="../media/image297.png"/><Relationship Id="rId18" Type="http://schemas.openxmlformats.org/officeDocument/2006/relationships/image" Target="../media/image302.svg"/><Relationship Id="rId3" Type="http://schemas.openxmlformats.org/officeDocument/2006/relationships/image" Target="../media/image287.png"/><Relationship Id="rId21" Type="http://schemas.openxmlformats.org/officeDocument/2006/relationships/image" Target="../media/image303.jpeg"/><Relationship Id="rId7" Type="http://schemas.openxmlformats.org/officeDocument/2006/relationships/image" Target="../media/image291.png"/><Relationship Id="rId12" Type="http://schemas.openxmlformats.org/officeDocument/2006/relationships/image" Target="../media/image296.svg"/><Relationship Id="rId17" Type="http://schemas.openxmlformats.org/officeDocument/2006/relationships/image" Target="../media/image301.png"/><Relationship Id="rId2" Type="http://schemas.openxmlformats.org/officeDocument/2006/relationships/notesSlide" Target="../notesSlides/notesSlide10.xml"/><Relationship Id="rId16" Type="http://schemas.openxmlformats.org/officeDocument/2006/relationships/image" Target="../media/image300.svg"/><Relationship Id="rId20" Type="http://schemas.openxmlformats.org/officeDocument/2006/relationships/image" Target="../media/image38.svg"/><Relationship Id="rId1" Type="http://schemas.openxmlformats.org/officeDocument/2006/relationships/slideLayout" Target="../slideLayouts/slideLayout19.xml"/><Relationship Id="rId6" Type="http://schemas.openxmlformats.org/officeDocument/2006/relationships/image" Target="../media/image290.svg"/><Relationship Id="rId11" Type="http://schemas.openxmlformats.org/officeDocument/2006/relationships/image" Target="../media/image295.png"/><Relationship Id="rId5" Type="http://schemas.openxmlformats.org/officeDocument/2006/relationships/image" Target="../media/image289.png"/><Relationship Id="rId15" Type="http://schemas.openxmlformats.org/officeDocument/2006/relationships/image" Target="../media/image299.png"/><Relationship Id="rId10" Type="http://schemas.openxmlformats.org/officeDocument/2006/relationships/image" Target="../media/image294.svg"/><Relationship Id="rId19" Type="http://schemas.openxmlformats.org/officeDocument/2006/relationships/image" Target="../media/image37.png"/><Relationship Id="rId4" Type="http://schemas.openxmlformats.org/officeDocument/2006/relationships/image" Target="../media/image288.svg"/><Relationship Id="rId9" Type="http://schemas.openxmlformats.org/officeDocument/2006/relationships/image" Target="../media/image293.png"/><Relationship Id="rId14" Type="http://schemas.openxmlformats.org/officeDocument/2006/relationships/image" Target="../media/image298.svg"/></Relationships>
</file>

<file path=ppt/slides/_rels/slide63.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268.jpeg"/><Relationship Id="rId2" Type="http://schemas.microsoft.com/office/2018/10/relationships/comments" Target="../comments/modernComment_7FFFD8CB_809B13D5.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268.jpeg"/><Relationship Id="rId2" Type="http://schemas.microsoft.com/office/2018/10/relationships/comments" Target="../comments/modernComment_7FFFD8CC_78FE21C4.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8" Type="http://schemas.openxmlformats.org/officeDocument/2006/relationships/image" Target="../media/image313.png"/><Relationship Id="rId3" Type="http://schemas.openxmlformats.org/officeDocument/2006/relationships/image" Target="../media/image308.svg"/><Relationship Id="rId7" Type="http://schemas.openxmlformats.org/officeDocument/2006/relationships/image" Target="../media/image312.svg"/><Relationship Id="rId2" Type="http://schemas.openxmlformats.org/officeDocument/2006/relationships/image" Target="../media/image307.png"/><Relationship Id="rId1" Type="http://schemas.openxmlformats.org/officeDocument/2006/relationships/slideLayout" Target="../slideLayouts/slideLayout14.xml"/><Relationship Id="rId6" Type="http://schemas.openxmlformats.org/officeDocument/2006/relationships/image" Target="../media/image311.png"/><Relationship Id="rId11" Type="http://schemas.openxmlformats.org/officeDocument/2006/relationships/image" Target="../media/image316.svg"/><Relationship Id="rId5" Type="http://schemas.openxmlformats.org/officeDocument/2006/relationships/image" Target="../media/image310.svg"/><Relationship Id="rId10" Type="http://schemas.openxmlformats.org/officeDocument/2006/relationships/image" Target="../media/image315.png"/><Relationship Id="rId4" Type="http://schemas.openxmlformats.org/officeDocument/2006/relationships/image" Target="../media/image309.png"/><Relationship Id="rId9" Type="http://schemas.openxmlformats.org/officeDocument/2006/relationships/image" Target="../media/image314.svg"/></Relationships>
</file>

<file path=ppt/slides/_rels/slide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318.svg"/><Relationship Id="rId2" Type="http://schemas.openxmlformats.org/officeDocument/2006/relationships/image" Target="../media/image317.png"/><Relationship Id="rId1" Type="http://schemas.openxmlformats.org/officeDocument/2006/relationships/slideLayout" Target="../slideLayouts/slideLayout18.xml"/><Relationship Id="rId5" Type="http://schemas.openxmlformats.org/officeDocument/2006/relationships/image" Target="../media/image320.svg"/><Relationship Id="rId4" Type="http://schemas.openxmlformats.org/officeDocument/2006/relationships/image" Target="../media/image319.png"/></Relationships>
</file>

<file path=ppt/slides/_rels/slide72.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Layout" Target="../slideLayouts/slideLayout14.xml"/><Relationship Id="rId4" Type="http://schemas.openxmlformats.org/officeDocument/2006/relationships/image" Target="../media/image325.svg"/></Relationships>
</file>

<file path=ppt/slides/_rels/slide78.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38.svg"/><Relationship Id="rId7" Type="http://schemas.openxmlformats.org/officeDocument/2006/relationships/image" Target="../media/image60.jpeg"/><Relationship Id="rId2" Type="http://schemas.openxmlformats.org/officeDocument/2006/relationships/image" Target="../media/image37.png"/><Relationship Id="rId1" Type="http://schemas.openxmlformats.org/officeDocument/2006/relationships/slideLayout" Target="../slideLayouts/slideLayout19.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eg"/></Relationships>
</file>

<file path=ppt/slides/_rels/slide80.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3" Type="http://schemas.openxmlformats.org/officeDocument/2006/relationships/image" Target="../media/image330.gif"/><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33.png"/></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342.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51B006-BE24-094B-597D-D7AC07C80A5C}"/>
              </a:ext>
            </a:extLst>
          </p:cNvPr>
          <p:cNvSpPr txBox="1"/>
          <p:nvPr/>
        </p:nvSpPr>
        <p:spPr>
          <a:xfrm>
            <a:off x="1109626" y="2517197"/>
            <a:ext cx="6391167" cy="3271665"/>
          </a:xfrm>
          <a:prstGeom prst="rect">
            <a:avLst/>
          </a:prstGeom>
          <a:noFill/>
        </p:spPr>
        <p:txBody>
          <a:bodyPr wrap="square" lIns="91440" tIns="45720" rIns="91440" bIns="45720" rtlCol="0" anchor="t">
            <a:spAutoFit/>
          </a:bodyPr>
          <a:lstStyle/>
          <a:p>
            <a:pPr>
              <a:lnSpc>
                <a:spcPct val="90000"/>
              </a:lnSpc>
              <a:spcBef>
                <a:spcPts val="1000"/>
              </a:spcBef>
            </a:pPr>
            <a:r>
              <a:rPr lang="en-US" sz="2800" b="1">
                <a:solidFill>
                  <a:schemeClr val="bg1"/>
                </a:solidFill>
                <a:latin typeface="Segoe UI"/>
                <a:cs typeface="Segoe UI"/>
              </a:rPr>
              <a:t>Interpreting Artificial Intelligence</a:t>
            </a:r>
          </a:p>
          <a:p>
            <a:pPr>
              <a:lnSpc>
                <a:spcPct val="90000"/>
              </a:lnSpc>
              <a:spcBef>
                <a:spcPts val="1000"/>
              </a:spcBef>
            </a:pPr>
            <a:r>
              <a:rPr lang="en-US" sz="2800" b="1">
                <a:solidFill>
                  <a:schemeClr val="bg1"/>
                </a:solidFill>
                <a:latin typeface="Segoe UI"/>
                <a:cs typeface="Segoe UI"/>
              </a:rPr>
              <a:t>Solutions for Healthcare</a:t>
            </a:r>
          </a:p>
          <a:p>
            <a:pPr>
              <a:lnSpc>
                <a:spcPct val="90000"/>
              </a:lnSpc>
              <a:spcBef>
                <a:spcPts val="1000"/>
              </a:spcBef>
            </a:pPr>
            <a:endParaRPr lang="en-US" sz="2400" b="1">
              <a:solidFill>
                <a:schemeClr val="bg1"/>
              </a:solidFill>
              <a:latin typeface="Segoe UI"/>
              <a:cs typeface="Segoe UI"/>
            </a:endParaRPr>
          </a:p>
          <a:p>
            <a:pPr>
              <a:lnSpc>
                <a:spcPct val="90000"/>
              </a:lnSpc>
              <a:spcBef>
                <a:spcPts val="1000"/>
              </a:spcBef>
            </a:pPr>
            <a:endParaRPr lang="en-US" sz="2000">
              <a:solidFill>
                <a:schemeClr val="bg1"/>
              </a:solidFill>
              <a:latin typeface="Segoe UI"/>
              <a:cs typeface="Segoe UI"/>
            </a:endParaRPr>
          </a:p>
          <a:p>
            <a:pPr>
              <a:lnSpc>
                <a:spcPct val="90000"/>
              </a:lnSpc>
              <a:spcBef>
                <a:spcPts val="1000"/>
              </a:spcBef>
            </a:pPr>
            <a:r>
              <a:rPr lang="en-US" sz="2200" b="1">
                <a:solidFill>
                  <a:schemeClr val="bg1"/>
                </a:solidFill>
                <a:latin typeface="Segoe UI"/>
                <a:cs typeface="Segoe UI"/>
              </a:rPr>
              <a:t>Organizers:</a:t>
            </a:r>
            <a:endParaRPr lang="en-US" sz="2200">
              <a:solidFill>
                <a:schemeClr val="bg1"/>
              </a:solidFill>
              <a:latin typeface="Segoe UI"/>
              <a:cs typeface="Segoe UI"/>
            </a:endParaRPr>
          </a:p>
          <a:p>
            <a:pPr>
              <a:lnSpc>
                <a:spcPct val="90000"/>
              </a:lnSpc>
              <a:spcBef>
                <a:spcPts val="1000"/>
              </a:spcBef>
            </a:pPr>
            <a:r>
              <a:rPr lang="en-US" sz="2000" b="1">
                <a:solidFill>
                  <a:schemeClr val="bg1"/>
                </a:solidFill>
                <a:latin typeface="Segoe UI"/>
                <a:cs typeface="Segoe UI"/>
              </a:rPr>
              <a:t>Dr Miquel </a:t>
            </a:r>
            <a:r>
              <a:rPr lang="en-US" sz="2000" b="1" err="1">
                <a:solidFill>
                  <a:schemeClr val="bg1"/>
                </a:solidFill>
                <a:latin typeface="Segoe UI"/>
                <a:cs typeface="Segoe UI"/>
              </a:rPr>
              <a:t>Perelló</a:t>
            </a:r>
            <a:r>
              <a:rPr lang="en-US" sz="2000" b="1">
                <a:solidFill>
                  <a:schemeClr val="bg1"/>
                </a:solidFill>
                <a:latin typeface="Segoe UI"/>
                <a:cs typeface="Segoe UI"/>
              </a:rPr>
              <a:t> Nieto &amp; Dr Nawid </a:t>
            </a:r>
            <a:r>
              <a:rPr lang="en-US" sz="2000" b="1" err="1">
                <a:solidFill>
                  <a:schemeClr val="bg1"/>
                </a:solidFill>
                <a:latin typeface="Segoe UI"/>
                <a:cs typeface="Segoe UI"/>
              </a:rPr>
              <a:t>Keshtmand</a:t>
            </a:r>
            <a:endParaRPr lang="en-US" sz="2000" b="1">
              <a:solidFill>
                <a:schemeClr val="bg1"/>
              </a:solidFill>
              <a:latin typeface="Segoe UI"/>
              <a:cs typeface="Segoe UI"/>
            </a:endParaRPr>
          </a:p>
          <a:p>
            <a:pPr>
              <a:lnSpc>
                <a:spcPct val="90000"/>
              </a:lnSpc>
              <a:spcBef>
                <a:spcPts val="1000"/>
              </a:spcBef>
            </a:pPr>
            <a:br>
              <a:rPr lang="en-US" sz="1600">
                <a:latin typeface="Segoe UI"/>
                <a:cs typeface="Segoe UI"/>
              </a:rPr>
            </a:br>
            <a:r>
              <a:rPr lang="en-US" sz="1600">
                <a:solidFill>
                  <a:schemeClr val="bg1"/>
                </a:solidFill>
                <a:latin typeface="Segoe UI"/>
                <a:cs typeface="Segoe UI"/>
              </a:rPr>
              <a:t>4 July 2025</a:t>
            </a:r>
            <a:endParaRPr lang="en-GB" sz="1600">
              <a:solidFill>
                <a:schemeClr val="bg1"/>
              </a:solidFill>
              <a:ea typeface="Calibri"/>
              <a:cs typeface="Calibri"/>
            </a:endParaRPr>
          </a:p>
        </p:txBody>
      </p:sp>
    </p:spTree>
    <p:extLst>
      <p:ext uri="{BB962C8B-B14F-4D97-AF65-F5344CB8AC3E}">
        <p14:creationId xmlns:p14="http://schemas.microsoft.com/office/powerpoint/2010/main" val="2872546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40EC6-7714-DB2D-4AF7-09B216B17C6E}"/>
              </a:ext>
            </a:extLst>
          </p:cNvPr>
          <p:cNvSpPr>
            <a:spLocks noGrp="1"/>
          </p:cNvSpPr>
          <p:nvPr>
            <p:ph type="title"/>
          </p:nvPr>
        </p:nvSpPr>
        <p:spPr/>
        <p:txBody>
          <a:bodyPr/>
          <a:lstStyle/>
          <a:p>
            <a:r>
              <a:rPr lang="en-GB">
                <a:latin typeface="Poppins"/>
                <a:cs typeface="Poppins"/>
              </a:rPr>
              <a:t>AI examples</a:t>
            </a:r>
            <a:endParaRPr lang="en-GB"/>
          </a:p>
        </p:txBody>
      </p:sp>
      <p:sp>
        <p:nvSpPr>
          <p:cNvPr id="3" name="Text Placeholder 2">
            <a:extLst>
              <a:ext uri="{FF2B5EF4-FFF2-40B4-BE49-F238E27FC236}">
                <a16:creationId xmlns:a16="http://schemas.microsoft.com/office/drawing/2014/main" id="{FE79E8B5-A3C5-B86A-2EE2-C01D3C224CF1}"/>
              </a:ext>
            </a:extLst>
          </p:cNvPr>
          <p:cNvSpPr>
            <a:spLocks noGrp="1"/>
          </p:cNvSpPr>
          <p:nvPr>
            <p:ph type="body" idx="1"/>
          </p:nvPr>
        </p:nvSpPr>
        <p:spPr/>
        <p:txBody>
          <a:bodyPr/>
          <a:lstStyle/>
          <a:p>
            <a:r>
              <a:rPr lang="en-GB">
                <a:latin typeface="Poppins"/>
                <a:cs typeface="Poppins"/>
              </a:rPr>
              <a:t>Information retrieval</a:t>
            </a:r>
            <a:endParaRPr lang="en-GB"/>
          </a:p>
        </p:txBody>
      </p:sp>
      <p:sp>
        <p:nvSpPr>
          <p:cNvPr id="4" name="Content Placeholder 3">
            <a:extLst>
              <a:ext uri="{FF2B5EF4-FFF2-40B4-BE49-F238E27FC236}">
                <a16:creationId xmlns:a16="http://schemas.microsoft.com/office/drawing/2014/main" id="{5E1BB374-DE30-3DCB-190E-34E9FBA68608}"/>
              </a:ext>
            </a:extLst>
          </p:cNvPr>
          <p:cNvSpPr>
            <a:spLocks noGrp="1"/>
          </p:cNvSpPr>
          <p:nvPr>
            <p:ph sz="half" idx="2"/>
          </p:nvPr>
        </p:nvSpPr>
        <p:spPr/>
        <p:txBody>
          <a:bodyPr vert="horz" lIns="91440" tIns="45720" rIns="91440" bIns="45720" rtlCol="0" anchor="t">
            <a:normAutofit/>
          </a:bodyPr>
          <a:lstStyle/>
          <a:p>
            <a:pPr marL="227965" indent="-227965"/>
            <a:r>
              <a:rPr lang="en-GB">
                <a:latin typeface="Poppins"/>
                <a:cs typeface="Poppins"/>
              </a:rPr>
              <a:t>Google searches</a:t>
            </a:r>
          </a:p>
          <a:p>
            <a:pPr marL="227965" indent="-227965"/>
            <a:r>
              <a:rPr lang="en-GB"/>
              <a:t>Online articles</a:t>
            </a:r>
          </a:p>
          <a:p>
            <a:pPr marL="227965" indent="-227965"/>
            <a:r>
              <a:rPr lang="en-GB">
                <a:latin typeface="Poppins"/>
                <a:cs typeface="Poppins"/>
              </a:rPr>
              <a:t>Restaurants</a:t>
            </a:r>
          </a:p>
          <a:p>
            <a:pPr marL="227965" indent="-227965"/>
            <a:r>
              <a:rPr lang="en-GB">
                <a:latin typeface="Poppins"/>
                <a:cs typeface="Poppins"/>
              </a:rPr>
              <a:t>Travel agencies</a:t>
            </a:r>
            <a:endParaRPr lang="en-GB"/>
          </a:p>
        </p:txBody>
      </p:sp>
      <p:sp>
        <p:nvSpPr>
          <p:cNvPr id="5" name="Text Placeholder 4">
            <a:extLst>
              <a:ext uri="{FF2B5EF4-FFF2-40B4-BE49-F238E27FC236}">
                <a16:creationId xmlns:a16="http://schemas.microsoft.com/office/drawing/2014/main" id="{E67AF05A-1740-C7FC-27F6-73B6D203722D}"/>
              </a:ext>
            </a:extLst>
          </p:cNvPr>
          <p:cNvSpPr>
            <a:spLocks noGrp="1"/>
          </p:cNvSpPr>
          <p:nvPr>
            <p:ph type="body" sz="quarter" idx="3"/>
          </p:nvPr>
        </p:nvSpPr>
        <p:spPr/>
        <p:txBody>
          <a:bodyPr/>
          <a:lstStyle/>
          <a:p>
            <a:r>
              <a:rPr lang="en-GB" err="1">
                <a:latin typeface="Poppins"/>
                <a:cs typeface="Poppins"/>
              </a:rPr>
              <a:t>Recomender</a:t>
            </a:r>
            <a:r>
              <a:rPr lang="en-GB">
                <a:latin typeface="Poppins"/>
                <a:cs typeface="Poppins"/>
              </a:rPr>
              <a:t> systems</a:t>
            </a:r>
            <a:endParaRPr lang="en-GB"/>
          </a:p>
        </p:txBody>
      </p:sp>
      <p:sp>
        <p:nvSpPr>
          <p:cNvPr id="6" name="Content Placeholder 5">
            <a:extLst>
              <a:ext uri="{FF2B5EF4-FFF2-40B4-BE49-F238E27FC236}">
                <a16:creationId xmlns:a16="http://schemas.microsoft.com/office/drawing/2014/main" id="{64F11F7A-F2E1-8D3C-07FF-A3ED1CE395A3}"/>
              </a:ext>
            </a:extLst>
          </p:cNvPr>
          <p:cNvSpPr>
            <a:spLocks noGrp="1"/>
          </p:cNvSpPr>
          <p:nvPr>
            <p:ph sz="quarter" idx="4"/>
          </p:nvPr>
        </p:nvSpPr>
        <p:spPr>
          <a:xfrm>
            <a:off x="6172201" y="2514720"/>
            <a:ext cx="4884176" cy="3674943"/>
          </a:xfrm>
        </p:spPr>
        <p:txBody>
          <a:bodyPr vert="horz" lIns="91440" tIns="45720" rIns="91440" bIns="45720" rtlCol="0" anchor="t">
            <a:normAutofit/>
          </a:bodyPr>
          <a:lstStyle/>
          <a:p>
            <a:pPr marL="227965" indent="-227965"/>
            <a:r>
              <a:rPr lang="en-GB">
                <a:latin typeface="Poppins"/>
                <a:cs typeface="Poppins"/>
              </a:rPr>
              <a:t>Similar to information retrieval but with personal profile</a:t>
            </a:r>
            <a:endParaRPr lang="en-GB"/>
          </a:p>
          <a:p>
            <a:pPr marL="227965" indent="-227965"/>
            <a:r>
              <a:rPr lang="en-GB">
                <a:latin typeface="Poppins"/>
                <a:cs typeface="Poppins"/>
              </a:rPr>
              <a:t>Movie recommendations</a:t>
            </a:r>
            <a:endParaRPr lang="en-GB"/>
          </a:p>
          <a:p>
            <a:pPr marL="227965" indent="-227965"/>
            <a:r>
              <a:rPr lang="en-GB">
                <a:latin typeface="Poppins"/>
                <a:cs typeface="Poppins"/>
              </a:rPr>
              <a:t>Music recommendations</a:t>
            </a:r>
          </a:p>
          <a:p>
            <a:pPr marL="227965" indent="-227965"/>
            <a:r>
              <a:rPr lang="en-GB">
                <a:latin typeface="Poppins"/>
                <a:cs typeface="Poppins"/>
              </a:rPr>
              <a:t>Online shopping</a:t>
            </a:r>
            <a:endParaRPr lang="en-GB"/>
          </a:p>
        </p:txBody>
      </p:sp>
      <p:pic>
        <p:nvPicPr>
          <p:cNvPr id="8" name="Graphic 37" descr="Film strip with solid fill">
            <a:extLst>
              <a:ext uri="{FF2B5EF4-FFF2-40B4-BE49-F238E27FC236}">
                <a16:creationId xmlns:a16="http://schemas.microsoft.com/office/drawing/2014/main" id="{9AB57615-B5E8-5CCD-A538-8E75306E2B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91710" y="5440824"/>
            <a:ext cx="914400" cy="914400"/>
          </a:xfrm>
          <a:prstGeom prst="rect">
            <a:avLst/>
          </a:prstGeom>
        </p:spPr>
      </p:pic>
      <p:pic>
        <p:nvPicPr>
          <p:cNvPr id="10" name="Graphic 38" descr="Stuffed Toy with solid fill">
            <a:extLst>
              <a:ext uri="{FF2B5EF4-FFF2-40B4-BE49-F238E27FC236}">
                <a16:creationId xmlns:a16="http://schemas.microsoft.com/office/drawing/2014/main" id="{54049626-2B52-E044-6342-6587AA06BA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4570" y="5438895"/>
            <a:ext cx="914400" cy="914400"/>
          </a:xfrm>
          <a:prstGeom prst="rect">
            <a:avLst/>
          </a:prstGeom>
        </p:spPr>
      </p:pic>
      <p:pic>
        <p:nvPicPr>
          <p:cNvPr id="12" name="Graphic 39" descr="Music notes with solid fill">
            <a:extLst>
              <a:ext uri="{FF2B5EF4-FFF2-40B4-BE49-F238E27FC236}">
                <a16:creationId xmlns:a16="http://schemas.microsoft.com/office/drawing/2014/main" id="{1964B4BA-8AF6-438E-2608-4B54269F2D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28494" y="5437207"/>
            <a:ext cx="914400" cy="914400"/>
          </a:xfrm>
          <a:prstGeom prst="rect">
            <a:avLst/>
          </a:prstGeom>
        </p:spPr>
      </p:pic>
      <p:pic>
        <p:nvPicPr>
          <p:cNvPr id="13" name="Graphic 12" descr="Restaurant with solid fill">
            <a:extLst>
              <a:ext uri="{FF2B5EF4-FFF2-40B4-BE49-F238E27FC236}">
                <a16:creationId xmlns:a16="http://schemas.microsoft.com/office/drawing/2014/main" id="{7BB5F122-0D9C-188C-9006-72CF0FE1E6F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17584" y="4630838"/>
            <a:ext cx="914400" cy="914400"/>
          </a:xfrm>
          <a:prstGeom prst="rect">
            <a:avLst/>
          </a:prstGeom>
        </p:spPr>
      </p:pic>
      <p:pic>
        <p:nvPicPr>
          <p:cNvPr id="14" name="Graphic 13" descr="Map with pin with solid fill">
            <a:extLst>
              <a:ext uri="{FF2B5EF4-FFF2-40B4-BE49-F238E27FC236}">
                <a16:creationId xmlns:a16="http://schemas.microsoft.com/office/drawing/2014/main" id="{5D2A6467-D582-C445-02DA-AD880A82763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03003" y="4630838"/>
            <a:ext cx="914400" cy="914400"/>
          </a:xfrm>
          <a:prstGeom prst="rect">
            <a:avLst/>
          </a:prstGeom>
        </p:spPr>
      </p:pic>
    </p:spTree>
    <p:extLst>
      <p:ext uri="{BB962C8B-B14F-4D97-AF65-F5344CB8AC3E}">
        <p14:creationId xmlns:p14="http://schemas.microsoft.com/office/powerpoint/2010/main" val="21677218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27C1-4DD9-6BB7-7318-0EF88030BDF2}"/>
              </a:ext>
            </a:extLst>
          </p:cNvPr>
          <p:cNvSpPr>
            <a:spLocks noGrp="1"/>
          </p:cNvSpPr>
          <p:nvPr>
            <p:ph type="title"/>
          </p:nvPr>
        </p:nvSpPr>
        <p:spPr/>
        <p:txBody>
          <a:bodyPr/>
          <a:lstStyle/>
          <a:p>
            <a:r>
              <a:rPr lang="en-GB" sz="3200" b="1" dirty="0">
                <a:solidFill>
                  <a:srgbClr val="9A003B"/>
                </a:solidFill>
                <a:latin typeface="Poppins"/>
                <a:cs typeface="Poppins"/>
              </a:rPr>
              <a:t>Continuous improvement of AI</a:t>
            </a:r>
            <a:endParaRPr lang="en-GB" sz="3200" b="1" dirty="0">
              <a:solidFill>
                <a:srgbClr val="9A003B"/>
              </a:solidFill>
            </a:endParaRPr>
          </a:p>
        </p:txBody>
      </p:sp>
      <p:sp>
        <p:nvSpPr>
          <p:cNvPr id="4" name="Content Placeholder 3">
            <a:extLst>
              <a:ext uri="{FF2B5EF4-FFF2-40B4-BE49-F238E27FC236}">
                <a16:creationId xmlns:a16="http://schemas.microsoft.com/office/drawing/2014/main" id="{1D63ABF8-EC09-E125-36D7-165503BE00D5}"/>
              </a:ext>
            </a:extLst>
          </p:cNvPr>
          <p:cNvSpPr>
            <a:spLocks noGrp="1"/>
          </p:cNvSpPr>
          <p:nvPr>
            <p:ph idx="1"/>
          </p:nvPr>
        </p:nvSpPr>
        <p:spPr>
          <a:xfrm>
            <a:off x="838200" y="1825625"/>
            <a:ext cx="10512534" cy="4351338"/>
          </a:xfrm>
        </p:spPr>
        <p:txBody>
          <a:bodyPr vert="horz" lIns="91440" tIns="45720" rIns="91440" bIns="45720" rtlCol="0" anchor="t">
            <a:normAutofit/>
          </a:bodyPr>
          <a:lstStyle/>
          <a:p>
            <a:pPr marL="227965" indent="-227965"/>
            <a:r>
              <a:rPr lang="en-US" dirty="0">
                <a:latin typeface="Poppins"/>
                <a:cs typeface="Poppins"/>
              </a:rPr>
              <a:t>I tried with Google but did not work.</a:t>
            </a:r>
          </a:p>
          <a:p>
            <a:pPr marL="227965" indent="-227965"/>
            <a:r>
              <a:rPr lang="en-US" dirty="0">
                <a:latin typeface="Poppins"/>
                <a:cs typeface="Poppins"/>
              </a:rPr>
              <a:t>ChatGPT identifies that it is not a real syndrome.</a:t>
            </a:r>
          </a:p>
          <a:p>
            <a:pPr marL="227965" indent="-227965"/>
            <a:r>
              <a:rPr lang="en-US" dirty="0">
                <a:latin typeface="Poppins"/>
                <a:cs typeface="Poppins"/>
              </a:rPr>
              <a:t>New online articles discussed the previous mistake.</a:t>
            </a:r>
            <a:endParaRPr lang="en-US" dirty="0"/>
          </a:p>
        </p:txBody>
      </p:sp>
      <p:pic>
        <p:nvPicPr>
          <p:cNvPr id="3" name="Picture 2" descr="A screenshot of a computer&#10;&#10;Description automatically generated">
            <a:extLst>
              <a:ext uri="{FF2B5EF4-FFF2-40B4-BE49-F238E27FC236}">
                <a16:creationId xmlns:a16="http://schemas.microsoft.com/office/drawing/2014/main" id="{17E3A2CB-8880-9421-F07E-8FC923013498}"/>
              </a:ext>
            </a:extLst>
          </p:cNvPr>
          <p:cNvPicPr>
            <a:picLocks noChangeAspect="1"/>
          </p:cNvPicPr>
          <p:nvPr/>
        </p:nvPicPr>
        <p:blipFill>
          <a:blip r:embed="rId2"/>
          <a:srcRect l="-105" t="11201" r="1254" b="52705"/>
          <a:stretch/>
        </p:blipFill>
        <p:spPr>
          <a:xfrm>
            <a:off x="2152507" y="3571408"/>
            <a:ext cx="7892903" cy="2608816"/>
          </a:xfrm>
          <a:prstGeom prst="rect">
            <a:avLst/>
          </a:prstGeom>
        </p:spPr>
      </p:pic>
    </p:spTree>
    <p:extLst>
      <p:ext uri="{BB962C8B-B14F-4D97-AF65-F5344CB8AC3E}">
        <p14:creationId xmlns:p14="http://schemas.microsoft.com/office/powerpoint/2010/main" val="3725089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 and speech bubbles">
            <a:extLst>
              <a:ext uri="{FF2B5EF4-FFF2-40B4-BE49-F238E27FC236}">
                <a16:creationId xmlns:a16="http://schemas.microsoft.com/office/drawing/2014/main" id="{71D6D10D-40E9-69EC-426B-21D466F20686}"/>
              </a:ext>
            </a:extLst>
          </p:cNvPr>
          <p:cNvPicPr>
            <a:picLocks noChangeAspect="1"/>
          </p:cNvPicPr>
          <p:nvPr/>
        </p:nvPicPr>
        <p:blipFill>
          <a:blip r:embed="rId2"/>
          <a:srcRect t="1023" b="1023"/>
          <a:stretch/>
        </p:blipFill>
        <p:spPr>
          <a:xfrm>
            <a:off x="5183188" y="0"/>
            <a:ext cx="7008820" cy="6865447"/>
          </a:xfrm>
          <a:prstGeom prst="rect">
            <a:avLst/>
          </a:prstGeom>
        </p:spPr>
      </p:pic>
      <p:sp>
        <p:nvSpPr>
          <p:cNvPr id="2" name="Title 1">
            <a:extLst>
              <a:ext uri="{FF2B5EF4-FFF2-40B4-BE49-F238E27FC236}">
                <a16:creationId xmlns:a16="http://schemas.microsoft.com/office/drawing/2014/main" id="{7FCB1118-9488-0EFF-3D68-44B1DA8CED63}"/>
              </a:ext>
            </a:extLst>
          </p:cNvPr>
          <p:cNvSpPr>
            <a:spLocks noGrp="1"/>
          </p:cNvSpPr>
          <p:nvPr>
            <p:ph type="title"/>
          </p:nvPr>
        </p:nvSpPr>
        <p:spPr/>
        <p:txBody>
          <a:bodyPr/>
          <a:lstStyle/>
          <a:p>
            <a:r>
              <a:rPr lang="en-GB">
                <a:latin typeface="Poppins"/>
                <a:cs typeface="Poppins"/>
              </a:rPr>
              <a:t>Q</a:t>
            </a:r>
            <a:r>
              <a:rPr lang="en-GB" sz="3200" b="1">
                <a:solidFill>
                  <a:srgbClr val="A2364F"/>
                </a:solidFill>
                <a:latin typeface="Poppins"/>
                <a:cs typeface="Poppins"/>
              </a:rPr>
              <a:t>&amp;A and Discussion</a:t>
            </a:r>
            <a:endParaRPr lang="en-US"/>
          </a:p>
        </p:txBody>
      </p:sp>
      <p:sp>
        <p:nvSpPr>
          <p:cNvPr id="4" name="Picture Placeholder 3">
            <a:extLst>
              <a:ext uri="{FF2B5EF4-FFF2-40B4-BE49-F238E27FC236}">
                <a16:creationId xmlns:a16="http://schemas.microsoft.com/office/drawing/2014/main" id="{5A2083CD-6280-29E2-600F-253F628FCA16}"/>
              </a:ext>
            </a:extLst>
          </p:cNvPr>
          <p:cNvSpPr>
            <a:spLocks noGrp="1"/>
          </p:cNvSpPr>
          <p:nvPr>
            <p:ph type="pic" idx="1"/>
          </p:nvPr>
        </p:nvSpPr>
        <p:spPr/>
        <p:txBody>
          <a:bodyPr/>
          <a:lstStyle/>
          <a:p>
            <a:endParaRPr lang="en-US"/>
          </a:p>
        </p:txBody>
      </p:sp>
      <p:sp>
        <p:nvSpPr>
          <p:cNvPr id="5" name="Text Placeholder 4">
            <a:extLst>
              <a:ext uri="{FF2B5EF4-FFF2-40B4-BE49-F238E27FC236}">
                <a16:creationId xmlns:a16="http://schemas.microsoft.com/office/drawing/2014/main" id="{5F281D93-CF58-8731-5A5B-74E1470CAAD6}"/>
              </a:ext>
            </a:extLst>
          </p:cNvPr>
          <p:cNvSpPr>
            <a:spLocks noGrp="1"/>
          </p:cNvSpPr>
          <p:nvPr>
            <p:ph type="body" sz="half" idx="2"/>
          </p:nvPr>
        </p:nvSpPr>
        <p:spPr/>
        <p:txBody>
          <a:bodyPr vert="horz" lIns="91440" tIns="45720" rIns="91440" bIns="45720" rtlCol="0" anchor="ctr">
            <a:normAutofit fontScale="70000" lnSpcReduction="20000"/>
          </a:bodyPr>
          <a:lstStyle/>
          <a:p>
            <a:pPr>
              <a:lnSpc>
                <a:spcPct val="120000"/>
              </a:lnSpc>
            </a:pPr>
            <a:r>
              <a:rPr lang="en-GB" sz="3200" dirty="0">
                <a:solidFill>
                  <a:srgbClr val="A2364F"/>
                </a:solidFill>
                <a:latin typeface="Poppins"/>
                <a:cs typeface="Poppins"/>
              </a:rPr>
              <a:t>Interpreting Artificial Intelligence Solutions for Healthcare</a:t>
            </a:r>
            <a:endParaRPr lang="en-GB" dirty="0"/>
          </a:p>
          <a:p>
            <a:endParaRPr lang="en-GB">
              <a:solidFill>
                <a:srgbClr val="A2364F"/>
              </a:solidFill>
            </a:endParaRPr>
          </a:p>
          <a:p>
            <a:endParaRPr lang="en-GB">
              <a:solidFill>
                <a:srgbClr val="A2364F"/>
              </a:solidFill>
            </a:endParaRPr>
          </a:p>
          <a:p>
            <a:r>
              <a:rPr lang="en-GB" sz="3200" dirty="0">
                <a:solidFill>
                  <a:srgbClr val="A2364F"/>
                </a:solidFill>
                <a:latin typeface="Poppins"/>
                <a:cs typeface="Poppins"/>
              </a:rPr>
              <a:t>Presenters:</a:t>
            </a:r>
            <a:endParaRPr lang="en-GB" dirty="0">
              <a:solidFill>
                <a:srgbClr val="A2364F"/>
              </a:solidFill>
            </a:endParaRPr>
          </a:p>
          <a:p>
            <a:r>
              <a:rPr lang="en-GB" sz="3200" dirty="0">
                <a:solidFill>
                  <a:srgbClr val="A2364F"/>
                </a:solidFill>
                <a:latin typeface="Poppins"/>
                <a:cs typeface="Poppins"/>
              </a:rPr>
              <a:t>Dr Miquel </a:t>
            </a:r>
            <a:r>
              <a:rPr lang="en-GB" sz="3200" dirty="0" err="1">
                <a:solidFill>
                  <a:srgbClr val="A2364F"/>
                </a:solidFill>
                <a:latin typeface="Poppins"/>
                <a:cs typeface="Poppins"/>
              </a:rPr>
              <a:t>Perelló</a:t>
            </a:r>
            <a:r>
              <a:rPr lang="en-GB" sz="3200" dirty="0">
                <a:solidFill>
                  <a:srgbClr val="A2364F"/>
                </a:solidFill>
                <a:latin typeface="Poppins"/>
                <a:cs typeface="Poppins"/>
              </a:rPr>
              <a:t> Nieto</a:t>
            </a:r>
            <a:endParaRPr lang="en-GB" dirty="0">
              <a:solidFill>
                <a:srgbClr val="A2364F"/>
              </a:solidFill>
            </a:endParaRPr>
          </a:p>
          <a:p>
            <a:r>
              <a:rPr lang="en-GB" sz="3200" dirty="0">
                <a:solidFill>
                  <a:srgbClr val="A2364F"/>
                </a:solidFill>
                <a:latin typeface="Poppins"/>
                <a:cs typeface="Poppins"/>
              </a:rPr>
              <a:t>Dr Nawid </a:t>
            </a:r>
            <a:r>
              <a:rPr lang="en-GB" sz="3200" dirty="0" err="1">
                <a:solidFill>
                  <a:srgbClr val="A2364F"/>
                </a:solidFill>
                <a:latin typeface="Poppins"/>
                <a:cs typeface="Poppins"/>
              </a:rPr>
              <a:t>Keshtmand</a:t>
            </a:r>
            <a:r>
              <a:rPr lang="en-GB" sz="3200" dirty="0">
                <a:solidFill>
                  <a:srgbClr val="A2364F"/>
                </a:solidFill>
                <a:latin typeface="Poppins"/>
                <a:cs typeface="Poppins"/>
              </a:rPr>
              <a:t> </a:t>
            </a:r>
            <a:endParaRPr lang="en-GB">
              <a:solidFill>
                <a:srgbClr val="A2364F"/>
              </a:solidFill>
            </a:endParaRPr>
          </a:p>
        </p:txBody>
      </p:sp>
    </p:spTree>
    <p:extLst>
      <p:ext uri="{BB962C8B-B14F-4D97-AF65-F5344CB8AC3E}">
        <p14:creationId xmlns:p14="http://schemas.microsoft.com/office/powerpoint/2010/main" val="24092181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E4F4F9"/>
        </a:solidFill>
        <a:effectLst/>
      </p:bgPr>
    </p:bg>
    <p:spTree>
      <p:nvGrpSpPr>
        <p:cNvPr id="1" name=""/>
        <p:cNvGrpSpPr/>
        <p:nvPr/>
      </p:nvGrpSpPr>
      <p:grpSpPr>
        <a:xfrm>
          <a:off x="0" y="0"/>
          <a:ext cx="0" cy="0"/>
          <a:chOff x="0" y="0"/>
          <a:chExt cx="0" cy="0"/>
        </a:xfrm>
      </p:grpSpPr>
      <p:pic>
        <p:nvPicPr>
          <p:cNvPr id="4" name="Picture 3" descr="A blue and white card with text and symbols&#10;&#10;AI-generated content may be incorrect.">
            <a:extLst>
              <a:ext uri="{FF2B5EF4-FFF2-40B4-BE49-F238E27FC236}">
                <a16:creationId xmlns:a16="http://schemas.microsoft.com/office/drawing/2014/main" id="{2E517406-67F8-D049-48DD-5F590AA9C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9715"/>
            <a:ext cx="12192000" cy="6000496"/>
          </a:xfrm>
          <a:prstGeom prst="rect">
            <a:avLst/>
          </a:prstGeom>
          <a:solidFill>
            <a:srgbClr val="E4F4F9"/>
          </a:solidFill>
        </p:spPr>
      </p:pic>
    </p:spTree>
    <p:extLst>
      <p:ext uri="{BB962C8B-B14F-4D97-AF65-F5344CB8AC3E}">
        <p14:creationId xmlns:p14="http://schemas.microsoft.com/office/powerpoint/2010/main" val="12510314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55E9EB-2B6D-587F-2622-14103A875431}"/>
              </a:ext>
            </a:extLst>
          </p:cNvPr>
          <p:cNvSpPr>
            <a:spLocks noGrp="1"/>
          </p:cNvSpPr>
          <p:nvPr>
            <p:ph idx="1"/>
          </p:nvPr>
        </p:nvSpPr>
        <p:spPr>
          <a:xfrm>
            <a:off x="1049216" y="408808"/>
            <a:ext cx="10515600" cy="3429661"/>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effectLst/>
                <a:uLnTx/>
                <a:uFillTx/>
                <a:latin typeface="Avenir Next LT Pro Demi" panose="020B0704020202020204" pitchFamily="34" charset="0"/>
                <a:ea typeface="+mn-ea"/>
                <a:cs typeface="Poppins" panose="00000500000000000000" pitchFamily="2" charset="0"/>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effectLst/>
              <a:uLnTx/>
              <a:uFillTx/>
              <a:latin typeface="Avenir Next LT Pro Demi" panose="020B0704020202020204" pitchFamily="34"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effectLst/>
                <a:uLnTx/>
                <a:uFillTx/>
                <a:latin typeface="Avenir Next LT Pro Demi" panose="020B0704020202020204" pitchFamily="34" charset="0"/>
                <a:ea typeface="+mn-ea"/>
                <a:cs typeface="Poppins" panose="00000500000000000000" pitchFamily="2" charset="0"/>
              </a:rPr>
              <a:t>Please take a moment to give us some feedback to help plan future events: </a:t>
            </a:r>
            <a:r>
              <a:rPr lang="en-GB" sz="4000" b="1">
                <a:latin typeface="Avenir Next LT Pro Demi" panose="020B0704020202020204" pitchFamily="34" charset="0"/>
                <a:cs typeface="Poppins" panose="00000500000000000000" pitchFamily="2" charset="0"/>
                <a:hlinkClick r:id="rId2"/>
              </a:rPr>
              <a:t>https://forms.office.com/e/zvRxnXY5Hk</a:t>
            </a:r>
            <a:r>
              <a:rPr lang="en-GB" sz="4000" b="1">
                <a:latin typeface="Avenir Next LT Pro Demi" panose="020B0704020202020204" pitchFamily="34" charset="0"/>
                <a:cs typeface="Poppins" panose="00000500000000000000" pitchFamily="2" charset="0"/>
              </a:rPr>
              <a:t> </a:t>
            </a:r>
            <a:endParaRPr kumimoji="0" lang="en-GB" sz="4000" b="1" i="0" u="none" strike="noStrike" kern="1200" cap="none" spc="0" normalizeH="0" baseline="0" noProof="0">
              <a:ln>
                <a:noFill/>
              </a:ln>
              <a:effectLst/>
              <a:uLnTx/>
              <a:uFillTx/>
              <a:latin typeface="Avenir Next LT Pro Demi" panose="020B0704020202020204" pitchFamily="34" charset="0"/>
              <a:ea typeface="+mn-ea"/>
              <a:cs typeface="Poppins" panose="00000500000000000000" pitchFamily="2" charset="0"/>
            </a:endParaRPr>
          </a:p>
          <a:p>
            <a:endParaRPr lang="en-US" sz="4000"/>
          </a:p>
        </p:txBody>
      </p:sp>
      <p:pic>
        <p:nvPicPr>
          <p:cNvPr id="4" name="Picture 3" descr="A qr code with circles and circles&#10;&#10;AI-generated content may be incorrect.">
            <a:extLst>
              <a:ext uri="{FF2B5EF4-FFF2-40B4-BE49-F238E27FC236}">
                <a16:creationId xmlns:a16="http://schemas.microsoft.com/office/drawing/2014/main" id="{CEEA0824-19A2-2A44-75CF-5F9E08B28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1885" y="3524470"/>
            <a:ext cx="2157730" cy="2157730"/>
          </a:xfrm>
          <a:prstGeom prst="rect">
            <a:avLst/>
          </a:prstGeom>
        </p:spPr>
      </p:pic>
    </p:spTree>
    <p:extLst>
      <p:ext uri="{BB962C8B-B14F-4D97-AF65-F5344CB8AC3E}">
        <p14:creationId xmlns:p14="http://schemas.microsoft.com/office/powerpoint/2010/main" val="21106946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9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68CA2-80DE-3A70-4A33-B1EF9662D54D}"/>
              </a:ext>
            </a:extLst>
          </p:cNvPr>
          <p:cNvSpPr>
            <a:spLocks noGrp="1"/>
          </p:cNvSpPr>
          <p:nvPr>
            <p:ph type="title"/>
          </p:nvPr>
        </p:nvSpPr>
        <p:spPr/>
        <p:txBody>
          <a:bodyPr/>
          <a:lstStyle/>
          <a:p>
            <a:r>
              <a:rPr lang="en-GB" sz="3200" b="1">
                <a:solidFill>
                  <a:srgbClr val="9A003B"/>
                </a:solidFill>
                <a:latin typeface="Segoe UI"/>
                <a:cs typeface="Poppins"/>
              </a:rPr>
              <a:t>AI and Machine Learning</a:t>
            </a:r>
            <a:endParaRPr lang="en-GB" sz="3200" b="1">
              <a:solidFill>
                <a:srgbClr val="9A003B"/>
              </a:solidFill>
              <a:latin typeface="Segoe UI"/>
            </a:endParaRPr>
          </a:p>
        </p:txBody>
      </p:sp>
      <p:sp>
        <p:nvSpPr>
          <p:cNvPr id="4" name="Rectangle: Rounded Corners 3">
            <a:extLst>
              <a:ext uri="{FF2B5EF4-FFF2-40B4-BE49-F238E27FC236}">
                <a16:creationId xmlns:a16="http://schemas.microsoft.com/office/drawing/2014/main" id="{5ACFF6DA-FA96-E6D0-CCE6-C89044E1D0B7}"/>
              </a:ext>
            </a:extLst>
          </p:cNvPr>
          <p:cNvSpPr/>
          <p:nvPr/>
        </p:nvSpPr>
        <p:spPr>
          <a:xfrm>
            <a:off x="462172" y="1711452"/>
            <a:ext cx="11433166" cy="4745115"/>
          </a:xfrm>
          <a:prstGeom prst="roundRect">
            <a:avLst/>
          </a:prstGeom>
          <a:solidFill>
            <a:srgbClr val="CC586E"/>
          </a:solidFill>
          <a:ln w="57150">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spcAft>
                <a:spcPts val="1200"/>
              </a:spcAft>
              <a:defRPr/>
            </a:pPr>
            <a:r>
              <a:rPr lang="en-GB" b="1">
                <a:solidFill>
                  <a:prstClr val="white"/>
                </a:solidFill>
                <a:latin typeface="Segoe UI"/>
                <a:cs typeface="Poppins"/>
              </a:rPr>
              <a:t>       Artificial Intelligence (AI)</a:t>
            </a:r>
            <a:endParaRPr lang="en-GB" sz="1400" b="0" i="0" u="none" strike="noStrike" kern="1200" cap="none" spc="0" normalizeH="0" baseline="0" noProof="0">
              <a:ln>
                <a:noFill/>
              </a:ln>
              <a:solidFill>
                <a:prstClr val="white"/>
              </a:solidFill>
              <a:effectLst/>
              <a:uLnTx/>
              <a:uFillTx/>
              <a:latin typeface="Segoe UI"/>
              <a:cs typeface="Poppins" panose="00000500000000000000" pitchFamily="2" charset="0"/>
            </a:endParaRPr>
          </a:p>
        </p:txBody>
      </p:sp>
      <p:sp>
        <p:nvSpPr>
          <p:cNvPr id="6" name="Rectangle: Rounded Corners 5">
            <a:extLst>
              <a:ext uri="{FF2B5EF4-FFF2-40B4-BE49-F238E27FC236}">
                <a16:creationId xmlns:a16="http://schemas.microsoft.com/office/drawing/2014/main" id="{9157F7B6-28AD-4AEE-1262-6DBA6886C6C2}"/>
              </a:ext>
            </a:extLst>
          </p:cNvPr>
          <p:cNvSpPr/>
          <p:nvPr/>
        </p:nvSpPr>
        <p:spPr>
          <a:xfrm>
            <a:off x="833459" y="3149435"/>
            <a:ext cx="8394946" cy="3023446"/>
          </a:xfrm>
          <a:prstGeom prst="roundRect">
            <a:avLst/>
          </a:prstGeom>
          <a:solidFill>
            <a:srgbClr val="CC586E"/>
          </a:solidFill>
          <a:ln w="57150">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spcAft>
                <a:spcPts val="1200"/>
              </a:spcAft>
              <a:defRPr/>
            </a:pPr>
            <a:r>
              <a:rPr lang="en-GB" b="1">
                <a:solidFill>
                  <a:prstClr val="white"/>
                </a:solidFill>
                <a:latin typeface="Segoe UI"/>
                <a:cs typeface="Poppins"/>
              </a:rPr>
              <a:t>        Machine Learning (ML)</a:t>
            </a:r>
            <a:endParaRPr lang="en-US">
              <a:solidFill>
                <a:prstClr val="white"/>
              </a:solidFill>
              <a:latin typeface="Segoe UI"/>
              <a:cs typeface="Calibri" panose="020F0502020204030204"/>
            </a:endParaRPr>
          </a:p>
        </p:txBody>
      </p:sp>
      <p:sp>
        <p:nvSpPr>
          <p:cNvPr id="8" name="Rectangle: Rounded Corners 7">
            <a:extLst>
              <a:ext uri="{FF2B5EF4-FFF2-40B4-BE49-F238E27FC236}">
                <a16:creationId xmlns:a16="http://schemas.microsoft.com/office/drawing/2014/main" id="{5CDFE3CC-5863-D0A8-2F59-2AB902D287F4}"/>
              </a:ext>
            </a:extLst>
          </p:cNvPr>
          <p:cNvSpPr/>
          <p:nvPr/>
        </p:nvSpPr>
        <p:spPr>
          <a:xfrm>
            <a:off x="1287329" y="3982387"/>
            <a:ext cx="4657618" cy="1874701"/>
          </a:xfrm>
          <a:prstGeom prst="roundRect">
            <a:avLst/>
          </a:prstGeom>
          <a:solidFill>
            <a:srgbClr val="CC586E"/>
          </a:solidFill>
          <a:ln w="57150">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spcAft>
                <a:spcPts val="1200"/>
              </a:spcAft>
              <a:defRPr/>
            </a:pPr>
            <a:r>
              <a:rPr lang="en-GB" b="1">
                <a:solidFill>
                  <a:prstClr val="white"/>
                </a:solidFill>
                <a:latin typeface="Segoe UI"/>
                <a:cs typeface="Poppins"/>
              </a:rPr>
              <a:t>    Deep Learning</a:t>
            </a:r>
            <a:endParaRPr lang="en-US">
              <a:solidFill>
                <a:prstClr val="white"/>
              </a:solidFill>
              <a:latin typeface="Segoe UI"/>
              <a:cs typeface="Segoe UI"/>
            </a:endParaRPr>
          </a:p>
        </p:txBody>
      </p:sp>
      <p:pic>
        <p:nvPicPr>
          <p:cNvPr id="10" name="Picture 9" descr="A close up of a dna strand&#10;&#10;Description automatically generated">
            <a:extLst>
              <a:ext uri="{FF2B5EF4-FFF2-40B4-BE49-F238E27FC236}">
                <a16:creationId xmlns:a16="http://schemas.microsoft.com/office/drawing/2014/main" id="{457EA587-7BF2-612B-25E7-A658A67BDB2A}"/>
              </a:ext>
            </a:extLst>
          </p:cNvPr>
          <p:cNvPicPr>
            <a:picLocks noChangeAspect="1"/>
          </p:cNvPicPr>
          <p:nvPr/>
        </p:nvPicPr>
        <p:blipFill>
          <a:blip r:embed="rId3"/>
          <a:stretch>
            <a:fillRect/>
          </a:stretch>
        </p:blipFill>
        <p:spPr>
          <a:xfrm>
            <a:off x="1521747" y="4639465"/>
            <a:ext cx="1316305" cy="905335"/>
          </a:xfrm>
          <a:prstGeom prst="rect">
            <a:avLst/>
          </a:prstGeom>
        </p:spPr>
      </p:pic>
      <p:sp>
        <p:nvSpPr>
          <p:cNvPr id="12" name="Arrow: Down 11">
            <a:extLst>
              <a:ext uri="{FF2B5EF4-FFF2-40B4-BE49-F238E27FC236}">
                <a16:creationId xmlns:a16="http://schemas.microsoft.com/office/drawing/2014/main" id="{749D2E9A-F9BA-2B5F-ACBC-9097D4418F92}"/>
              </a:ext>
            </a:extLst>
          </p:cNvPr>
          <p:cNvSpPr/>
          <p:nvPr/>
        </p:nvSpPr>
        <p:spPr>
          <a:xfrm>
            <a:off x="5156547" y="2108548"/>
            <a:ext cx="626301" cy="3308958"/>
          </a:xfrm>
          <a:prstGeom prst="downArrow">
            <a:avLst/>
          </a:prstGeom>
          <a:solidFill>
            <a:srgbClr val="DF99A6"/>
          </a:solidFill>
          <a:ln w="28575">
            <a:solidFill>
              <a:srgbClr val="A2364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87B201B-E5F1-A4FA-6500-B01599A6AED6}"/>
              </a:ext>
            </a:extLst>
          </p:cNvPr>
          <p:cNvSpPr txBox="1"/>
          <p:nvPr/>
        </p:nvSpPr>
        <p:spPr>
          <a:xfrm>
            <a:off x="5758849" y="2286000"/>
            <a:ext cx="26925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Segoe UI"/>
                <a:ea typeface="Calibri"/>
                <a:cs typeface="Calibri"/>
              </a:rPr>
              <a:t>Less data</a:t>
            </a:r>
          </a:p>
          <a:p>
            <a:r>
              <a:rPr lang="en-US" b="1">
                <a:solidFill>
                  <a:schemeClr val="bg1"/>
                </a:solidFill>
                <a:latin typeface="Segoe UI"/>
                <a:ea typeface="Calibri"/>
                <a:cs typeface="Calibri"/>
              </a:rPr>
              <a:t>requirements</a:t>
            </a:r>
          </a:p>
        </p:txBody>
      </p:sp>
      <p:sp>
        <p:nvSpPr>
          <p:cNvPr id="16" name="TextBox 15">
            <a:extLst>
              <a:ext uri="{FF2B5EF4-FFF2-40B4-BE49-F238E27FC236}">
                <a16:creationId xmlns:a16="http://schemas.microsoft.com/office/drawing/2014/main" id="{BC7A0E21-A19D-D303-F7C5-5A6830A3544A}"/>
              </a:ext>
            </a:extLst>
          </p:cNvPr>
          <p:cNvSpPr txBox="1"/>
          <p:nvPr/>
        </p:nvSpPr>
        <p:spPr>
          <a:xfrm>
            <a:off x="4762499" y="5417343"/>
            <a:ext cx="13335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latin typeface="Segoe UI"/>
                <a:ea typeface="Calibri"/>
                <a:cs typeface="Calibri"/>
              </a:rPr>
              <a:t>More data</a:t>
            </a:r>
          </a:p>
        </p:txBody>
      </p:sp>
      <p:pic>
        <p:nvPicPr>
          <p:cNvPr id="20" name="Picture 19" descr="A person running on a road&#10;&#10;Description automatically generated">
            <a:extLst>
              <a:ext uri="{FF2B5EF4-FFF2-40B4-BE49-F238E27FC236}">
                <a16:creationId xmlns:a16="http://schemas.microsoft.com/office/drawing/2014/main" id="{66635D1B-30FF-8367-1052-8238A59684AE}"/>
              </a:ext>
            </a:extLst>
          </p:cNvPr>
          <p:cNvPicPr>
            <a:picLocks noChangeAspect="1"/>
          </p:cNvPicPr>
          <p:nvPr/>
        </p:nvPicPr>
        <p:blipFill>
          <a:blip r:embed="rId4"/>
          <a:srcRect l="2140" r="2140"/>
          <a:stretch/>
        </p:blipFill>
        <p:spPr>
          <a:xfrm>
            <a:off x="6474473" y="3555414"/>
            <a:ext cx="2298250" cy="853210"/>
          </a:xfrm>
          <a:prstGeom prst="rect">
            <a:avLst/>
          </a:prstGeom>
        </p:spPr>
      </p:pic>
      <p:pic>
        <p:nvPicPr>
          <p:cNvPr id="24" name="Picture 23" descr="X-ray of a hand&#10;&#10;Description automatically generated">
            <a:extLst>
              <a:ext uri="{FF2B5EF4-FFF2-40B4-BE49-F238E27FC236}">
                <a16:creationId xmlns:a16="http://schemas.microsoft.com/office/drawing/2014/main" id="{7AAA8E6E-9EFE-55AD-27F2-FE526F63F583}"/>
              </a:ext>
            </a:extLst>
          </p:cNvPr>
          <p:cNvPicPr>
            <a:picLocks noChangeAspect="1"/>
          </p:cNvPicPr>
          <p:nvPr/>
        </p:nvPicPr>
        <p:blipFill>
          <a:blip r:embed="rId5"/>
          <a:stretch>
            <a:fillRect/>
          </a:stretch>
        </p:blipFill>
        <p:spPr>
          <a:xfrm>
            <a:off x="3132001" y="4799272"/>
            <a:ext cx="1626710" cy="885137"/>
          </a:xfrm>
          <a:prstGeom prst="rect">
            <a:avLst/>
          </a:prstGeom>
        </p:spPr>
      </p:pic>
      <p:pic>
        <p:nvPicPr>
          <p:cNvPr id="26" name="Picture 25" descr="A close-up of a calendar&#10;&#10;Description automatically generated">
            <a:extLst>
              <a:ext uri="{FF2B5EF4-FFF2-40B4-BE49-F238E27FC236}">
                <a16:creationId xmlns:a16="http://schemas.microsoft.com/office/drawing/2014/main" id="{69188633-658A-6315-D829-095421A56740}"/>
              </a:ext>
            </a:extLst>
          </p:cNvPr>
          <p:cNvPicPr>
            <a:picLocks noChangeAspect="1"/>
          </p:cNvPicPr>
          <p:nvPr/>
        </p:nvPicPr>
        <p:blipFill>
          <a:blip r:embed="rId6"/>
          <a:srcRect l="281" r="281"/>
          <a:stretch/>
        </p:blipFill>
        <p:spPr>
          <a:xfrm>
            <a:off x="9826954" y="2288883"/>
            <a:ext cx="1313090" cy="864911"/>
          </a:xfrm>
          <a:prstGeom prst="rect">
            <a:avLst/>
          </a:prstGeom>
        </p:spPr>
      </p:pic>
      <p:pic>
        <p:nvPicPr>
          <p:cNvPr id="28" name="Picture 27" descr="A hand holding a pencil over a blueprint&#10;&#10;Description automatically generated">
            <a:extLst>
              <a:ext uri="{FF2B5EF4-FFF2-40B4-BE49-F238E27FC236}">
                <a16:creationId xmlns:a16="http://schemas.microsoft.com/office/drawing/2014/main" id="{8727C401-E698-FE13-37D8-8DFBCC8E1E7E}"/>
              </a:ext>
            </a:extLst>
          </p:cNvPr>
          <p:cNvPicPr>
            <a:picLocks noChangeAspect="1"/>
          </p:cNvPicPr>
          <p:nvPr/>
        </p:nvPicPr>
        <p:blipFill>
          <a:blip r:embed="rId7"/>
          <a:srcRect t="468" b="468"/>
          <a:stretch/>
        </p:blipFill>
        <p:spPr>
          <a:xfrm>
            <a:off x="9823262" y="3427836"/>
            <a:ext cx="1314268" cy="1321803"/>
          </a:xfrm>
          <a:prstGeom prst="rect">
            <a:avLst/>
          </a:prstGeom>
        </p:spPr>
      </p:pic>
      <p:pic>
        <p:nvPicPr>
          <p:cNvPr id="30" name="Picture 29" descr="A screenshot of a phone&#10;&#10;Description automatically generated">
            <a:extLst>
              <a:ext uri="{FF2B5EF4-FFF2-40B4-BE49-F238E27FC236}">
                <a16:creationId xmlns:a16="http://schemas.microsoft.com/office/drawing/2014/main" id="{AE325D54-01A9-6F47-6817-FA12599E8999}"/>
              </a:ext>
            </a:extLst>
          </p:cNvPr>
          <p:cNvPicPr>
            <a:picLocks noChangeAspect="1"/>
          </p:cNvPicPr>
          <p:nvPr/>
        </p:nvPicPr>
        <p:blipFill>
          <a:blip r:embed="rId8"/>
          <a:stretch>
            <a:fillRect/>
          </a:stretch>
        </p:blipFill>
        <p:spPr>
          <a:xfrm>
            <a:off x="3467529" y="4298129"/>
            <a:ext cx="1290365" cy="443356"/>
          </a:xfrm>
          <a:prstGeom prst="rect">
            <a:avLst/>
          </a:prstGeom>
        </p:spPr>
      </p:pic>
      <p:pic>
        <p:nvPicPr>
          <p:cNvPr id="5" name="Picture 4" descr="A chess board with a black queen and a white pawn&#10;&#10;Description automatically generated">
            <a:extLst>
              <a:ext uri="{FF2B5EF4-FFF2-40B4-BE49-F238E27FC236}">
                <a16:creationId xmlns:a16="http://schemas.microsoft.com/office/drawing/2014/main" id="{3B9BDCE0-4A5D-3FDB-90E2-F2A8716BF0D3}"/>
              </a:ext>
            </a:extLst>
          </p:cNvPr>
          <p:cNvPicPr>
            <a:picLocks noChangeAspect="1"/>
          </p:cNvPicPr>
          <p:nvPr/>
        </p:nvPicPr>
        <p:blipFill>
          <a:blip r:embed="rId9"/>
          <a:stretch>
            <a:fillRect/>
          </a:stretch>
        </p:blipFill>
        <p:spPr>
          <a:xfrm>
            <a:off x="8456341" y="2287879"/>
            <a:ext cx="1217342" cy="721071"/>
          </a:xfrm>
          <a:prstGeom prst="rect">
            <a:avLst/>
          </a:prstGeom>
        </p:spPr>
      </p:pic>
      <p:pic>
        <p:nvPicPr>
          <p:cNvPr id="11" name="Picture 10" descr="A screen with numbers and numbers&#10;&#10;Description automatically generated">
            <a:extLst>
              <a:ext uri="{FF2B5EF4-FFF2-40B4-BE49-F238E27FC236}">
                <a16:creationId xmlns:a16="http://schemas.microsoft.com/office/drawing/2014/main" id="{C0A9C585-5AEC-C4AC-D4AB-BBF2BEF2D30B}"/>
              </a:ext>
            </a:extLst>
          </p:cNvPr>
          <p:cNvPicPr>
            <a:picLocks noChangeAspect="1"/>
          </p:cNvPicPr>
          <p:nvPr/>
        </p:nvPicPr>
        <p:blipFill>
          <a:blip r:embed="rId10"/>
          <a:stretch>
            <a:fillRect/>
          </a:stretch>
        </p:blipFill>
        <p:spPr>
          <a:xfrm>
            <a:off x="6638661" y="4519863"/>
            <a:ext cx="1975184" cy="1333946"/>
          </a:xfrm>
          <a:prstGeom prst="rect">
            <a:avLst/>
          </a:prstGeom>
        </p:spPr>
      </p:pic>
      <p:pic>
        <p:nvPicPr>
          <p:cNvPr id="7" name="Picture 6" descr="A board game">
            <a:extLst>
              <a:ext uri="{FF2B5EF4-FFF2-40B4-BE49-F238E27FC236}">
                <a16:creationId xmlns:a16="http://schemas.microsoft.com/office/drawing/2014/main" id="{71CAE05D-6777-49F1-1F14-A45C2513D601}"/>
              </a:ext>
            </a:extLst>
          </p:cNvPr>
          <p:cNvPicPr>
            <a:picLocks noChangeAspect="1"/>
          </p:cNvPicPr>
          <p:nvPr/>
        </p:nvPicPr>
        <p:blipFill>
          <a:blip r:embed="rId11"/>
          <a:stretch>
            <a:fillRect/>
          </a:stretch>
        </p:blipFill>
        <p:spPr>
          <a:xfrm>
            <a:off x="9688286" y="5002348"/>
            <a:ext cx="1683658" cy="1073331"/>
          </a:xfrm>
          <a:prstGeom prst="rect">
            <a:avLst/>
          </a:prstGeom>
        </p:spPr>
      </p:pic>
    </p:spTree>
    <p:extLst>
      <p:ext uri="{BB962C8B-B14F-4D97-AF65-F5344CB8AC3E}">
        <p14:creationId xmlns:p14="http://schemas.microsoft.com/office/powerpoint/2010/main" val="303611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67755-402A-7932-9912-7026F67E431B}"/>
              </a:ext>
            </a:extLst>
          </p:cNvPr>
          <p:cNvSpPr>
            <a:spLocks noGrp="1"/>
          </p:cNvSpPr>
          <p:nvPr>
            <p:ph type="title"/>
          </p:nvPr>
        </p:nvSpPr>
        <p:spPr/>
        <p:txBody>
          <a:bodyPr/>
          <a:lstStyle/>
          <a:p>
            <a:r>
              <a:rPr lang="en-GB" sz="3200" b="1">
                <a:solidFill>
                  <a:srgbClr val="9A003B"/>
                </a:solidFill>
                <a:latin typeface="Segoe UI"/>
                <a:cs typeface="Segoe UI"/>
              </a:rPr>
              <a:t>2. </a:t>
            </a:r>
            <a:r>
              <a:rPr lang="en-GB">
                <a:solidFill>
                  <a:srgbClr val="9A003B"/>
                </a:solidFill>
                <a:latin typeface="Segoe UI"/>
                <a:cs typeface="Segoe UI"/>
              </a:rPr>
              <a:t>AI in Healthcare</a:t>
            </a:r>
            <a:endParaRPr lang="en-GB" sz="3200">
              <a:solidFill>
                <a:srgbClr val="000000"/>
              </a:solidFill>
              <a:latin typeface="Segoe UI"/>
              <a:cs typeface="Segoe UI"/>
            </a:endParaRPr>
          </a:p>
        </p:txBody>
      </p:sp>
      <p:pic>
        <p:nvPicPr>
          <p:cNvPr id="4" name="Content Placeholder 6" descr="Surgeon analyzing a patient's brainon digital futuristic virtual display">
            <a:extLst>
              <a:ext uri="{FF2B5EF4-FFF2-40B4-BE49-F238E27FC236}">
                <a16:creationId xmlns:a16="http://schemas.microsoft.com/office/drawing/2014/main" id="{C6AB6190-F09C-CADE-743A-5A8AA0A9ACA8}"/>
              </a:ext>
            </a:extLst>
          </p:cNvPr>
          <p:cNvPicPr>
            <a:picLocks noGrp="1" noChangeAspect="1"/>
          </p:cNvPicPr>
          <p:nvPr>
            <p:ph type="pic" idx="1"/>
          </p:nvPr>
        </p:nvPicPr>
        <p:blipFill>
          <a:blip r:embed="rId2"/>
          <a:srcRect l="23155" r="23155"/>
          <a:stretch/>
        </p:blipFill>
        <p:spPr/>
      </p:pic>
      <p:sp>
        <p:nvSpPr>
          <p:cNvPr id="5" name="Text Placeholder 4">
            <a:extLst>
              <a:ext uri="{FF2B5EF4-FFF2-40B4-BE49-F238E27FC236}">
                <a16:creationId xmlns:a16="http://schemas.microsoft.com/office/drawing/2014/main" id="{5F281D93-CF58-8731-5A5B-74E1470CAAD6}"/>
              </a:ext>
            </a:extLst>
          </p:cNvPr>
          <p:cNvSpPr>
            <a:spLocks noGrp="1"/>
          </p:cNvSpPr>
          <p:nvPr>
            <p:ph type="body" sz="half" idx="2"/>
          </p:nvPr>
        </p:nvSpPr>
        <p:spPr/>
        <p:txBody>
          <a:bodyPr vert="horz" lIns="91440" tIns="45720" rIns="91440" bIns="45720" rtlCol="0" anchor="ctr">
            <a:normAutofit/>
          </a:bodyPr>
          <a:lstStyle/>
          <a:p>
            <a:pPr marL="514350" indent="-514350">
              <a:buAutoNum type="alphaLcPeriod"/>
            </a:pPr>
            <a:r>
              <a:rPr lang="en-GB" sz="3200" b="1">
                <a:solidFill>
                  <a:srgbClr val="A2364F"/>
                </a:solidFill>
                <a:latin typeface="Segoe UI"/>
                <a:cs typeface="Segoe UI"/>
              </a:rPr>
              <a:t>Applications</a:t>
            </a:r>
            <a:endParaRPr lang="en-GB" sz="3200" b="1" dirty="0">
              <a:solidFill>
                <a:srgbClr val="A2364F"/>
              </a:solidFill>
              <a:latin typeface="Segoe UI"/>
              <a:cs typeface="Segoe UI"/>
            </a:endParaRPr>
          </a:p>
          <a:p>
            <a:pPr marL="514350" indent="-514350">
              <a:buAutoNum type="alphaLcPeriod"/>
            </a:pPr>
            <a:r>
              <a:rPr lang="en-GB" sz="3200" b="1" dirty="0">
                <a:solidFill>
                  <a:srgbClr val="F0DADE"/>
                </a:solidFill>
                <a:latin typeface="Segoe UI"/>
                <a:cs typeface="Segoe UI"/>
              </a:rPr>
              <a:t>Examples</a:t>
            </a:r>
            <a:endParaRPr lang="en-US" sz="3200">
              <a:solidFill>
                <a:srgbClr val="000000"/>
              </a:solidFill>
              <a:latin typeface="Segoe UI"/>
              <a:cs typeface="Segoe UI"/>
            </a:endParaRPr>
          </a:p>
        </p:txBody>
      </p:sp>
    </p:spTree>
    <p:extLst>
      <p:ext uri="{BB962C8B-B14F-4D97-AF65-F5344CB8AC3E}">
        <p14:creationId xmlns:p14="http://schemas.microsoft.com/office/powerpoint/2010/main" val="4165264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6F35-7480-1310-0D87-A85F67CEC599}"/>
              </a:ext>
            </a:extLst>
          </p:cNvPr>
          <p:cNvSpPr>
            <a:spLocks noGrp="1"/>
          </p:cNvSpPr>
          <p:nvPr>
            <p:ph type="title"/>
          </p:nvPr>
        </p:nvSpPr>
        <p:spPr/>
        <p:txBody>
          <a:bodyPr/>
          <a:lstStyle/>
          <a:p>
            <a:r>
              <a:rPr lang="en-GB" sz="3200" b="1">
                <a:solidFill>
                  <a:srgbClr val="9A003B"/>
                </a:solidFill>
                <a:latin typeface="Poppins"/>
                <a:cs typeface="Poppins"/>
              </a:rPr>
              <a:t>Applications of AI in Healthcare</a:t>
            </a:r>
            <a:endParaRPr lang="en-US" sz="3200">
              <a:solidFill>
                <a:srgbClr val="000000"/>
              </a:solidFill>
              <a:latin typeface="Poppins"/>
              <a:cs typeface="Poppins"/>
            </a:endParaRPr>
          </a:p>
        </p:txBody>
      </p:sp>
      <p:grpSp>
        <p:nvGrpSpPr>
          <p:cNvPr id="35" name="Group 34">
            <a:extLst>
              <a:ext uri="{FF2B5EF4-FFF2-40B4-BE49-F238E27FC236}">
                <a16:creationId xmlns:a16="http://schemas.microsoft.com/office/drawing/2014/main" id="{59992688-9ED3-3989-3D6E-D08F9AF18298}"/>
              </a:ext>
            </a:extLst>
          </p:cNvPr>
          <p:cNvGrpSpPr/>
          <p:nvPr/>
        </p:nvGrpSpPr>
        <p:grpSpPr>
          <a:xfrm>
            <a:off x="7621287" y="1714500"/>
            <a:ext cx="2590800" cy="1099151"/>
            <a:chOff x="7516512" y="2085975"/>
            <a:chExt cx="2590800" cy="1099151"/>
          </a:xfrm>
        </p:grpSpPr>
        <p:sp>
          <p:nvSpPr>
            <p:cNvPr id="6" name="TextBox 5">
              <a:extLst>
                <a:ext uri="{FF2B5EF4-FFF2-40B4-BE49-F238E27FC236}">
                  <a16:creationId xmlns:a16="http://schemas.microsoft.com/office/drawing/2014/main" id="{446A9934-4BDF-F702-CFC4-A9434F10053C}"/>
                </a:ext>
              </a:extLst>
            </p:cNvPr>
            <p:cNvSpPr txBox="1"/>
            <p:nvPr/>
          </p:nvSpPr>
          <p:spPr>
            <a:xfrm>
              <a:off x="7516512" y="2815794"/>
              <a:ext cx="25908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1131C"/>
                  </a:solidFill>
                  <a:ea typeface="Calibri"/>
                  <a:cs typeface="Calibri"/>
                </a:rPr>
                <a:t>Fraud Detection</a:t>
              </a:r>
              <a:endParaRPr lang="en-US"/>
            </a:p>
          </p:txBody>
        </p:sp>
        <p:pic>
          <p:nvPicPr>
            <p:cNvPr id="17" name="Graphic 16" descr="Eye Scan with solid fill">
              <a:extLst>
                <a:ext uri="{FF2B5EF4-FFF2-40B4-BE49-F238E27FC236}">
                  <a16:creationId xmlns:a16="http://schemas.microsoft.com/office/drawing/2014/main" id="{89F7D8AA-7C63-34AF-1A01-65DCC59927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3425" y="2085975"/>
              <a:ext cx="914400" cy="914400"/>
            </a:xfrm>
            <a:prstGeom prst="rect">
              <a:avLst/>
            </a:prstGeom>
          </p:spPr>
        </p:pic>
      </p:grpSp>
      <p:grpSp>
        <p:nvGrpSpPr>
          <p:cNvPr id="34" name="Group 33">
            <a:extLst>
              <a:ext uri="{FF2B5EF4-FFF2-40B4-BE49-F238E27FC236}">
                <a16:creationId xmlns:a16="http://schemas.microsoft.com/office/drawing/2014/main" id="{4D49BD78-B917-0CC6-6E44-F063B9B1CCB4}"/>
              </a:ext>
            </a:extLst>
          </p:cNvPr>
          <p:cNvGrpSpPr/>
          <p:nvPr/>
        </p:nvGrpSpPr>
        <p:grpSpPr>
          <a:xfrm>
            <a:off x="8916687" y="2552700"/>
            <a:ext cx="2590800" cy="1194401"/>
            <a:chOff x="8764287" y="3305175"/>
            <a:chExt cx="2590800" cy="1194401"/>
          </a:xfrm>
        </p:grpSpPr>
        <p:sp>
          <p:nvSpPr>
            <p:cNvPr id="7" name="TextBox 6">
              <a:extLst>
                <a:ext uri="{FF2B5EF4-FFF2-40B4-BE49-F238E27FC236}">
                  <a16:creationId xmlns:a16="http://schemas.microsoft.com/office/drawing/2014/main" id="{8079B4C9-896E-E55F-BCFA-80AEB01ECF6F}"/>
                </a:ext>
              </a:extLst>
            </p:cNvPr>
            <p:cNvSpPr txBox="1"/>
            <p:nvPr/>
          </p:nvSpPr>
          <p:spPr>
            <a:xfrm>
              <a:off x="8764287" y="4130244"/>
              <a:ext cx="25908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1131C"/>
                  </a:solidFill>
                  <a:ea typeface="Calibri"/>
                  <a:cs typeface="Calibri"/>
                </a:rPr>
                <a:t>Cybersecurity</a:t>
              </a:r>
              <a:endParaRPr lang="en-US"/>
            </a:p>
          </p:txBody>
        </p:sp>
        <p:pic>
          <p:nvPicPr>
            <p:cNvPr id="18" name="Graphic 17" descr="Security camera with solid fill">
              <a:extLst>
                <a:ext uri="{FF2B5EF4-FFF2-40B4-BE49-F238E27FC236}">
                  <a16:creationId xmlns:a16="http://schemas.microsoft.com/office/drawing/2014/main" id="{1C1C1EF7-2A79-98A5-CE27-CAA946A124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01200" y="3305175"/>
              <a:ext cx="914400" cy="914400"/>
            </a:xfrm>
            <a:prstGeom prst="rect">
              <a:avLst/>
            </a:prstGeom>
          </p:spPr>
        </p:pic>
      </p:grpSp>
      <p:grpSp>
        <p:nvGrpSpPr>
          <p:cNvPr id="33" name="Group 32">
            <a:extLst>
              <a:ext uri="{FF2B5EF4-FFF2-40B4-BE49-F238E27FC236}">
                <a16:creationId xmlns:a16="http://schemas.microsoft.com/office/drawing/2014/main" id="{9F25F48A-4CA7-0FC0-461C-37A52BF44594}"/>
              </a:ext>
            </a:extLst>
          </p:cNvPr>
          <p:cNvGrpSpPr/>
          <p:nvPr/>
        </p:nvGrpSpPr>
        <p:grpSpPr>
          <a:xfrm>
            <a:off x="8916687" y="3876675"/>
            <a:ext cx="2590800" cy="1461875"/>
            <a:chOff x="8040387" y="4514850"/>
            <a:chExt cx="2590800" cy="1461875"/>
          </a:xfrm>
        </p:grpSpPr>
        <p:sp>
          <p:nvSpPr>
            <p:cNvPr id="9" name="TextBox 8">
              <a:extLst>
                <a:ext uri="{FF2B5EF4-FFF2-40B4-BE49-F238E27FC236}">
                  <a16:creationId xmlns:a16="http://schemas.microsoft.com/office/drawing/2014/main" id="{41C778CB-E508-C156-E112-B9E4089D4430}"/>
                </a:ext>
              </a:extLst>
            </p:cNvPr>
            <p:cNvSpPr txBox="1"/>
            <p:nvPr/>
          </p:nvSpPr>
          <p:spPr>
            <a:xfrm>
              <a:off x="8040387" y="5330394"/>
              <a:ext cx="25908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1131C"/>
                  </a:solidFill>
                  <a:ea typeface="Calibri"/>
                  <a:cs typeface="Calibri"/>
                </a:rPr>
                <a:t>AI Robot-Assisted </a:t>
              </a:r>
              <a:endParaRPr lang="en-US">
                <a:solidFill>
                  <a:srgbClr val="000000"/>
                </a:solidFill>
                <a:ea typeface="Calibri"/>
                <a:cs typeface="Calibri"/>
              </a:endParaRPr>
            </a:p>
            <a:p>
              <a:pPr algn="ctr"/>
              <a:r>
                <a:rPr lang="en-US">
                  <a:solidFill>
                    <a:srgbClr val="41131C"/>
                  </a:solidFill>
                  <a:ea typeface="Calibri"/>
                  <a:cs typeface="Calibri"/>
                </a:rPr>
                <a:t>Surgery</a:t>
              </a:r>
              <a:endParaRPr lang="en-US">
                <a:ea typeface="Calibri"/>
                <a:cs typeface="Calibri"/>
              </a:endParaRPr>
            </a:p>
          </p:txBody>
        </p:sp>
        <p:pic>
          <p:nvPicPr>
            <p:cNvPr id="19" name="Graphic 18" descr="Robot Hand with solid fill">
              <a:extLst>
                <a:ext uri="{FF2B5EF4-FFF2-40B4-BE49-F238E27FC236}">
                  <a16:creationId xmlns:a16="http://schemas.microsoft.com/office/drawing/2014/main" id="{CC845523-47D6-E0CF-6FF9-DA289C397E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77300" y="4514850"/>
              <a:ext cx="914400" cy="914400"/>
            </a:xfrm>
            <a:prstGeom prst="rect">
              <a:avLst/>
            </a:prstGeom>
          </p:spPr>
        </p:pic>
      </p:grpSp>
      <p:grpSp>
        <p:nvGrpSpPr>
          <p:cNvPr id="36" name="Group 35">
            <a:extLst>
              <a:ext uri="{FF2B5EF4-FFF2-40B4-BE49-F238E27FC236}">
                <a16:creationId xmlns:a16="http://schemas.microsoft.com/office/drawing/2014/main" id="{FC5977C9-F8F9-DDB7-2BD7-E44AE870C192}"/>
              </a:ext>
            </a:extLst>
          </p:cNvPr>
          <p:cNvGrpSpPr/>
          <p:nvPr/>
        </p:nvGrpSpPr>
        <p:grpSpPr>
          <a:xfrm>
            <a:off x="5773437" y="1333500"/>
            <a:ext cx="2590800" cy="1557125"/>
            <a:chOff x="5678187" y="1466850"/>
            <a:chExt cx="2590800" cy="1557125"/>
          </a:xfrm>
        </p:grpSpPr>
        <p:sp>
          <p:nvSpPr>
            <p:cNvPr id="5" name="TextBox 4">
              <a:extLst>
                <a:ext uri="{FF2B5EF4-FFF2-40B4-BE49-F238E27FC236}">
                  <a16:creationId xmlns:a16="http://schemas.microsoft.com/office/drawing/2014/main" id="{ED856692-7207-C56B-B4AB-36D155EF0CC1}"/>
                </a:ext>
              </a:extLst>
            </p:cNvPr>
            <p:cNvSpPr txBox="1"/>
            <p:nvPr/>
          </p:nvSpPr>
          <p:spPr>
            <a:xfrm>
              <a:off x="5678187" y="2377644"/>
              <a:ext cx="25908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1131C"/>
                  </a:solidFill>
                  <a:ea typeface="Calibri"/>
                  <a:cs typeface="Calibri"/>
                </a:rPr>
                <a:t>Virtual Nursing </a:t>
              </a:r>
              <a:endParaRPr lang="en-US">
                <a:solidFill>
                  <a:srgbClr val="000000"/>
                </a:solidFill>
                <a:ea typeface="Calibri"/>
                <a:cs typeface="Calibri"/>
              </a:endParaRPr>
            </a:p>
            <a:p>
              <a:pPr algn="ctr"/>
              <a:r>
                <a:rPr lang="en-US">
                  <a:solidFill>
                    <a:srgbClr val="41131C"/>
                  </a:solidFill>
                  <a:ea typeface="Calibri"/>
                  <a:cs typeface="Calibri"/>
                </a:rPr>
                <a:t>Assistance</a:t>
              </a:r>
              <a:endParaRPr lang="en-US">
                <a:ea typeface="Calibri"/>
                <a:cs typeface="Calibri"/>
              </a:endParaRPr>
            </a:p>
          </p:txBody>
        </p:sp>
        <p:pic>
          <p:nvPicPr>
            <p:cNvPr id="20" name="Graphic 19" descr="Doctor female with solid fill">
              <a:extLst>
                <a:ext uri="{FF2B5EF4-FFF2-40B4-BE49-F238E27FC236}">
                  <a16:creationId xmlns:a16="http://schemas.microsoft.com/office/drawing/2014/main" id="{36A50257-79E0-6499-195B-C1E18D28AA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15100" y="1466850"/>
              <a:ext cx="914400" cy="914400"/>
            </a:xfrm>
            <a:prstGeom prst="rect">
              <a:avLst/>
            </a:prstGeom>
          </p:spPr>
        </p:pic>
      </p:grpSp>
      <p:grpSp>
        <p:nvGrpSpPr>
          <p:cNvPr id="39" name="Group 38">
            <a:extLst>
              <a:ext uri="{FF2B5EF4-FFF2-40B4-BE49-F238E27FC236}">
                <a16:creationId xmlns:a16="http://schemas.microsoft.com/office/drawing/2014/main" id="{1AA1EF76-9995-B701-5943-B1F48D86D9FA}"/>
              </a:ext>
            </a:extLst>
          </p:cNvPr>
          <p:cNvGrpSpPr/>
          <p:nvPr/>
        </p:nvGrpSpPr>
        <p:grpSpPr>
          <a:xfrm>
            <a:off x="1588" y="2533650"/>
            <a:ext cx="2800350" cy="1149350"/>
            <a:chOff x="1039813" y="2981325"/>
            <a:chExt cx="2800350" cy="1149350"/>
          </a:xfrm>
        </p:grpSpPr>
        <p:sp>
          <p:nvSpPr>
            <p:cNvPr id="15" name="TextBox 14">
              <a:extLst>
                <a:ext uri="{FF2B5EF4-FFF2-40B4-BE49-F238E27FC236}">
                  <a16:creationId xmlns:a16="http://schemas.microsoft.com/office/drawing/2014/main" id="{B079C7D5-B1AA-3879-D6A4-43244E45873F}"/>
                </a:ext>
              </a:extLst>
            </p:cNvPr>
            <p:cNvSpPr txBox="1"/>
            <p:nvPr/>
          </p:nvSpPr>
          <p:spPr>
            <a:xfrm>
              <a:off x="1039813" y="3762375"/>
              <a:ext cx="2800350" cy="3683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1131C"/>
                  </a:solidFill>
                  <a:ea typeface="Calibri"/>
                  <a:cs typeface="Calibri"/>
                </a:rPr>
                <a:t>Drug Development</a:t>
              </a:r>
              <a:endParaRPr lang="en-US"/>
            </a:p>
          </p:txBody>
        </p:sp>
        <p:pic>
          <p:nvPicPr>
            <p:cNvPr id="21" name="Graphic 20" descr="Medicine with solid fill">
              <a:extLst>
                <a:ext uri="{FF2B5EF4-FFF2-40B4-BE49-F238E27FC236}">
                  <a16:creationId xmlns:a16="http://schemas.microsoft.com/office/drawing/2014/main" id="{FCD9091B-7220-8E00-65BC-ECF105EDCB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57400" y="2981325"/>
              <a:ext cx="914400" cy="914400"/>
            </a:xfrm>
            <a:prstGeom prst="rect">
              <a:avLst/>
            </a:prstGeom>
          </p:spPr>
        </p:pic>
      </p:grpSp>
      <p:grpSp>
        <p:nvGrpSpPr>
          <p:cNvPr id="42" name="Group 41">
            <a:extLst>
              <a:ext uri="{FF2B5EF4-FFF2-40B4-BE49-F238E27FC236}">
                <a16:creationId xmlns:a16="http://schemas.microsoft.com/office/drawing/2014/main" id="{C8D24E01-76A7-26C2-BCE6-9E571B6E061F}"/>
              </a:ext>
            </a:extLst>
          </p:cNvPr>
          <p:cNvGrpSpPr/>
          <p:nvPr/>
        </p:nvGrpSpPr>
        <p:grpSpPr>
          <a:xfrm>
            <a:off x="5563887" y="5486400"/>
            <a:ext cx="3009900" cy="1376150"/>
            <a:chOff x="3982737" y="4781550"/>
            <a:chExt cx="3009900" cy="1376150"/>
          </a:xfrm>
        </p:grpSpPr>
        <p:sp>
          <p:nvSpPr>
            <p:cNvPr id="16" name="TextBox 15">
              <a:extLst>
                <a:ext uri="{FF2B5EF4-FFF2-40B4-BE49-F238E27FC236}">
                  <a16:creationId xmlns:a16="http://schemas.microsoft.com/office/drawing/2014/main" id="{ACD0C4DB-F798-C0FF-82B7-375F0F3869C2}"/>
                </a:ext>
              </a:extLst>
            </p:cNvPr>
            <p:cNvSpPr txBox="1"/>
            <p:nvPr/>
          </p:nvSpPr>
          <p:spPr>
            <a:xfrm>
              <a:off x="3982737" y="5511369"/>
              <a:ext cx="30099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solidFill>
                    <a:srgbClr val="41131C"/>
                  </a:solidFill>
                  <a:ea typeface="Calibri"/>
                  <a:cs typeface="Calibri"/>
                </a:rPr>
                <a:t>Personalised</a:t>
              </a:r>
              <a:r>
                <a:rPr lang="en-US">
                  <a:solidFill>
                    <a:srgbClr val="41131C"/>
                  </a:solidFill>
                  <a:ea typeface="Calibri"/>
                  <a:cs typeface="Calibri"/>
                </a:rPr>
                <a:t> </a:t>
              </a:r>
              <a:endParaRPr lang="en-US">
                <a:solidFill>
                  <a:srgbClr val="000000"/>
                </a:solidFill>
                <a:ea typeface="Calibri"/>
                <a:cs typeface="Calibri"/>
              </a:endParaRPr>
            </a:p>
            <a:p>
              <a:pPr algn="ctr"/>
              <a:r>
                <a:rPr lang="en-US">
                  <a:solidFill>
                    <a:srgbClr val="41131C"/>
                  </a:solidFill>
                  <a:ea typeface="Calibri"/>
                  <a:cs typeface="Calibri"/>
                </a:rPr>
                <a:t>Medicine</a:t>
              </a:r>
              <a:endParaRPr lang="en-US">
                <a:ea typeface="Calibri"/>
                <a:cs typeface="Calibri"/>
              </a:endParaRPr>
            </a:p>
          </p:txBody>
        </p:sp>
        <p:pic>
          <p:nvPicPr>
            <p:cNvPr id="22" name="Graphic 21" descr="Homeopathy with solid fill">
              <a:extLst>
                <a:ext uri="{FF2B5EF4-FFF2-40B4-BE49-F238E27FC236}">
                  <a16:creationId xmlns:a16="http://schemas.microsoft.com/office/drawing/2014/main" id="{61EC0E4E-DB4F-8018-4D8D-DC090ADD9A7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029200" y="4781550"/>
              <a:ext cx="914400" cy="914400"/>
            </a:xfrm>
            <a:prstGeom prst="rect">
              <a:avLst/>
            </a:prstGeom>
          </p:spPr>
        </p:pic>
      </p:grpSp>
      <p:grpSp>
        <p:nvGrpSpPr>
          <p:cNvPr id="32" name="Group 31">
            <a:extLst>
              <a:ext uri="{FF2B5EF4-FFF2-40B4-BE49-F238E27FC236}">
                <a16:creationId xmlns:a16="http://schemas.microsoft.com/office/drawing/2014/main" id="{6293A907-2746-93CE-3045-0030259AEBE2}"/>
              </a:ext>
            </a:extLst>
          </p:cNvPr>
          <p:cNvGrpSpPr/>
          <p:nvPr/>
        </p:nvGrpSpPr>
        <p:grpSpPr>
          <a:xfrm>
            <a:off x="7516512" y="5086350"/>
            <a:ext cx="3009900" cy="1557125"/>
            <a:chOff x="6516387" y="5153025"/>
            <a:chExt cx="3009900" cy="1557125"/>
          </a:xfrm>
        </p:grpSpPr>
        <p:sp>
          <p:nvSpPr>
            <p:cNvPr id="11" name="TextBox 10">
              <a:extLst>
                <a:ext uri="{FF2B5EF4-FFF2-40B4-BE49-F238E27FC236}">
                  <a16:creationId xmlns:a16="http://schemas.microsoft.com/office/drawing/2014/main" id="{72133325-7E15-39B5-3191-A5192CEB3D75}"/>
                </a:ext>
              </a:extLst>
            </p:cNvPr>
            <p:cNvSpPr txBox="1"/>
            <p:nvPr/>
          </p:nvSpPr>
          <p:spPr>
            <a:xfrm>
              <a:off x="6516387" y="6063819"/>
              <a:ext cx="30099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solidFill>
                    <a:srgbClr val="41131C"/>
                  </a:solidFill>
                  <a:ea typeface="Calibri"/>
                  <a:cs typeface="Calibri"/>
                </a:rPr>
                <a:t>Personalised</a:t>
              </a:r>
              <a:endParaRPr lang="en-US" err="1">
                <a:solidFill>
                  <a:srgbClr val="000000"/>
                </a:solidFill>
                <a:ea typeface="Calibri"/>
                <a:cs typeface="Calibri"/>
              </a:endParaRPr>
            </a:p>
            <a:p>
              <a:pPr algn="ctr"/>
              <a:r>
                <a:rPr lang="en-US">
                  <a:solidFill>
                    <a:srgbClr val="41131C"/>
                  </a:solidFill>
                  <a:ea typeface="Calibri"/>
                  <a:cs typeface="Calibri"/>
                </a:rPr>
                <a:t>Healthcare Plans</a:t>
              </a:r>
              <a:endParaRPr lang="en-US">
                <a:ea typeface="Calibri"/>
                <a:cs typeface="Calibri"/>
              </a:endParaRPr>
            </a:p>
          </p:txBody>
        </p:sp>
        <p:pic>
          <p:nvPicPr>
            <p:cNvPr id="25" name="Graphic 24" descr="Daily calendar with solid fill">
              <a:extLst>
                <a:ext uri="{FF2B5EF4-FFF2-40B4-BE49-F238E27FC236}">
                  <a16:creationId xmlns:a16="http://schemas.microsoft.com/office/drawing/2014/main" id="{5F126B5C-AD58-C9FE-D521-7BBE685DC66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62850" y="5153025"/>
              <a:ext cx="914400" cy="914400"/>
            </a:xfrm>
            <a:prstGeom prst="rect">
              <a:avLst/>
            </a:prstGeom>
          </p:spPr>
        </p:pic>
      </p:grpSp>
      <p:grpSp>
        <p:nvGrpSpPr>
          <p:cNvPr id="38" name="Group 37">
            <a:extLst>
              <a:ext uri="{FF2B5EF4-FFF2-40B4-BE49-F238E27FC236}">
                <a16:creationId xmlns:a16="http://schemas.microsoft.com/office/drawing/2014/main" id="{EBCEEF6C-A47C-95E9-5A53-575655435A58}"/>
              </a:ext>
            </a:extLst>
          </p:cNvPr>
          <p:cNvGrpSpPr/>
          <p:nvPr/>
        </p:nvGrpSpPr>
        <p:grpSpPr>
          <a:xfrm>
            <a:off x="1401763" y="1895475"/>
            <a:ext cx="2800350" cy="1136650"/>
            <a:chOff x="2087563" y="1971675"/>
            <a:chExt cx="2800350" cy="1136650"/>
          </a:xfrm>
        </p:grpSpPr>
        <p:sp>
          <p:nvSpPr>
            <p:cNvPr id="12" name="TextBox 11">
              <a:extLst>
                <a:ext uri="{FF2B5EF4-FFF2-40B4-BE49-F238E27FC236}">
                  <a16:creationId xmlns:a16="http://schemas.microsoft.com/office/drawing/2014/main" id="{B01DCC00-1591-A645-7F31-C47BA9B2C4E3}"/>
                </a:ext>
              </a:extLst>
            </p:cNvPr>
            <p:cNvSpPr txBox="1"/>
            <p:nvPr/>
          </p:nvSpPr>
          <p:spPr>
            <a:xfrm>
              <a:off x="2087563" y="2740025"/>
              <a:ext cx="2800350" cy="3683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1131C"/>
                  </a:solidFill>
                  <a:ea typeface="Calibri"/>
                  <a:cs typeface="Calibri"/>
                </a:rPr>
                <a:t>Cancer Research</a:t>
              </a:r>
              <a:endParaRPr lang="en-US"/>
            </a:p>
          </p:txBody>
        </p:sp>
        <p:pic>
          <p:nvPicPr>
            <p:cNvPr id="29" name="Graphic 28" descr="Cancer with solid fill">
              <a:extLst>
                <a:ext uri="{FF2B5EF4-FFF2-40B4-BE49-F238E27FC236}">
                  <a16:creationId xmlns:a16="http://schemas.microsoft.com/office/drawing/2014/main" id="{BEB7A414-C150-15D9-91A2-42758E3AF85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028950" y="1971675"/>
              <a:ext cx="914400" cy="914400"/>
            </a:xfrm>
            <a:prstGeom prst="rect">
              <a:avLst/>
            </a:prstGeom>
          </p:spPr>
        </p:pic>
      </p:grpSp>
      <p:grpSp>
        <p:nvGrpSpPr>
          <p:cNvPr id="40" name="Group 39">
            <a:extLst>
              <a:ext uri="{FF2B5EF4-FFF2-40B4-BE49-F238E27FC236}">
                <a16:creationId xmlns:a16="http://schemas.microsoft.com/office/drawing/2014/main" id="{56EEE585-3E5B-94A3-CE4B-8488240A590B}"/>
              </a:ext>
            </a:extLst>
          </p:cNvPr>
          <p:cNvGrpSpPr/>
          <p:nvPr/>
        </p:nvGrpSpPr>
        <p:grpSpPr>
          <a:xfrm>
            <a:off x="1588" y="3876675"/>
            <a:ext cx="2800350" cy="1538288"/>
            <a:chOff x="1144588" y="4152900"/>
            <a:chExt cx="2800350" cy="1538288"/>
          </a:xfrm>
        </p:grpSpPr>
        <p:sp>
          <p:nvSpPr>
            <p:cNvPr id="3" name="TextBox 2">
              <a:extLst>
                <a:ext uri="{FF2B5EF4-FFF2-40B4-BE49-F238E27FC236}">
                  <a16:creationId xmlns:a16="http://schemas.microsoft.com/office/drawing/2014/main" id="{03C4FD5F-5CE1-6683-E93B-E88D0F1C4086}"/>
                </a:ext>
              </a:extLst>
            </p:cNvPr>
            <p:cNvSpPr txBox="1"/>
            <p:nvPr/>
          </p:nvSpPr>
          <p:spPr>
            <a:xfrm>
              <a:off x="1144588" y="5045075"/>
              <a:ext cx="2800350" cy="6461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1131C"/>
                  </a:solidFill>
                  <a:ea typeface="Calibri"/>
                  <a:cs typeface="Calibri"/>
                </a:rPr>
                <a:t>Rare Disease</a:t>
              </a:r>
            </a:p>
            <a:p>
              <a:pPr algn="ctr"/>
              <a:r>
                <a:rPr lang="en-US">
                  <a:solidFill>
                    <a:srgbClr val="41131C"/>
                  </a:solidFill>
                  <a:ea typeface="Calibri"/>
                  <a:cs typeface="Calibri"/>
                </a:rPr>
                <a:t>Diagnostics &amp; Treatment</a:t>
              </a:r>
            </a:p>
          </p:txBody>
        </p:sp>
        <p:pic>
          <p:nvPicPr>
            <p:cNvPr id="31" name="Graphic 30" descr="Alterations &amp; Tailoring with solid fill">
              <a:extLst>
                <a:ext uri="{FF2B5EF4-FFF2-40B4-BE49-F238E27FC236}">
                  <a16:creationId xmlns:a16="http://schemas.microsoft.com/office/drawing/2014/main" id="{C4840760-5C19-6B9D-A7F3-E320AFB60F5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085975" y="4152900"/>
              <a:ext cx="914400" cy="914400"/>
            </a:xfrm>
            <a:prstGeom prst="rect">
              <a:avLst/>
            </a:prstGeom>
          </p:spPr>
        </p:pic>
      </p:grpSp>
      <p:grpSp>
        <p:nvGrpSpPr>
          <p:cNvPr id="51" name="Group 50">
            <a:extLst>
              <a:ext uri="{FF2B5EF4-FFF2-40B4-BE49-F238E27FC236}">
                <a16:creationId xmlns:a16="http://schemas.microsoft.com/office/drawing/2014/main" id="{F8E21D46-AF9D-B9AD-A2E7-2CFD2E358EE7}"/>
              </a:ext>
            </a:extLst>
          </p:cNvPr>
          <p:cNvGrpSpPr/>
          <p:nvPr/>
        </p:nvGrpSpPr>
        <p:grpSpPr>
          <a:xfrm>
            <a:off x="1877712" y="4905375"/>
            <a:ext cx="3009900" cy="1557125"/>
            <a:chOff x="1772937" y="4933950"/>
            <a:chExt cx="3009900" cy="1557125"/>
          </a:xfrm>
        </p:grpSpPr>
        <p:sp>
          <p:nvSpPr>
            <p:cNvPr id="13" name="TextBox 12">
              <a:extLst>
                <a:ext uri="{FF2B5EF4-FFF2-40B4-BE49-F238E27FC236}">
                  <a16:creationId xmlns:a16="http://schemas.microsoft.com/office/drawing/2014/main" id="{74B917B2-EE99-99A9-08C1-81BB747E2111}"/>
                </a:ext>
              </a:extLst>
            </p:cNvPr>
            <p:cNvSpPr txBox="1"/>
            <p:nvPr/>
          </p:nvSpPr>
          <p:spPr>
            <a:xfrm>
              <a:off x="1772937" y="5844744"/>
              <a:ext cx="30099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1131C"/>
                  </a:solidFill>
                  <a:ea typeface="Calibri"/>
                  <a:cs typeface="Calibri"/>
                </a:rPr>
                <a:t>Dosage Error</a:t>
              </a:r>
              <a:endParaRPr lang="en-US">
                <a:solidFill>
                  <a:srgbClr val="000000"/>
                </a:solidFill>
                <a:ea typeface="Calibri"/>
                <a:cs typeface="Calibri"/>
              </a:endParaRPr>
            </a:p>
            <a:p>
              <a:pPr algn="ctr"/>
              <a:r>
                <a:rPr lang="en-US">
                  <a:solidFill>
                    <a:srgbClr val="41131C"/>
                  </a:solidFill>
                  <a:ea typeface="Calibri"/>
                  <a:cs typeface="Calibri"/>
                </a:rPr>
                <a:t>Reduction</a:t>
              </a:r>
              <a:endParaRPr lang="en-US">
                <a:ea typeface="Calibri"/>
                <a:cs typeface="Calibri"/>
              </a:endParaRPr>
            </a:p>
          </p:txBody>
        </p:sp>
        <p:pic>
          <p:nvPicPr>
            <p:cNvPr id="47" name="Graphic 46" descr="IV with solid fill">
              <a:extLst>
                <a:ext uri="{FF2B5EF4-FFF2-40B4-BE49-F238E27FC236}">
                  <a16:creationId xmlns:a16="http://schemas.microsoft.com/office/drawing/2014/main" id="{AD255EFC-50B2-948D-AC61-06554BDA5A5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819400" y="4933950"/>
              <a:ext cx="914400" cy="914400"/>
            </a:xfrm>
            <a:prstGeom prst="rect">
              <a:avLst/>
            </a:prstGeom>
          </p:spPr>
        </p:pic>
      </p:grpSp>
      <p:grpSp>
        <p:nvGrpSpPr>
          <p:cNvPr id="50" name="Group 49">
            <a:extLst>
              <a:ext uri="{FF2B5EF4-FFF2-40B4-BE49-F238E27FC236}">
                <a16:creationId xmlns:a16="http://schemas.microsoft.com/office/drawing/2014/main" id="{F518E4A1-BF55-0333-7147-F9E68547F0D0}"/>
              </a:ext>
            </a:extLst>
          </p:cNvPr>
          <p:cNvGrpSpPr/>
          <p:nvPr/>
        </p:nvGrpSpPr>
        <p:grpSpPr>
          <a:xfrm>
            <a:off x="4201812" y="5372100"/>
            <a:ext cx="2200275" cy="1490450"/>
            <a:chOff x="4554237" y="5334000"/>
            <a:chExt cx="2200275" cy="1490450"/>
          </a:xfrm>
        </p:grpSpPr>
        <p:sp>
          <p:nvSpPr>
            <p:cNvPr id="10" name="TextBox 9">
              <a:extLst>
                <a:ext uri="{FF2B5EF4-FFF2-40B4-BE49-F238E27FC236}">
                  <a16:creationId xmlns:a16="http://schemas.microsoft.com/office/drawing/2014/main" id="{938EC079-E2F2-3D1F-90FC-DAAC61461F72}"/>
                </a:ext>
              </a:extLst>
            </p:cNvPr>
            <p:cNvSpPr txBox="1"/>
            <p:nvPr/>
          </p:nvSpPr>
          <p:spPr>
            <a:xfrm>
              <a:off x="4554237" y="6178119"/>
              <a:ext cx="22002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1131C"/>
                  </a:solidFill>
                  <a:ea typeface="Calibri"/>
                  <a:cs typeface="Calibri"/>
                </a:rPr>
                <a:t>Health Monitoring </a:t>
              </a:r>
              <a:endParaRPr lang="en-US">
                <a:solidFill>
                  <a:srgbClr val="000000"/>
                </a:solidFill>
                <a:ea typeface="Calibri"/>
                <a:cs typeface="Calibri"/>
              </a:endParaRPr>
            </a:p>
            <a:p>
              <a:pPr algn="ctr"/>
              <a:r>
                <a:rPr lang="en-US">
                  <a:solidFill>
                    <a:srgbClr val="41131C"/>
                  </a:solidFill>
                  <a:ea typeface="Calibri"/>
                  <a:cs typeface="Calibri"/>
                </a:rPr>
                <a:t>&amp; Wearables</a:t>
              </a:r>
              <a:endParaRPr lang="en-US">
                <a:ea typeface="Calibri"/>
                <a:cs typeface="Calibri"/>
              </a:endParaRPr>
            </a:p>
          </p:txBody>
        </p:sp>
        <p:pic>
          <p:nvPicPr>
            <p:cNvPr id="49" name="Graphic 48" descr="Weight Gain with solid fill">
              <a:extLst>
                <a:ext uri="{FF2B5EF4-FFF2-40B4-BE49-F238E27FC236}">
                  <a16:creationId xmlns:a16="http://schemas.microsoft.com/office/drawing/2014/main" id="{D0290485-BDA8-AEAE-BA32-2B4F9FD958E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200650" y="5334000"/>
              <a:ext cx="914400" cy="914400"/>
            </a:xfrm>
            <a:prstGeom prst="rect">
              <a:avLst/>
            </a:prstGeom>
          </p:spPr>
        </p:pic>
      </p:grpSp>
      <p:grpSp>
        <p:nvGrpSpPr>
          <p:cNvPr id="54" name="Group 53">
            <a:extLst>
              <a:ext uri="{FF2B5EF4-FFF2-40B4-BE49-F238E27FC236}">
                <a16:creationId xmlns:a16="http://schemas.microsoft.com/office/drawing/2014/main" id="{509C2223-A3DE-B725-2023-58FD9A1A1DA2}"/>
              </a:ext>
            </a:extLst>
          </p:cNvPr>
          <p:cNvGrpSpPr/>
          <p:nvPr/>
        </p:nvGrpSpPr>
        <p:grpSpPr>
          <a:xfrm>
            <a:off x="3382662" y="1352550"/>
            <a:ext cx="3009900" cy="1242026"/>
            <a:chOff x="3382662" y="1352550"/>
            <a:chExt cx="3009900" cy="1242026"/>
          </a:xfrm>
        </p:grpSpPr>
        <p:sp>
          <p:nvSpPr>
            <p:cNvPr id="14" name="TextBox 13">
              <a:extLst>
                <a:ext uri="{FF2B5EF4-FFF2-40B4-BE49-F238E27FC236}">
                  <a16:creationId xmlns:a16="http://schemas.microsoft.com/office/drawing/2014/main" id="{26BF9B97-60DD-827E-0BFC-0A122F6E5B03}"/>
                </a:ext>
              </a:extLst>
            </p:cNvPr>
            <p:cNvSpPr txBox="1"/>
            <p:nvPr/>
          </p:nvSpPr>
          <p:spPr>
            <a:xfrm>
              <a:off x="3382662" y="2225244"/>
              <a:ext cx="30099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1131C"/>
                  </a:solidFill>
                  <a:ea typeface="Calibri"/>
                  <a:cs typeface="Calibri"/>
                </a:rPr>
                <a:t>Medical Diagnosis</a:t>
              </a:r>
              <a:endParaRPr lang="en-US"/>
            </a:p>
          </p:txBody>
        </p:sp>
        <p:pic>
          <p:nvPicPr>
            <p:cNvPr id="53" name="Graphic 52" descr="Pandemic exponential curve line graph with solid fill">
              <a:extLst>
                <a:ext uri="{FF2B5EF4-FFF2-40B4-BE49-F238E27FC236}">
                  <a16:creationId xmlns:a16="http://schemas.microsoft.com/office/drawing/2014/main" id="{75A51D63-0B73-ED5C-0556-0799A624FDD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429125" y="1352550"/>
              <a:ext cx="914400" cy="914400"/>
            </a:xfrm>
            <a:prstGeom prst="rect">
              <a:avLst/>
            </a:prstGeom>
          </p:spPr>
        </p:pic>
      </p:grpSp>
      <p:grpSp>
        <p:nvGrpSpPr>
          <p:cNvPr id="59" name="Group 58">
            <a:extLst>
              <a:ext uri="{FF2B5EF4-FFF2-40B4-BE49-F238E27FC236}">
                <a16:creationId xmlns:a16="http://schemas.microsoft.com/office/drawing/2014/main" id="{FD1A0D00-D7A4-4EE0-870C-184E2B9D10C8}"/>
              </a:ext>
            </a:extLst>
          </p:cNvPr>
          <p:cNvGrpSpPr/>
          <p:nvPr/>
        </p:nvGrpSpPr>
        <p:grpSpPr>
          <a:xfrm>
            <a:off x="3809227" y="3145309"/>
            <a:ext cx="3923270" cy="2069756"/>
            <a:chOff x="3799702" y="3202459"/>
            <a:chExt cx="3923270" cy="2069756"/>
          </a:xfrm>
        </p:grpSpPr>
        <p:sp>
          <p:nvSpPr>
            <p:cNvPr id="58" name="Oval 57">
              <a:extLst>
                <a:ext uri="{FF2B5EF4-FFF2-40B4-BE49-F238E27FC236}">
                  <a16:creationId xmlns:a16="http://schemas.microsoft.com/office/drawing/2014/main" id="{6F204C82-6F1A-78B0-4D5E-201086577B74}"/>
                </a:ext>
              </a:extLst>
            </p:cNvPr>
            <p:cNvSpPr/>
            <p:nvPr/>
          </p:nvSpPr>
          <p:spPr>
            <a:xfrm>
              <a:off x="3799702" y="3202459"/>
              <a:ext cx="3923270" cy="2069756"/>
            </a:xfrm>
            <a:prstGeom prst="ellipse">
              <a:avLst/>
            </a:prstGeom>
            <a:solidFill>
              <a:srgbClr val="A2364F"/>
            </a:solidFill>
            <a:ln w="57150">
              <a:solidFill>
                <a:srgbClr val="DF99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descr="Heart with pulse with solid fill">
              <a:extLst>
                <a:ext uri="{FF2B5EF4-FFF2-40B4-BE49-F238E27FC236}">
                  <a16:creationId xmlns:a16="http://schemas.microsoft.com/office/drawing/2014/main" id="{20D47B09-C0C7-7CB2-FA2E-E9573BBD130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772150" y="3486150"/>
              <a:ext cx="1295400" cy="1162050"/>
            </a:xfrm>
            <a:prstGeom prst="rect">
              <a:avLst/>
            </a:prstGeom>
          </p:spPr>
        </p:pic>
        <p:pic>
          <p:nvPicPr>
            <p:cNvPr id="52" name="Graphic 51" descr="Artificial Intelligence with solid fill">
              <a:extLst>
                <a:ext uri="{FF2B5EF4-FFF2-40B4-BE49-F238E27FC236}">
                  <a16:creationId xmlns:a16="http://schemas.microsoft.com/office/drawing/2014/main" id="{EDBC205A-585D-7C03-3DBC-9A90CFD6EC0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505325" y="3390900"/>
              <a:ext cx="1162050" cy="1152525"/>
            </a:xfrm>
            <a:prstGeom prst="rect">
              <a:avLst/>
            </a:prstGeom>
          </p:spPr>
        </p:pic>
        <p:sp>
          <p:nvSpPr>
            <p:cNvPr id="56" name="TextBox 55">
              <a:extLst>
                <a:ext uri="{FF2B5EF4-FFF2-40B4-BE49-F238E27FC236}">
                  <a16:creationId xmlns:a16="http://schemas.microsoft.com/office/drawing/2014/main" id="{261DD511-D376-68FC-9351-68745C02A5AA}"/>
                </a:ext>
              </a:extLst>
            </p:cNvPr>
            <p:cNvSpPr txBox="1"/>
            <p:nvPr/>
          </p:nvSpPr>
          <p:spPr>
            <a:xfrm>
              <a:off x="4468254" y="4530038"/>
              <a:ext cx="25908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0DADE"/>
                  </a:solidFill>
                  <a:ea typeface="Calibri"/>
                  <a:cs typeface="Calibri"/>
                </a:rPr>
                <a:t>A.I. for Healthcare</a:t>
              </a:r>
            </a:p>
          </p:txBody>
        </p:sp>
      </p:grpSp>
    </p:spTree>
    <p:extLst>
      <p:ext uri="{BB962C8B-B14F-4D97-AF65-F5344CB8AC3E}">
        <p14:creationId xmlns:p14="http://schemas.microsoft.com/office/powerpoint/2010/main" val="2117185183"/>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C3981A2-FA42-E9A7-FF1E-6A5344D5DB12}"/>
              </a:ext>
            </a:extLst>
          </p:cNvPr>
          <p:cNvSpPr/>
          <p:nvPr/>
        </p:nvSpPr>
        <p:spPr>
          <a:xfrm>
            <a:off x="674777" y="3026331"/>
            <a:ext cx="10176429" cy="1160044"/>
          </a:xfrm>
          <a:prstGeom prst="roundRect">
            <a:avLst/>
          </a:prstGeom>
          <a:solidFill>
            <a:srgbClr val="CC586E"/>
          </a:solidFill>
          <a:ln w="57150">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spcAft>
                <a:spcPts val="1200"/>
              </a:spcAft>
              <a:defRPr/>
            </a:pPr>
            <a:r>
              <a:rPr lang="en-GB" b="1">
                <a:solidFill>
                  <a:prstClr val="white"/>
                </a:solidFill>
                <a:latin typeface="Segoe UI"/>
                <a:cs typeface="Poppins"/>
              </a:rPr>
              <a:t>    Health data</a:t>
            </a:r>
            <a:endParaRPr lang="en-US">
              <a:solidFill>
                <a:prstClr val="white"/>
              </a:solidFill>
              <a:latin typeface="Segoe UI"/>
              <a:cs typeface="Segoe UI"/>
            </a:endParaRPr>
          </a:p>
        </p:txBody>
      </p:sp>
      <p:sp>
        <p:nvSpPr>
          <p:cNvPr id="2" name="Title 1">
            <a:extLst>
              <a:ext uri="{FF2B5EF4-FFF2-40B4-BE49-F238E27FC236}">
                <a16:creationId xmlns:a16="http://schemas.microsoft.com/office/drawing/2014/main" id="{45D00311-ADE6-8D8A-3052-4B7C87F0AA99}"/>
              </a:ext>
            </a:extLst>
          </p:cNvPr>
          <p:cNvSpPr>
            <a:spLocks noGrp="1"/>
          </p:cNvSpPr>
          <p:nvPr>
            <p:ph type="title"/>
          </p:nvPr>
        </p:nvSpPr>
        <p:spPr/>
        <p:txBody>
          <a:bodyPr/>
          <a:lstStyle/>
          <a:p>
            <a:r>
              <a:rPr lang="en-GB">
                <a:solidFill>
                  <a:srgbClr val="9A003B"/>
                </a:solidFill>
                <a:latin typeface="Arial Nova"/>
                <a:cs typeface="Poppins"/>
              </a:rPr>
              <a:t>Early diagnosis</a:t>
            </a:r>
            <a:endParaRPr lang="en-US"/>
          </a:p>
        </p:txBody>
      </p:sp>
      <p:cxnSp>
        <p:nvCxnSpPr>
          <p:cNvPr id="8" name="Straight Arrow Connector 7">
            <a:extLst>
              <a:ext uri="{FF2B5EF4-FFF2-40B4-BE49-F238E27FC236}">
                <a16:creationId xmlns:a16="http://schemas.microsoft.com/office/drawing/2014/main" id="{82D3DC20-C861-D9B4-ED19-31B46A36A0EA}"/>
              </a:ext>
            </a:extLst>
          </p:cNvPr>
          <p:cNvCxnSpPr/>
          <p:nvPr/>
        </p:nvCxnSpPr>
        <p:spPr>
          <a:xfrm>
            <a:off x="677446" y="2366880"/>
            <a:ext cx="10499556" cy="2006"/>
          </a:xfrm>
          <a:prstGeom prst="straightConnector1">
            <a:avLst/>
          </a:prstGeom>
          <a:ln w="28575">
            <a:solidFill>
              <a:srgbClr val="A2364F"/>
            </a:solidFill>
            <a:tailEnd type="triangle"/>
          </a:ln>
        </p:spPr>
        <p:style>
          <a:lnRef idx="1">
            <a:schemeClr val="accent1"/>
          </a:lnRef>
          <a:fillRef idx="0">
            <a:schemeClr val="accent1"/>
          </a:fillRef>
          <a:effectRef idx="0">
            <a:schemeClr val="accent1"/>
          </a:effectRef>
          <a:fontRef idx="minor">
            <a:schemeClr val="tx1"/>
          </a:fontRef>
        </p:style>
      </p:cxnSp>
      <p:pic>
        <p:nvPicPr>
          <p:cNvPr id="12" name="Graphic 11" descr="Stork Baby outline">
            <a:extLst>
              <a:ext uri="{FF2B5EF4-FFF2-40B4-BE49-F238E27FC236}">
                <a16:creationId xmlns:a16="http://schemas.microsoft.com/office/drawing/2014/main" id="{824EE3A4-AB46-AB1D-1F8B-85BA6AB7C2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431" y="1718510"/>
            <a:ext cx="582419" cy="601914"/>
          </a:xfrm>
          <a:prstGeom prst="rect">
            <a:avLst/>
          </a:prstGeom>
        </p:spPr>
      </p:pic>
      <p:pic>
        <p:nvPicPr>
          <p:cNvPr id="13" name="Graphic 12" descr="Baby crawling outline">
            <a:extLst>
              <a:ext uri="{FF2B5EF4-FFF2-40B4-BE49-F238E27FC236}">
                <a16:creationId xmlns:a16="http://schemas.microsoft.com/office/drawing/2014/main" id="{BCCEE799-D791-2791-A799-19A198BA6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9563" y="1768645"/>
            <a:ext cx="582418" cy="601913"/>
          </a:xfrm>
          <a:prstGeom prst="rect">
            <a:avLst/>
          </a:prstGeom>
        </p:spPr>
      </p:pic>
      <p:pic>
        <p:nvPicPr>
          <p:cNvPr id="14" name="Graphic 13" descr="Baby outline">
            <a:extLst>
              <a:ext uri="{FF2B5EF4-FFF2-40B4-BE49-F238E27FC236}">
                <a16:creationId xmlns:a16="http://schemas.microsoft.com/office/drawing/2014/main" id="{893C3D66-5300-833D-09EF-42DC7BB335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50045" y="1791201"/>
            <a:ext cx="562365" cy="611940"/>
          </a:xfrm>
          <a:prstGeom prst="rect">
            <a:avLst/>
          </a:prstGeom>
        </p:spPr>
      </p:pic>
      <p:pic>
        <p:nvPicPr>
          <p:cNvPr id="16" name="Graphic 15" descr="Cycling outline">
            <a:extLst>
              <a:ext uri="{FF2B5EF4-FFF2-40B4-BE49-F238E27FC236}">
                <a16:creationId xmlns:a16="http://schemas.microsoft.com/office/drawing/2014/main" id="{046FC1B8-4F20-666C-B202-2F58EC748D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73906" y="1716100"/>
            <a:ext cx="576707" cy="604324"/>
          </a:xfrm>
          <a:prstGeom prst="rect">
            <a:avLst/>
          </a:prstGeom>
        </p:spPr>
      </p:pic>
      <p:pic>
        <p:nvPicPr>
          <p:cNvPr id="17" name="Graphic 16" descr="Walk outline">
            <a:extLst>
              <a:ext uri="{FF2B5EF4-FFF2-40B4-BE49-F238E27FC236}">
                <a16:creationId xmlns:a16="http://schemas.microsoft.com/office/drawing/2014/main" id="{6699F77A-ED26-85F8-DA6F-4360B085D14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99450" y="1632684"/>
            <a:ext cx="670984" cy="670984"/>
          </a:xfrm>
          <a:prstGeom prst="rect">
            <a:avLst/>
          </a:prstGeom>
        </p:spPr>
      </p:pic>
      <p:pic>
        <p:nvPicPr>
          <p:cNvPr id="18" name="Graphic 17" descr="Man with cane outline">
            <a:extLst>
              <a:ext uri="{FF2B5EF4-FFF2-40B4-BE49-F238E27FC236}">
                <a16:creationId xmlns:a16="http://schemas.microsoft.com/office/drawing/2014/main" id="{240D0D1A-AB9D-3F44-BEA8-982A34DFDE6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04997" y="1683419"/>
            <a:ext cx="670984" cy="670984"/>
          </a:xfrm>
          <a:prstGeom prst="rect">
            <a:avLst/>
          </a:prstGeom>
        </p:spPr>
      </p:pic>
      <p:pic>
        <p:nvPicPr>
          <p:cNvPr id="20" name="Graphic 19" descr="Run outline">
            <a:extLst>
              <a:ext uri="{FF2B5EF4-FFF2-40B4-BE49-F238E27FC236}">
                <a16:creationId xmlns:a16="http://schemas.microsoft.com/office/drawing/2014/main" id="{72E0B6FC-82AD-0E83-9E5B-0D3101CB16B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478379" y="1678405"/>
            <a:ext cx="670984" cy="670984"/>
          </a:xfrm>
          <a:prstGeom prst="rect">
            <a:avLst/>
          </a:prstGeom>
        </p:spPr>
      </p:pic>
      <p:pic>
        <p:nvPicPr>
          <p:cNvPr id="21" name="Graphic 20" descr="Inpatient outline">
            <a:extLst>
              <a:ext uri="{FF2B5EF4-FFF2-40B4-BE49-F238E27FC236}">
                <a16:creationId xmlns:a16="http://schemas.microsoft.com/office/drawing/2014/main" id="{AF1E4994-F9AD-6169-C9AD-7B4C9095539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028398" y="1677136"/>
            <a:ext cx="739242" cy="740181"/>
          </a:xfrm>
          <a:prstGeom prst="rect">
            <a:avLst/>
          </a:prstGeom>
        </p:spPr>
      </p:pic>
      <p:pic>
        <p:nvPicPr>
          <p:cNvPr id="3" name="Graphic 2" descr="Statistics outline">
            <a:extLst>
              <a:ext uri="{FF2B5EF4-FFF2-40B4-BE49-F238E27FC236}">
                <a16:creationId xmlns:a16="http://schemas.microsoft.com/office/drawing/2014/main" id="{699EF609-0AB4-C0AC-D097-7E38D2714C2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983567" y="3442759"/>
            <a:ext cx="493713" cy="495300"/>
          </a:xfrm>
          <a:prstGeom prst="rect">
            <a:avLst/>
          </a:prstGeom>
        </p:spPr>
      </p:pic>
      <p:pic>
        <p:nvPicPr>
          <p:cNvPr id="11" name="Graphic 10" descr="Disk outline">
            <a:extLst>
              <a:ext uri="{FF2B5EF4-FFF2-40B4-BE49-F238E27FC236}">
                <a16:creationId xmlns:a16="http://schemas.microsoft.com/office/drawing/2014/main" id="{83F32DEE-513B-3BCA-07C8-2F8F6577CC2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65742" y="3442759"/>
            <a:ext cx="496888" cy="495300"/>
          </a:xfrm>
          <a:prstGeom prst="rect">
            <a:avLst/>
          </a:prstGeom>
        </p:spPr>
      </p:pic>
      <p:pic>
        <p:nvPicPr>
          <p:cNvPr id="15" name="Graphic 14" descr="Bar chart outline">
            <a:extLst>
              <a:ext uri="{FF2B5EF4-FFF2-40B4-BE49-F238E27FC236}">
                <a16:creationId xmlns:a16="http://schemas.microsoft.com/office/drawing/2014/main" id="{0A52DB5C-7BB6-DD11-8BBB-C03D565B992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841317" y="3442759"/>
            <a:ext cx="495300" cy="495300"/>
          </a:xfrm>
          <a:prstGeom prst="rect">
            <a:avLst/>
          </a:prstGeom>
        </p:spPr>
      </p:pic>
      <p:pic>
        <p:nvPicPr>
          <p:cNvPr id="19" name="Graphic 18" descr="Usb Stick outline">
            <a:extLst>
              <a:ext uri="{FF2B5EF4-FFF2-40B4-BE49-F238E27FC236}">
                <a16:creationId xmlns:a16="http://schemas.microsoft.com/office/drawing/2014/main" id="{EA667754-BF04-539F-76D3-D8A3B873CA8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887105" y="3442759"/>
            <a:ext cx="493713" cy="495300"/>
          </a:xfrm>
          <a:prstGeom prst="rect">
            <a:avLst/>
          </a:prstGeom>
        </p:spPr>
      </p:pic>
      <p:pic>
        <p:nvPicPr>
          <p:cNvPr id="31" name="Graphic 30" descr="Document outline">
            <a:extLst>
              <a:ext uri="{FF2B5EF4-FFF2-40B4-BE49-F238E27FC236}">
                <a16:creationId xmlns:a16="http://schemas.microsoft.com/office/drawing/2014/main" id="{778C9526-7498-5EB7-DE80-145FA31B636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045230" y="3442759"/>
            <a:ext cx="477838" cy="495300"/>
          </a:xfrm>
          <a:prstGeom prst="rect">
            <a:avLst/>
          </a:prstGeom>
        </p:spPr>
      </p:pic>
      <p:pic>
        <p:nvPicPr>
          <p:cNvPr id="32" name="Graphic 31" descr="Database outline">
            <a:extLst>
              <a:ext uri="{FF2B5EF4-FFF2-40B4-BE49-F238E27FC236}">
                <a16:creationId xmlns:a16="http://schemas.microsoft.com/office/drawing/2014/main" id="{E5C815D9-454F-01D9-1025-668D396DD0E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959880" y="3442759"/>
            <a:ext cx="465138" cy="495300"/>
          </a:xfrm>
          <a:prstGeom prst="rect">
            <a:avLst/>
          </a:prstGeom>
        </p:spPr>
      </p:pic>
      <p:pic>
        <p:nvPicPr>
          <p:cNvPr id="33" name="Graphic 32" descr="Cloud outline">
            <a:extLst>
              <a:ext uri="{FF2B5EF4-FFF2-40B4-BE49-F238E27FC236}">
                <a16:creationId xmlns:a16="http://schemas.microsoft.com/office/drawing/2014/main" id="{3189E92D-2690-5C4C-6F1C-C6D2074C15E6}"/>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863417" y="3442759"/>
            <a:ext cx="495300" cy="495300"/>
          </a:xfrm>
          <a:prstGeom prst="rect">
            <a:avLst/>
          </a:prstGeom>
        </p:spPr>
      </p:pic>
      <p:pic>
        <p:nvPicPr>
          <p:cNvPr id="34" name="Graphic 33" descr="Table outline">
            <a:extLst>
              <a:ext uri="{FF2B5EF4-FFF2-40B4-BE49-F238E27FC236}">
                <a16:creationId xmlns:a16="http://schemas.microsoft.com/office/drawing/2014/main" id="{066A4B00-FB77-A62E-381B-27C3DE9A3E8F}"/>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005667" y="3442759"/>
            <a:ext cx="495300" cy="495300"/>
          </a:xfrm>
          <a:prstGeom prst="rect">
            <a:avLst/>
          </a:prstGeom>
        </p:spPr>
      </p:pic>
      <p:pic>
        <p:nvPicPr>
          <p:cNvPr id="35" name="Graphic 34" descr="Pie chart outline">
            <a:extLst>
              <a:ext uri="{FF2B5EF4-FFF2-40B4-BE49-F238E27FC236}">
                <a16:creationId xmlns:a16="http://schemas.microsoft.com/office/drawing/2014/main" id="{48539349-0444-74AB-11AF-74229A691A46}"/>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907617" y="3442759"/>
            <a:ext cx="496888" cy="495300"/>
          </a:xfrm>
          <a:prstGeom prst="rect">
            <a:avLst/>
          </a:prstGeom>
        </p:spPr>
      </p:pic>
      <p:pic>
        <p:nvPicPr>
          <p:cNvPr id="36" name="Graphic 35" descr="Business Growth outline">
            <a:extLst>
              <a:ext uri="{FF2B5EF4-FFF2-40B4-BE49-F238E27FC236}">
                <a16:creationId xmlns:a16="http://schemas.microsoft.com/office/drawing/2014/main" id="{2A359EFA-A33F-8C41-3ADA-796F6F07613E}"/>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9819217" y="3442759"/>
            <a:ext cx="495300" cy="495300"/>
          </a:xfrm>
          <a:prstGeom prst="rect">
            <a:avLst/>
          </a:prstGeom>
        </p:spPr>
      </p:pic>
      <p:pic>
        <p:nvPicPr>
          <p:cNvPr id="23" name="Graphic 22" descr="Needle outline">
            <a:extLst>
              <a:ext uri="{FF2B5EF4-FFF2-40B4-BE49-F238E27FC236}">
                <a16:creationId xmlns:a16="http://schemas.microsoft.com/office/drawing/2014/main" id="{7EB8DD88-1EBE-D02C-C104-56B310F6C3FA}"/>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844537" y="2501240"/>
            <a:ext cx="383563" cy="383563"/>
          </a:xfrm>
          <a:prstGeom prst="rect">
            <a:avLst/>
          </a:prstGeom>
        </p:spPr>
      </p:pic>
      <p:pic>
        <p:nvPicPr>
          <p:cNvPr id="25" name="Graphic 24" descr="Hospital outline">
            <a:extLst>
              <a:ext uri="{FF2B5EF4-FFF2-40B4-BE49-F238E27FC236}">
                <a16:creationId xmlns:a16="http://schemas.microsoft.com/office/drawing/2014/main" id="{1416BF87-579E-FEC6-EEA5-D63AA87F44E8}"/>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994941" y="2368716"/>
            <a:ext cx="531729" cy="531729"/>
          </a:xfrm>
          <a:prstGeom prst="rect">
            <a:avLst/>
          </a:prstGeom>
        </p:spPr>
      </p:pic>
      <p:pic>
        <p:nvPicPr>
          <p:cNvPr id="26" name="Graphic 25" descr="Needle outline">
            <a:extLst>
              <a:ext uri="{FF2B5EF4-FFF2-40B4-BE49-F238E27FC236}">
                <a16:creationId xmlns:a16="http://schemas.microsoft.com/office/drawing/2014/main" id="{D8196A7D-EF79-5739-98E6-67751AF544DD}"/>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8048415" y="2502001"/>
            <a:ext cx="383563" cy="383563"/>
          </a:xfrm>
          <a:prstGeom prst="rect">
            <a:avLst/>
          </a:prstGeom>
        </p:spPr>
      </p:pic>
      <p:pic>
        <p:nvPicPr>
          <p:cNvPr id="27" name="Graphic 26" descr="Needle outline">
            <a:extLst>
              <a:ext uri="{FF2B5EF4-FFF2-40B4-BE49-F238E27FC236}">
                <a16:creationId xmlns:a16="http://schemas.microsoft.com/office/drawing/2014/main" id="{B1F77E96-0641-12E8-C5AB-2DA7805A48E3}"/>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899992" y="2512027"/>
            <a:ext cx="383563" cy="383563"/>
          </a:xfrm>
          <a:prstGeom prst="rect">
            <a:avLst/>
          </a:prstGeom>
        </p:spPr>
      </p:pic>
      <p:pic>
        <p:nvPicPr>
          <p:cNvPr id="28" name="Graphic 27" descr="Medicine outline">
            <a:extLst>
              <a:ext uri="{FF2B5EF4-FFF2-40B4-BE49-F238E27FC236}">
                <a16:creationId xmlns:a16="http://schemas.microsoft.com/office/drawing/2014/main" id="{51161A08-ECEB-7476-9201-1766BA9DACD7}"/>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0075445" y="2459343"/>
            <a:ext cx="383563" cy="421998"/>
          </a:xfrm>
          <a:prstGeom prst="rect">
            <a:avLst/>
          </a:prstGeom>
        </p:spPr>
      </p:pic>
      <p:pic>
        <p:nvPicPr>
          <p:cNvPr id="29" name="Graphic 28" descr="Medicine outline">
            <a:extLst>
              <a:ext uri="{FF2B5EF4-FFF2-40B4-BE49-F238E27FC236}">
                <a16:creationId xmlns:a16="http://schemas.microsoft.com/office/drawing/2014/main" id="{19B49AA6-1B9D-2B94-3A57-9FF2FDEA67C6}"/>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762038" y="2527243"/>
            <a:ext cx="383563" cy="421998"/>
          </a:xfrm>
          <a:prstGeom prst="rect">
            <a:avLst/>
          </a:prstGeom>
        </p:spPr>
      </p:pic>
      <p:pic>
        <p:nvPicPr>
          <p:cNvPr id="37" name="Graphic 36" descr="Schoolhouse outline">
            <a:extLst>
              <a:ext uri="{FF2B5EF4-FFF2-40B4-BE49-F238E27FC236}">
                <a16:creationId xmlns:a16="http://schemas.microsoft.com/office/drawing/2014/main" id="{64B00AFB-9630-CEF8-D40D-13AC39962ECE}"/>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817722" y="2331308"/>
            <a:ext cx="537820" cy="528176"/>
          </a:xfrm>
          <a:prstGeom prst="rect">
            <a:avLst/>
          </a:prstGeom>
        </p:spPr>
      </p:pic>
      <p:pic>
        <p:nvPicPr>
          <p:cNvPr id="38" name="Graphic 37" descr="Building outline">
            <a:extLst>
              <a:ext uri="{FF2B5EF4-FFF2-40B4-BE49-F238E27FC236}">
                <a16:creationId xmlns:a16="http://schemas.microsoft.com/office/drawing/2014/main" id="{8642F3BA-0FA4-E82D-B697-7775B7B0935C}"/>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7256242" y="2378664"/>
            <a:ext cx="528176" cy="537821"/>
          </a:xfrm>
          <a:prstGeom prst="rect">
            <a:avLst/>
          </a:prstGeom>
        </p:spPr>
      </p:pic>
      <p:pic>
        <p:nvPicPr>
          <p:cNvPr id="39" name="Graphic 38" descr="Home1 outline">
            <a:extLst>
              <a:ext uri="{FF2B5EF4-FFF2-40B4-BE49-F238E27FC236}">
                <a16:creationId xmlns:a16="http://schemas.microsoft.com/office/drawing/2014/main" id="{3B4D133E-50F5-1E56-9F29-0F3A11A5224C}"/>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2769243" y="2366273"/>
            <a:ext cx="528176" cy="537821"/>
          </a:xfrm>
          <a:prstGeom prst="rect">
            <a:avLst/>
          </a:prstGeom>
        </p:spPr>
      </p:pic>
      <p:pic>
        <p:nvPicPr>
          <p:cNvPr id="40" name="Graphic 39" descr="Home1 outline">
            <a:extLst>
              <a:ext uri="{FF2B5EF4-FFF2-40B4-BE49-F238E27FC236}">
                <a16:creationId xmlns:a16="http://schemas.microsoft.com/office/drawing/2014/main" id="{4B3865D0-BE88-6156-A248-0CAF27156DD4}"/>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9144963" y="2318045"/>
            <a:ext cx="528176" cy="537821"/>
          </a:xfrm>
          <a:prstGeom prst="rect">
            <a:avLst/>
          </a:prstGeom>
        </p:spPr>
      </p:pic>
      <p:pic>
        <p:nvPicPr>
          <p:cNvPr id="41" name="Graphic 40" descr="Server outline">
            <a:extLst>
              <a:ext uri="{FF2B5EF4-FFF2-40B4-BE49-F238E27FC236}">
                <a16:creationId xmlns:a16="http://schemas.microsoft.com/office/drawing/2014/main" id="{9399E894-AA8C-A2BA-3069-720757DB54D6}"/>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0920192" y="3614711"/>
            <a:ext cx="914400" cy="914400"/>
          </a:xfrm>
          <a:prstGeom prst="rect">
            <a:avLst/>
          </a:prstGeom>
        </p:spPr>
      </p:pic>
      <p:cxnSp>
        <p:nvCxnSpPr>
          <p:cNvPr id="42" name="Straight Arrow Connector 41">
            <a:extLst>
              <a:ext uri="{FF2B5EF4-FFF2-40B4-BE49-F238E27FC236}">
                <a16:creationId xmlns:a16="http://schemas.microsoft.com/office/drawing/2014/main" id="{993EFBAF-6E6C-172F-2E41-11F8C9ADA9D3}"/>
              </a:ext>
            </a:extLst>
          </p:cNvPr>
          <p:cNvCxnSpPr/>
          <p:nvPr/>
        </p:nvCxnSpPr>
        <p:spPr>
          <a:xfrm flipV="1">
            <a:off x="1266946" y="4361912"/>
            <a:ext cx="9730448" cy="21221"/>
          </a:xfrm>
          <a:prstGeom prst="straightConnector1">
            <a:avLst/>
          </a:prstGeom>
          <a:ln w="28575">
            <a:solidFill>
              <a:srgbClr val="A2364F"/>
            </a:solidFill>
            <a:prstDash val="sysDot"/>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D1E1E4E7-5311-317D-2944-615D33E118CE}"/>
              </a:ext>
            </a:extLst>
          </p:cNvPr>
          <p:cNvGrpSpPr/>
          <p:nvPr/>
        </p:nvGrpSpPr>
        <p:grpSpPr>
          <a:xfrm>
            <a:off x="3447521" y="3720572"/>
            <a:ext cx="7203017" cy="342900"/>
            <a:chOff x="3447521" y="3720572"/>
            <a:chExt cx="7203017" cy="342900"/>
          </a:xfrm>
        </p:grpSpPr>
        <p:pic>
          <p:nvPicPr>
            <p:cNvPr id="9" name="Graphic 8" descr="Lock with solid fill">
              <a:extLst>
                <a:ext uri="{FF2B5EF4-FFF2-40B4-BE49-F238E27FC236}">
                  <a16:creationId xmlns:a16="http://schemas.microsoft.com/office/drawing/2014/main" id="{E1D31E76-1A74-60F2-A179-F7C218C7FAFF}"/>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9219141" y="3720572"/>
              <a:ext cx="381000" cy="342900"/>
            </a:xfrm>
            <a:prstGeom prst="rect">
              <a:avLst/>
            </a:prstGeom>
          </p:spPr>
        </p:pic>
        <p:pic>
          <p:nvPicPr>
            <p:cNvPr id="10" name="Graphic 9" descr="Lock with solid fill">
              <a:extLst>
                <a:ext uri="{FF2B5EF4-FFF2-40B4-BE49-F238E27FC236}">
                  <a16:creationId xmlns:a16="http://schemas.microsoft.com/office/drawing/2014/main" id="{92FFFEEE-F43F-4993-DA4D-3E1B57491DDD}"/>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0266363" y="3720572"/>
              <a:ext cx="384175" cy="342900"/>
            </a:xfrm>
            <a:prstGeom prst="rect">
              <a:avLst/>
            </a:prstGeom>
          </p:spPr>
        </p:pic>
        <p:pic>
          <p:nvPicPr>
            <p:cNvPr id="22" name="Graphic 21" descr="Lock with solid fill">
              <a:extLst>
                <a:ext uri="{FF2B5EF4-FFF2-40B4-BE49-F238E27FC236}">
                  <a16:creationId xmlns:a16="http://schemas.microsoft.com/office/drawing/2014/main" id="{B0B812FB-897A-5AE1-69C8-91D901FAD593}"/>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276166" y="3720572"/>
              <a:ext cx="384175" cy="342900"/>
            </a:xfrm>
            <a:prstGeom prst="rect">
              <a:avLst/>
            </a:prstGeom>
          </p:spPr>
        </p:pic>
        <p:pic>
          <p:nvPicPr>
            <p:cNvPr id="24" name="Graphic 23" descr="Lock with solid fill">
              <a:extLst>
                <a:ext uri="{FF2B5EF4-FFF2-40B4-BE49-F238E27FC236}">
                  <a16:creationId xmlns:a16="http://schemas.microsoft.com/office/drawing/2014/main" id="{0CC00845-ECF3-339A-68A8-A2DBCC47758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6315604" y="3720572"/>
              <a:ext cx="384175" cy="342900"/>
            </a:xfrm>
            <a:prstGeom prst="rect">
              <a:avLst/>
            </a:prstGeom>
          </p:spPr>
        </p:pic>
        <p:pic>
          <p:nvPicPr>
            <p:cNvPr id="30" name="Graphic 29" descr="Lock with solid fill">
              <a:extLst>
                <a:ext uri="{FF2B5EF4-FFF2-40B4-BE49-F238E27FC236}">
                  <a16:creationId xmlns:a16="http://schemas.microsoft.com/office/drawing/2014/main" id="{959B8420-767B-EBA8-02AC-F3198710515B}"/>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4441825" y="3720572"/>
              <a:ext cx="381000" cy="342900"/>
            </a:xfrm>
            <a:prstGeom prst="rect">
              <a:avLst/>
            </a:prstGeom>
          </p:spPr>
        </p:pic>
        <p:pic>
          <p:nvPicPr>
            <p:cNvPr id="44" name="Graphic 43" descr="Lock with solid fill">
              <a:extLst>
                <a:ext uri="{FF2B5EF4-FFF2-40B4-BE49-F238E27FC236}">
                  <a16:creationId xmlns:a16="http://schemas.microsoft.com/office/drawing/2014/main" id="{93FA10AE-4E4F-5505-F500-7EB7F66224C7}"/>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5425546" y="3720572"/>
              <a:ext cx="384175" cy="342900"/>
            </a:xfrm>
            <a:prstGeom prst="rect">
              <a:avLst/>
            </a:prstGeom>
          </p:spPr>
        </p:pic>
        <p:pic>
          <p:nvPicPr>
            <p:cNvPr id="46" name="Graphic 45" descr="Lock with solid fill">
              <a:extLst>
                <a:ext uri="{FF2B5EF4-FFF2-40B4-BE49-F238E27FC236}">
                  <a16:creationId xmlns:a16="http://schemas.microsoft.com/office/drawing/2014/main" id="{C5DEC02C-7AC9-9C00-0C90-3A2CD0B11829}"/>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447521" y="3720572"/>
              <a:ext cx="381000" cy="342900"/>
            </a:xfrm>
            <a:prstGeom prst="rect">
              <a:avLst/>
            </a:prstGeom>
          </p:spPr>
        </p:pic>
      </p:grpSp>
      <p:pic>
        <p:nvPicPr>
          <p:cNvPr id="47" name="Graphic 46" descr="Magnifying glass with solid fill">
            <a:extLst>
              <a:ext uri="{FF2B5EF4-FFF2-40B4-BE49-F238E27FC236}">
                <a16:creationId xmlns:a16="http://schemas.microsoft.com/office/drawing/2014/main" id="{EE33F80D-3876-CE62-62D2-0C31FCE5C37A}"/>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479021" y="3720572"/>
            <a:ext cx="314325" cy="342900"/>
          </a:xfrm>
          <a:prstGeom prst="rect">
            <a:avLst/>
          </a:prstGeom>
        </p:spPr>
      </p:pic>
      <p:pic>
        <p:nvPicPr>
          <p:cNvPr id="48" name="Graphic 47" descr="Magnifying glass with solid fill">
            <a:extLst>
              <a:ext uri="{FF2B5EF4-FFF2-40B4-BE49-F238E27FC236}">
                <a16:creationId xmlns:a16="http://schemas.microsoft.com/office/drawing/2014/main" id="{5D06C841-5C97-0BE5-2C6F-73A3A8D3BCF3}"/>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7257086" y="3690779"/>
            <a:ext cx="314450" cy="343450"/>
          </a:xfrm>
          <a:prstGeom prst="rect">
            <a:avLst/>
          </a:prstGeom>
        </p:spPr>
      </p:pic>
      <p:pic>
        <p:nvPicPr>
          <p:cNvPr id="50" name="Graphic 49" descr="Magnifying glass with solid fill">
            <a:extLst>
              <a:ext uri="{FF2B5EF4-FFF2-40B4-BE49-F238E27FC236}">
                <a16:creationId xmlns:a16="http://schemas.microsoft.com/office/drawing/2014/main" id="{8A04D8CC-B0E0-CBAE-01E0-60079C82F11B}"/>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2480733" y="3720572"/>
            <a:ext cx="312738" cy="342900"/>
          </a:xfrm>
          <a:prstGeom prst="rect">
            <a:avLst/>
          </a:prstGeom>
        </p:spPr>
      </p:pic>
      <p:pic>
        <p:nvPicPr>
          <p:cNvPr id="52" name="Graphic 51" descr="Artificial Intelligence outline">
            <a:extLst>
              <a:ext uri="{FF2B5EF4-FFF2-40B4-BE49-F238E27FC236}">
                <a16:creationId xmlns:a16="http://schemas.microsoft.com/office/drawing/2014/main" id="{16EF7C16-8AF9-DCFB-A720-6D1D85E837D8}"/>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1041029" y="3112637"/>
            <a:ext cx="663698" cy="634010"/>
          </a:xfrm>
          <a:prstGeom prst="rect">
            <a:avLst/>
          </a:prstGeom>
        </p:spPr>
      </p:pic>
      <p:sp>
        <p:nvSpPr>
          <p:cNvPr id="104" name="Arrow: Striped Right 103">
            <a:extLst>
              <a:ext uri="{FF2B5EF4-FFF2-40B4-BE49-F238E27FC236}">
                <a16:creationId xmlns:a16="http://schemas.microsoft.com/office/drawing/2014/main" id="{1B75E820-B1C7-8E02-93E4-86B62E78761E}"/>
              </a:ext>
            </a:extLst>
          </p:cNvPr>
          <p:cNvSpPr/>
          <p:nvPr/>
        </p:nvSpPr>
        <p:spPr>
          <a:xfrm flipH="1">
            <a:off x="4963150" y="5560589"/>
            <a:ext cx="6031209" cy="1132084"/>
          </a:xfrm>
          <a:prstGeom prst="stripedRightArrow">
            <a:avLst/>
          </a:prstGeom>
          <a:solidFill>
            <a:srgbClr val="A2364F"/>
          </a:solidFill>
          <a:ln>
            <a:solidFill>
              <a:srgbClr val="DF99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Calibri"/>
              </a:rPr>
              <a:t>Shift from symptom management</a:t>
            </a:r>
          </a:p>
          <a:p>
            <a:pPr algn="ctr"/>
            <a:r>
              <a:rPr lang="en-US">
                <a:cs typeface="Calibri"/>
              </a:rPr>
              <a:t>to remission and cure</a:t>
            </a:r>
          </a:p>
        </p:txBody>
      </p:sp>
      <p:pic>
        <p:nvPicPr>
          <p:cNvPr id="115" name="Graphic 114" descr="Artificial Intelligence outline">
            <a:extLst>
              <a:ext uri="{FF2B5EF4-FFF2-40B4-BE49-F238E27FC236}">
                <a16:creationId xmlns:a16="http://schemas.microsoft.com/office/drawing/2014/main" id="{13675A5C-8852-9CD7-355E-DF8A112D371C}"/>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9828819" y="5900330"/>
            <a:ext cx="505267" cy="505267"/>
          </a:xfrm>
          <a:prstGeom prst="rect">
            <a:avLst/>
          </a:prstGeom>
        </p:spPr>
      </p:pic>
      <p:grpSp>
        <p:nvGrpSpPr>
          <p:cNvPr id="53" name="Group 52">
            <a:extLst>
              <a:ext uri="{FF2B5EF4-FFF2-40B4-BE49-F238E27FC236}">
                <a16:creationId xmlns:a16="http://schemas.microsoft.com/office/drawing/2014/main" id="{4B856A7E-7E9F-7213-FF54-C8A5000D7A1D}"/>
              </a:ext>
            </a:extLst>
          </p:cNvPr>
          <p:cNvGrpSpPr/>
          <p:nvPr/>
        </p:nvGrpSpPr>
        <p:grpSpPr>
          <a:xfrm>
            <a:off x="640849" y="4464970"/>
            <a:ext cx="10701338" cy="1108506"/>
            <a:chOff x="640849" y="4464970"/>
            <a:chExt cx="10701338" cy="1108506"/>
          </a:xfrm>
        </p:grpSpPr>
        <p:sp>
          <p:nvSpPr>
            <p:cNvPr id="94" name="Rectangle: Rounded Corners 93">
              <a:extLst>
                <a:ext uri="{FF2B5EF4-FFF2-40B4-BE49-F238E27FC236}">
                  <a16:creationId xmlns:a16="http://schemas.microsoft.com/office/drawing/2014/main" id="{5D4743D9-F052-357B-2A3F-E2BED3851115}"/>
                </a:ext>
              </a:extLst>
            </p:cNvPr>
            <p:cNvSpPr/>
            <p:nvPr/>
          </p:nvSpPr>
          <p:spPr>
            <a:xfrm>
              <a:off x="2860174" y="4832319"/>
              <a:ext cx="1866265" cy="741157"/>
            </a:xfrm>
            <a:prstGeom prst="roundRect">
              <a:avLst/>
            </a:prstGeom>
            <a:solidFill>
              <a:srgbClr val="CC586E"/>
            </a:solidFill>
            <a:ln w="57150">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1200"/>
                </a:spcAft>
                <a:defRPr/>
              </a:pPr>
              <a:r>
                <a:rPr lang="en-GB" b="1">
                  <a:solidFill>
                    <a:prstClr val="white"/>
                  </a:solidFill>
                  <a:latin typeface="Poppins"/>
                  <a:cs typeface="Poppins"/>
                </a:rPr>
                <a:t>Undetectable</a:t>
              </a:r>
            </a:p>
          </p:txBody>
        </p:sp>
        <p:sp>
          <p:nvSpPr>
            <p:cNvPr id="96" name="Rectangle: Rounded Corners 95">
              <a:extLst>
                <a:ext uri="{FF2B5EF4-FFF2-40B4-BE49-F238E27FC236}">
                  <a16:creationId xmlns:a16="http://schemas.microsoft.com/office/drawing/2014/main" id="{E3C3578E-6F17-5B76-1D63-B2FE30DF4790}"/>
                </a:ext>
              </a:extLst>
            </p:cNvPr>
            <p:cNvSpPr/>
            <p:nvPr/>
          </p:nvSpPr>
          <p:spPr>
            <a:xfrm>
              <a:off x="5079499" y="4832319"/>
              <a:ext cx="1825625" cy="735809"/>
            </a:xfrm>
            <a:prstGeom prst="roundRect">
              <a:avLst/>
            </a:prstGeom>
            <a:solidFill>
              <a:srgbClr val="CC586E"/>
            </a:solidFill>
            <a:ln w="57150">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1200"/>
                </a:spcAft>
                <a:defRPr/>
              </a:pPr>
              <a:r>
                <a:rPr lang="en-GB" b="1">
                  <a:solidFill>
                    <a:prstClr val="white"/>
                  </a:solidFill>
                  <a:latin typeface="Poppins"/>
                  <a:cs typeface="Poppins"/>
                </a:rPr>
                <a:t>Moderate /</a:t>
              </a:r>
              <a:endParaRPr lang="en-US">
                <a:solidFill>
                  <a:prstClr val="white"/>
                </a:solidFill>
                <a:latin typeface="Calibri" panose="020F0502020204030204"/>
                <a:cs typeface="Calibri" panose="020F0502020204030204"/>
              </a:endParaRPr>
            </a:p>
            <a:p>
              <a:pPr algn="ctr">
                <a:lnSpc>
                  <a:spcPct val="90000"/>
                </a:lnSpc>
                <a:spcAft>
                  <a:spcPts val="1200"/>
                </a:spcAft>
                <a:defRPr/>
              </a:pPr>
              <a:r>
                <a:rPr lang="en-GB" b="1">
                  <a:solidFill>
                    <a:prstClr val="white"/>
                  </a:solidFill>
                  <a:latin typeface="Poppins"/>
                  <a:cs typeface="Poppins"/>
                </a:rPr>
                <a:t>Reversible</a:t>
              </a:r>
            </a:p>
          </p:txBody>
        </p:sp>
        <p:sp>
          <p:nvSpPr>
            <p:cNvPr id="98" name="Rectangle: Rounded Corners 97">
              <a:extLst>
                <a:ext uri="{FF2B5EF4-FFF2-40B4-BE49-F238E27FC236}">
                  <a16:creationId xmlns:a16="http://schemas.microsoft.com/office/drawing/2014/main" id="{0331E6EB-B734-2FB7-F256-DA38542D617A}"/>
                </a:ext>
              </a:extLst>
            </p:cNvPr>
            <p:cNvSpPr/>
            <p:nvPr/>
          </p:nvSpPr>
          <p:spPr>
            <a:xfrm>
              <a:off x="7297237" y="4832319"/>
              <a:ext cx="1825625" cy="735809"/>
            </a:xfrm>
            <a:prstGeom prst="roundRect">
              <a:avLst/>
            </a:prstGeom>
            <a:solidFill>
              <a:srgbClr val="CC586E"/>
            </a:solidFill>
            <a:ln w="57150">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1200"/>
                </a:spcAft>
                <a:defRPr/>
              </a:pPr>
              <a:r>
                <a:rPr lang="en-GB" b="1">
                  <a:solidFill>
                    <a:prstClr val="white"/>
                  </a:solidFill>
                  <a:latin typeface="Poppins"/>
                  <a:cs typeface="Poppins"/>
                </a:rPr>
                <a:t>Severe /</a:t>
              </a:r>
              <a:endParaRPr lang="en-US">
                <a:solidFill>
                  <a:prstClr val="white"/>
                </a:solidFill>
                <a:latin typeface="Calibri" panose="020F0502020204030204"/>
                <a:cs typeface="Calibri" panose="020F0502020204030204"/>
              </a:endParaRPr>
            </a:p>
            <a:p>
              <a:pPr algn="ctr">
                <a:lnSpc>
                  <a:spcPct val="90000"/>
                </a:lnSpc>
                <a:spcAft>
                  <a:spcPts val="1200"/>
                </a:spcAft>
                <a:defRPr/>
              </a:pPr>
              <a:r>
                <a:rPr lang="en-GB" b="1">
                  <a:solidFill>
                    <a:prstClr val="white"/>
                  </a:solidFill>
                  <a:latin typeface="Poppins"/>
                  <a:cs typeface="Poppins"/>
                </a:rPr>
                <a:t>Irreversible</a:t>
              </a:r>
            </a:p>
          </p:txBody>
        </p:sp>
        <p:sp>
          <p:nvSpPr>
            <p:cNvPr id="100" name="Rectangle: Rounded Corners 99">
              <a:extLst>
                <a:ext uri="{FF2B5EF4-FFF2-40B4-BE49-F238E27FC236}">
                  <a16:creationId xmlns:a16="http://schemas.microsoft.com/office/drawing/2014/main" id="{59422307-DBF9-5A34-6C75-E536D7F470C5}"/>
                </a:ext>
              </a:extLst>
            </p:cNvPr>
            <p:cNvSpPr/>
            <p:nvPr/>
          </p:nvSpPr>
          <p:spPr>
            <a:xfrm>
              <a:off x="9516562" y="4832319"/>
              <a:ext cx="1825625" cy="735809"/>
            </a:xfrm>
            <a:prstGeom prst="roundRect">
              <a:avLst/>
            </a:prstGeom>
            <a:solidFill>
              <a:srgbClr val="CC586E"/>
            </a:solidFill>
            <a:ln w="57150">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1200"/>
                </a:spcAft>
                <a:defRPr/>
              </a:pPr>
              <a:r>
                <a:rPr lang="en-GB" b="1">
                  <a:solidFill>
                    <a:prstClr val="white"/>
                  </a:solidFill>
                  <a:latin typeface="Poppins"/>
                  <a:cs typeface="Poppins"/>
                </a:rPr>
                <a:t>Disability /</a:t>
              </a:r>
            </a:p>
            <a:p>
              <a:pPr algn="ctr">
                <a:lnSpc>
                  <a:spcPct val="90000"/>
                </a:lnSpc>
                <a:spcAft>
                  <a:spcPts val="1200"/>
                </a:spcAft>
                <a:defRPr/>
              </a:pPr>
              <a:r>
                <a:rPr lang="en-GB" b="1">
                  <a:solidFill>
                    <a:prstClr val="white"/>
                  </a:solidFill>
                  <a:latin typeface="Poppins"/>
                  <a:cs typeface="Poppins"/>
                </a:rPr>
                <a:t>Death</a:t>
              </a:r>
            </a:p>
          </p:txBody>
        </p:sp>
        <p:sp>
          <p:nvSpPr>
            <p:cNvPr id="102" name="Rectangle: Rounded Corners 101">
              <a:extLst>
                <a:ext uri="{FF2B5EF4-FFF2-40B4-BE49-F238E27FC236}">
                  <a16:creationId xmlns:a16="http://schemas.microsoft.com/office/drawing/2014/main" id="{6D3F6836-3F40-7E34-B9EF-0B4675FFD61B}"/>
                </a:ext>
              </a:extLst>
            </p:cNvPr>
            <p:cNvSpPr/>
            <p:nvPr/>
          </p:nvSpPr>
          <p:spPr>
            <a:xfrm>
              <a:off x="640849" y="4832319"/>
              <a:ext cx="1825625" cy="735809"/>
            </a:xfrm>
            <a:prstGeom prst="roundRect">
              <a:avLst/>
            </a:prstGeom>
            <a:solidFill>
              <a:srgbClr val="CC586E"/>
            </a:solidFill>
            <a:ln w="57150">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1200"/>
                </a:spcAft>
                <a:defRPr/>
              </a:pPr>
              <a:r>
                <a:rPr lang="en-GB" b="1">
                  <a:solidFill>
                    <a:prstClr val="white"/>
                  </a:solidFill>
                  <a:latin typeface="Poppins"/>
                  <a:cs typeface="Poppins"/>
                </a:rPr>
                <a:t>Pre-disease</a:t>
              </a:r>
              <a:endParaRPr lang="en-US">
                <a:solidFill>
                  <a:prstClr val="white"/>
                </a:solidFill>
                <a:cs typeface="Calibri" panose="020F0502020204030204"/>
              </a:endParaRPr>
            </a:p>
          </p:txBody>
        </p:sp>
        <p:pic>
          <p:nvPicPr>
            <p:cNvPr id="7" name="Graphic 6" descr="Person in wheelchair with solid fill">
              <a:extLst>
                <a:ext uri="{FF2B5EF4-FFF2-40B4-BE49-F238E27FC236}">
                  <a16:creationId xmlns:a16="http://schemas.microsoft.com/office/drawing/2014/main" id="{2A9E3A7C-982F-E818-0CB8-F9DB5EB6A324}"/>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9549004" y="4464970"/>
              <a:ext cx="385233" cy="385233"/>
            </a:xfrm>
            <a:prstGeom prst="rect">
              <a:avLst/>
            </a:prstGeom>
          </p:spPr>
        </p:pic>
        <p:pic>
          <p:nvPicPr>
            <p:cNvPr id="43" name="Graphic 42" descr="Baby crawling with solid fill">
              <a:extLst>
                <a:ext uri="{FF2B5EF4-FFF2-40B4-BE49-F238E27FC236}">
                  <a16:creationId xmlns:a16="http://schemas.microsoft.com/office/drawing/2014/main" id="{4D2D4F44-4A00-F1C1-1658-E7A5230D6116}"/>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747386" y="4534438"/>
              <a:ext cx="374650" cy="374650"/>
            </a:xfrm>
            <a:prstGeom prst="rect">
              <a:avLst/>
            </a:prstGeom>
          </p:spPr>
        </p:pic>
        <p:pic>
          <p:nvPicPr>
            <p:cNvPr id="45" name="Graphic 44" descr="Run with solid fill">
              <a:extLst>
                <a:ext uri="{FF2B5EF4-FFF2-40B4-BE49-F238E27FC236}">
                  <a16:creationId xmlns:a16="http://schemas.microsoft.com/office/drawing/2014/main" id="{26EC15D6-2756-6DC2-CB5F-8D7D628C9175}"/>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2866643" y="4476013"/>
              <a:ext cx="385233" cy="385233"/>
            </a:xfrm>
            <a:prstGeom prst="rect">
              <a:avLst/>
            </a:prstGeom>
          </p:spPr>
        </p:pic>
        <p:pic>
          <p:nvPicPr>
            <p:cNvPr id="49" name="Graphic 48" descr="Inpatient with solid fill">
              <a:extLst>
                <a:ext uri="{FF2B5EF4-FFF2-40B4-BE49-F238E27FC236}">
                  <a16:creationId xmlns:a16="http://schemas.microsoft.com/office/drawing/2014/main" id="{303A1DFF-36A4-36EC-2364-4C6B15E8E019}"/>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7363433" y="4490847"/>
              <a:ext cx="385233" cy="385233"/>
            </a:xfrm>
            <a:prstGeom prst="rect">
              <a:avLst/>
            </a:prstGeom>
          </p:spPr>
        </p:pic>
        <p:pic>
          <p:nvPicPr>
            <p:cNvPr id="51" name="Graphic 50" descr="Man with cane with solid fill">
              <a:extLst>
                <a:ext uri="{FF2B5EF4-FFF2-40B4-BE49-F238E27FC236}">
                  <a16:creationId xmlns:a16="http://schemas.microsoft.com/office/drawing/2014/main" id="{B4A6048C-EAE0-781C-17CA-C87F61FDE6B4}"/>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5092755" y="4464970"/>
              <a:ext cx="385233" cy="385233"/>
            </a:xfrm>
            <a:prstGeom prst="rect">
              <a:avLst/>
            </a:prstGeom>
          </p:spPr>
        </p:pic>
      </p:grpSp>
      <p:grpSp>
        <p:nvGrpSpPr>
          <p:cNvPr id="108" name="Group 107">
            <a:extLst>
              <a:ext uri="{FF2B5EF4-FFF2-40B4-BE49-F238E27FC236}">
                <a16:creationId xmlns:a16="http://schemas.microsoft.com/office/drawing/2014/main" id="{8F380BA1-9885-61DE-006B-970E19C3CC46}"/>
              </a:ext>
            </a:extLst>
          </p:cNvPr>
          <p:cNvGrpSpPr/>
          <p:nvPr/>
        </p:nvGrpSpPr>
        <p:grpSpPr>
          <a:xfrm>
            <a:off x="2860174" y="5333634"/>
            <a:ext cx="1866265" cy="1244280"/>
            <a:chOff x="2860174" y="4582217"/>
            <a:chExt cx="1866265" cy="1244280"/>
          </a:xfrm>
        </p:grpSpPr>
        <p:sp>
          <p:nvSpPr>
            <p:cNvPr id="106" name="Rectangle: Rounded Corners 105">
              <a:extLst>
                <a:ext uri="{FF2B5EF4-FFF2-40B4-BE49-F238E27FC236}">
                  <a16:creationId xmlns:a16="http://schemas.microsoft.com/office/drawing/2014/main" id="{1275A96E-D3C0-EBE9-5C59-C7C450D90195}"/>
                </a:ext>
              </a:extLst>
            </p:cNvPr>
            <p:cNvSpPr/>
            <p:nvPr/>
          </p:nvSpPr>
          <p:spPr>
            <a:xfrm>
              <a:off x="2860174" y="4582217"/>
              <a:ext cx="1866265" cy="1151679"/>
            </a:xfrm>
            <a:prstGeom prst="roundRect">
              <a:avLst/>
            </a:prstGeom>
            <a:solidFill>
              <a:srgbClr val="CC586E"/>
            </a:solidFill>
            <a:ln w="57150">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1200"/>
                </a:spcAft>
                <a:defRPr/>
              </a:pPr>
              <a:r>
                <a:rPr lang="en-GB" b="1">
                  <a:solidFill>
                    <a:prstClr val="white"/>
                  </a:solidFill>
                  <a:latin typeface="Poppins"/>
                  <a:cs typeface="Poppins"/>
                </a:rPr>
                <a:t>Epistemic?</a:t>
              </a:r>
            </a:p>
          </p:txBody>
        </p:sp>
        <p:pic>
          <p:nvPicPr>
            <p:cNvPr id="107" name="Graphic 106" descr="Heart with pulse outline">
              <a:extLst>
                <a:ext uri="{FF2B5EF4-FFF2-40B4-BE49-F238E27FC236}">
                  <a16:creationId xmlns:a16="http://schemas.microsoft.com/office/drawing/2014/main" id="{E6CEAB8D-B04B-07F9-85D9-2F2742C1CE1A}"/>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3316866" y="4962897"/>
              <a:ext cx="919480" cy="863600"/>
            </a:xfrm>
            <a:prstGeom prst="rect">
              <a:avLst/>
            </a:prstGeom>
          </p:spPr>
        </p:pic>
      </p:grpSp>
      <p:grpSp>
        <p:nvGrpSpPr>
          <p:cNvPr id="113" name="Group 112">
            <a:extLst>
              <a:ext uri="{FF2B5EF4-FFF2-40B4-BE49-F238E27FC236}">
                <a16:creationId xmlns:a16="http://schemas.microsoft.com/office/drawing/2014/main" id="{2E18137C-30A2-32C9-924D-0906D702707D}"/>
              </a:ext>
            </a:extLst>
          </p:cNvPr>
          <p:cNvGrpSpPr/>
          <p:nvPr/>
        </p:nvGrpSpPr>
        <p:grpSpPr>
          <a:xfrm>
            <a:off x="641907" y="5331517"/>
            <a:ext cx="1823932" cy="1162263"/>
            <a:chOff x="641907" y="4580100"/>
            <a:chExt cx="1823932" cy="1162263"/>
          </a:xfrm>
        </p:grpSpPr>
        <p:sp>
          <p:nvSpPr>
            <p:cNvPr id="110" name="Rectangle: Rounded Corners 109">
              <a:extLst>
                <a:ext uri="{FF2B5EF4-FFF2-40B4-BE49-F238E27FC236}">
                  <a16:creationId xmlns:a16="http://schemas.microsoft.com/office/drawing/2014/main" id="{0250F843-6BF4-EFCE-7573-F144B1C1A761}"/>
                </a:ext>
              </a:extLst>
            </p:cNvPr>
            <p:cNvSpPr/>
            <p:nvPr/>
          </p:nvSpPr>
          <p:spPr>
            <a:xfrm>
              <a:off x="641907" y="4580100"/>
              <a:ext cx="1823932" cy="1162263"/>
            </a:xfrm>
            <a:prstGeom prst="roundRect">
              <a:avLst/>
            </a:prstGeom>
            <a:solidFill>
              <a:srgbClr val="CC586E"/>
            </a:solidFill>
            <a:ln w="57150">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1200"/>
                </a:spcAft>
                <a:defRPr/>
              </a:pPr>
              <a:r>
                <a:rPr lang="en-GB" sz="1600" b="1">
                  <a:solidFill>
                    <a:prstClr val="white"/>
                  </a:solidFill>
                  <a:latin typeface="Poppins"/>
                  <a:cs typeface="Poppins"/>
                </a:rPr>
                <a:t>Predisposition?</a:t>
              </a:r>
            </a:p>
          </p:txBody>
        </p:sp>
        <p:pic>
          <p:nvPicPr>
            <p:cNvPr id="111" name="Graphic 110" descr="DNA outline">
              <a:extLst>
                <a:ext uri="{FF2B5EF4-FFF2-40B4-BE49-F238E27FC236}">
                  <a16:creationId xmlns:a16="http://schemas.microsoft.com/office/drawing/2014/main" id="{119A4695-8EE6-F80E-F998-C77C366E2184}"/>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834636" y="4939341"/>
              <a:ext cx="660400" cy="660400"/>
            </a:xfrm>
            <a:prstGeom prst="rect">
              <a:avLst/>
            </a:prstGeom>
          </p:spPr>
        </p:pic>
        <p:pic>
          <p:nvPicPr>
            <p:cNvPr id="112" name="Graphic 111" descr="Business Growth outline">
              <a:extLst>
                <a:ext uri="{FF2B5EF4-FFF2-40B4-BE49-F238E27FC236}">
                  <a16:creationId xmlns:a16="http://schemas.microsoft.com/office/drawing/2014/main" id="{BD18CFAF-BD03-386D-6A51-74B5972B4059}"/>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515969" y="4941738"/>
              <a:ext cx="660400" cy="660400"/>
            </a:xfrm>
            <a:prstGeom prst="rect">
              <a:avLst/>
            </a:prstGeom>
          </p:spPr>
        </p:pic>
      </p:grpSp>
      <p:grpSp>
        <p:nvGrpSpPr>
          <p:cNvPr id="60" name="Group 59">
            <a:extLst>
              <a:ext uri="{FF2B5EF4-FFF2-40B4-BE49-F238E27FC236}">
                <a16:creationId xmlns:a16="http://schemas.microsoft.com/office/drawing/2014/main" id="{37F5A6C3-6F6C-BDC2-F062-4FB25F875838}"/>
              </a:ext>
            </a:extLst>
          </p:cNvPr>
          <p:cNvGrpSpPr/>
          <p:nvPr/>
        </p:nvGrpSpPr>
        <p:grpSpPr>
          <a:xfrm>
            <a:off x="1477700" y="3859538"/>
            <a:ext cx="8731770" cy="543349"/>
            <a:chOff x="1477700" y="3859538"/>
            <a:chExt cx="8731770" cy="543349"/>
          </a:xfrm>
        </p:grpSpPr>
        <p:cxnSp>
          <p:nvCxnSpPr>
            <p:cNvPr id="55" name="Straight Arrow Connector 54">
              <a:extLst>
                <a:ext uri="{FF2B5EF4-FFF2-40B4-BE49-F238E27FC236}">
                  <a16:creationId xmlns:a16="http://schemas.microsoft.com/office/drawing/2014/main" id="{AD24F692-8DF7-0B63-7501-7BE8189195FB}"/>
                </a:ext>
              </a:extLst>
            </p:cNvPr>
            <p:cNvCxnSpPr/>
            <p:nvPr/>
          </p:nvCxnSpPr>
          <p:spPr>
            <a:xfrm>
              <a:off x="5389763" y="3862714"/>
              <a:ext cx="521" cy="511598"/>
            </a:xfrm>
            <a:prstGeom prst="straightConnector1">
              <a:avLst/>
            </a:prstGeom>
            <a:ln w="28575">
              <a:solidFill>
                <a:srgbClr val="A2364F"/>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AF49524-EC56-628C-CCD2-852C15F7C5AE}"/>
                </a:ext>
              </a:extLst>
            </p:cNvPr>
            <p:cNvCxnSpPr>
              <a:cxnSpLocks/>
            </p:cNvCxnSpPr>
            <p:nvPr/>
          </p:nvCxnSpPr>
          <p:spPr>
            <a:xfrm>
              <a:off x="8137413" y="3862714"/>
              <a:ext cx="521" cy="511598"/>
            </a:xfrm>
            <a:prstGeom prst="straightConnector1">
              <a:avLst/>
            </a:prstGeom>
            <a:ln w="28575">
              <a:solidFill>
                <a:srgbClr val="A2364F"/>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0298DBF-AA2F-A071-F2B6-8340169A33C0}"/>
                </a:ext>
              </a:extLst>
            </p:cNvPr>
            <p:cNvCxnSpPr>
              <a:cxnSpLocks/>
            </p:cNvCxnSpPr>
            <p:nvPr/>
          </p:nvCxnSpPr>
          <p:spPr>
            <a:xfrm>
              <a:off x="3420800" y="3862714"/>
              <a:ext cx="521" cy="511598"/>
            </a:xfrm>
            <a:prstGeom prst="straightConnector1">
              <a:avLst/>
            </a:prstGeom>
            <a:ln w="28575">
              <a:solidFill>
                <a:srgbClr val="A2364F"/>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4598C6C-B43A-7E1B-24F4-C4F5C17CEFC9}"/>
                </a:ext>
              </a:extLst>
            </p:cNvPr>
            <p:cNvCxnSpPr>
              <a:cxnSpLocks/>
            </p:cNvCxnSpPr>
            <p:nvPr/>
          </p:nvCxnSpPr>
          <p:spPr>
            <a:xfrm>
              <a:off x="1477700" y="3891289"/>
              <a:ext cx="521" cy="511598"/>
            </a:xfrm>
            <a:prstGeom prst="straightConnector1">
              <a:avLst/>
            </a:prstGeom>
            <a:ln w="28575">
              <a:solidFill>
                <a:srgbClr val="A2364F"/>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CE09305D-738D-CFC6-FC45-647A92DEE1FD}"/>
                </a:ext>
              </a:extLst>
            </p:cNvPr>
            <p:cNvCxnSpPr>
              <a:cxnSpLocks/>
            </p:cNvCxnSpPr>
            <p:nvPr/>
          </p:nvCxnSpPr>
          <p:spPr>
            <a:xfrm>
              <a:off x="10208949" y="3859538"/>
              <a:ext cx="521" cy="511598"/>
            </a:xfrm>
            <a:prstGeom prst="straightConnector1">
              <a:avLst/>
            </a:prstGeom>
            <a:ln w="28575">
              <a:solidFill>
                <a:srgbClr val="A2364F"/>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112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fade">
                                      <p:cBhvr>
                                        <p:cTn id="12" dur="500"/>
                                        <p:tgtEl>
                                          <p:spTgt spid="104"/>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par>
                                <p:cTn id="19" presetID="10"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500"/>
                                        <p:tgtEl>
                                          <p:spTgt spid="6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8"/>
                                        </p:tgtEl>
                                        <p:attrNameLst>
                                          <p:attrName>style.visibility</p:attrName>
                                        </p:attrNameLst>
                                      </p:cBhvr>
                                      <p:to>
                                        <p:strVal val="visible"/>
                                      </p:to>
                                    </p:set>
                                    <p:animEffect transition="in" filter="fade">
                                      <p:cBhvr>
                                        <p:cTn id="29" dur="500"/>
                                        <p:tgtEl>
                                          <p:spTgt spid="10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3"/>
                                        </p:tgtEl>
                                        <p:attrNameLst>
                                          <p:attrName>style.visibility</p:attrName>
                                        </p:attrNameLst>
                                      </p:cBhvr>
                                      <p:to>
                                        <p:strVal val="visible"/>
                                      </p:to>
                                    </p:set>
                                    <p:animEffect transition="in" filter="fade">
                                      <p:cBhvr>
                                        <p:cTn id="34" dur="500"/>
                                        <p:tgtEl>
                                          <p:spTgt spid="1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par>
                                <p:cTn id="45" presetID="10" presetClass="entr" presetSubtype="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par>
                                <p:cTn id="48" presetID="10"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234B9-D59E-5D79-B2E2-F731DD9CF8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8EB5A0-886D-2A68-8003-DFFD31EA4027}"/>
              </a:ext>
            </a:extLst>
          </p:cNvPr>
          <p:cNvSpPr>
            <a:spLocks noGrp="1"/>
          </p:cNvSpPr>
          <p:nvPr>
            <p:ph type="title"/>
          </p:nvPr>
        </p:nvSpPr>
        <p:spPr/>
        <p:txBody>
          <a:bodyPr/>
          <a:lstStyle/>
          <a:p>
            <a:r>
              <a:rPr lang="en-GB" sz="3200" b="1">
                <a:solidFill>
                  <a:srgbClr val="9A003B"/>
                </a:solidFill>
                <a:latin typeface="Segoe UI"/>
                <a:cs typeface="Segoe UI"/>
              </a:rPr>
              <a:t>2. </a:t>
            </a:r>
            <a:r>
              <a:rPr lang="en-GB">
                <a:solidFill>
                  <a:srgbClr val="9A003B"/>
                </a:solidFill>
                <a:latin typeface="Segoe UI"/>
                <a:cs typeface="Segoe UI"/>
              </a:rPr>
              <a:t>AI in Healthcare</a:t>
            </a:r>
            <a:endParaRPr lang="en-GB" sz="3200">
              <a:solidFill>
                <a:srgbClr val="000000"/>
              </a:solidFill>
              <a:latin typeface="Segoe UI"/>
              <a:cs typeface="Segoe UI"/>
            </a:endParaRPr>
          </a:p>
        </p:txBody>
      </p:sp>
      <p:pic>
        <p:nvPicPr>
          <p:cNvPr id="4" name="Content Placeholder 6" descr="Surgeon analyzing a patient's brainon digital futuristic virtual display">
            <a:extLst>
              <a:ext uri="{FF2B5EF4-FFF2-40B4-BE49-F238E27FC236}">
                <a16:creationId xmlns:a16="http://schemas.microsoft.com/office/drawing/2014/main" id="{5364E270-0B67-2D58-3301-3C3D557B09BD}"/>
              </a:ext>
            </a:extLst>
          </p:cNvPr>
          <p:cNvPicPr>
            <a:picLocks noGrp="1" noChangeAspect="1"/>
          </p:cNvPicPr>
          <p:nvPr>
            <p:ph type="pic" idx="1"/>
          </p:nvPr>
        </p:nvPicPr>
        <p:blipFill>
          <a:blip r:embed="rId2"/>
          <a:srcRect l="23155" r="23155"/>
          <a:stretch/>
        </p:blipFill>
        <p:spPr/>
      </p:pic>
      <p:sp>
        <p:nvSpPr>
          <p:cNvPr id="5" name="Text Placeholder 4">
            <a:extLst>
              <a:ext uri="{FF2B5EF4-FFF2-40B4-BE49-F238E27FC236}">
                <a16:creationId xmlns:a16="http://schemas.microsoft.com/office/drawing/2014/main" id="{822E8819-1A07-A8D7-E7A1-453F011F38D3}"/>
              </a:ext>
            </a:extLst>
          </p:cNvPr>
          <p:cNvSpPr>
            <a:spLocks noGrp="1"/>
          </p:cNvSpPr>
          <p:nvPr>
            <p:ph type="body" sz="half" idx="2"/>
          </p:nvPr>
        </p:nvSpPr>
        <p:spPr/>
        <p:txBody>
          <a:bodyPr vert="horz" lIns="91440" tIns="45720" rIns="91440" bIns="45720" rtlCol="0" anchor="ctr">
            <a:normAutofit/>
          </a:bodyPr>
          <a:lstStyle/>
          <a:p>
            <a:pPr marL="514350" indent="-514350">
              <a:buAutoNum type="alphaLcPeriod"/>
            </a:pPr>
            <a:r>
              <a:rPr lang="en-GB" sz="3200" b="1" dirty="0">
                <a:solidFill>
                  <a:srgbClr val="F0DADE"/>
                </a:solidFill>
                <a:latin typeface="Segoe UI"/>
                <a:cs typeface="Segoe UI"/>
              </a:rPr>
              <a:t>Applications</a:t>
            </a:r>
            <a:endParaRPr lang="en-GB" sz="3200" dirty="0">
              <a:solidFill>
                <a:srgbClr val="F0DADE"/>
              </a:solidFill>
              <a:latin typeface="Segoe UI"/>
              <a:cs typeface="Segoe UI"/>
            </a:endParaRPr>
          </a:p>
          <a:p>
            <a:pPr marL="514350" indent="-514350">
              <a:buAutoNum type="alphaLcPeriod"/>
            </a:pPr>
            <a:r>
              <a:rPr lang="en-GB" sz="3200" b="1" dirty="0">
                <a:solidFill>
                  <a:srgbClr val="A2364F"/>
                </a:solidFill>
                <a:latin typeface="Segoe UI"/>
                <a:cs typeface="Segoe UI"/>
              </a:rPr>
              <a:t>Examples</a:t>
            </a:r>
            <a:endParaRPr lang="en-US" sz="3200" dirty="0">
              <a:solidFill>
                <a:srgbClr val="A2364F"/>
              </a:solidFill>
              <a:latin typeface="Segoe UI"/>
              <a:cs typeface="Segoe UI"/>
            </a:endParaRPr>
          </a:p>
        </p:txBody>
      </p:sp>
    </p:spTree>
    <p:extLst>
      <p:ext uri="{BB962C8B-B14F-4D97-AF65-F5344CB8AC3E}">
        <p14:creationId xmlns:p14="http://schemas.microsoft.com/office/powerpoint/2010/main" val="1931694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521DC-3CD1-A163-CFAD-238E1C00B9A1}"/>
              </a:ext>
            </a:extLst>
          </p:cNvPr>
          <p:cNvSpPr>
            <a:spLocks noGrp="1"/>
          </p:cNvSpPr>
          <p:nvPr>
            <p:ph type="title"/>
          </p:nvPr>
        </p:nvSpPr>
        <p:spPr/>
        <p:txBody>
          <a:bodyPr/>
          <a:lstStyle/>
          <a:p>
            <a:r>
              <a:rPr lang="en-GB">
                <a:latin typeface="Poppins"/>
                <a:cs typeface="Poppins"/>
              </a:rPr>
              <a:t>DermAI: </a:t>
            </a:r>
            <a:r>
              <a:rPr lang="en-GB" sz="2800">
                <a:latin typeface="Poppins"/>
                <a:cs typeface="Poppins"/>
              </a:rPr>
              <a:t>AI-Powered Skin Cancer Detection</a:t>
            </a:r>
            <a:endParaRPr lang="en-GB" sz="2800"/>
          </a:p>
        </p:txBody>
      </p:sp>
      <p:sp>
        <p:nvSpPr>
          <p:cNvPr id="3" name="Picture Placeholder 2">
            <a:extLst>
              <a:ext uri="{FF2B5EF4-FFF2-40B4-BE49-F238E27FC236}">
                <a16:creationId xmlns:a16="http://schemas.microsoft.com/office/drawing/2014/main" id="{DE1D1BC5-92CE-4102-7B9E-7E02DF766150}"/>
              </a:ext>
            </a:extLst>
          </p:cNvPr>
          <p:cNvSpPr>
            <a:spLocks noGrp="1"/>
          </p:cNvSpPr>
          <p:nvPr>
            <p:ph idx="1"/>
          </p:nvPr>
        </p:nvSpPr>
        <p:spPr>
          <a:xfrm>
            <a:off x="838200" y="3857625"/>
            <a:ext cx="6797040" cy="2319338"/>
          </a:xfrm>
        </p:spPr>
        <p:txBody>
          <a:bodyPr vert="horz" lIns="91440" tIns="45720" rIns="91440" bIns="45720" rtlCol="0" anchor="t">
            <a:noAutofit/>
          </a:bodyPr>
          <a:lstStyle/>
          <a:p>
            <a:pPr marL="227965" indent="-227965"/>
            <a:r>
              <a:rPr lang="en-GB" sz="2000">
                <a:latin typeface="Calibri"/>
                <a:ea typeface="Calibri"/>
                <a:cs typeface="Poppins"/>
              </a:rPr>
              <a:t>Diagnosis of non-melanoma and melanoma skin cancers and other skin conditions.</a:t>
            </a:r>
            <a:endParaRPr lang="en-GB" sz="2000">
              <a:latin typeface="Calibri"/>
              <a:ea typeface="Calibri"/>
            </a:endParaRPr>
          </a:p>
          <a:p>
            <a:pPr marL="227965" indent="-227965"/>
            <a:r>
              <a:rPr lang="en-GB" sz="2000">
                <a:latin typeface="Calibri"/>
                <a:ea typeface="Calibri"/>
                <a:cs typeface="Poppins"/>
              </a:rPr>
              <a:t>Tailored reports including risk levels, recommended specialists, research findings, actionable next steps.</a:t>
            </a:r>
          </a:p>
          <a:p>
            <a:pPr marL="227965" indent="-227965"/>
            <a:r>
              <a:rPr lang="en-GB" sz="2000">
                <a:latin typeface="Calibri"/>
                <a:ea typeface="Calibri"/>
                <a:cs typeface="Poppins"/>
              </a:rPr>
              <a:t>AI chatbot functionality for real-time natural language interactions.</a:t>
            </a:r>
            <a:endParaRPr lang="en-GB" sz="2000">
              <a:latin typeface="Calibri"/>
              <a:ea typeface="Calibri"/>
            </a:endParaRPr>
          </a:p>
        </p:txBody>
      </p:sp>
      <p:pic>
        <p:nvPicPr>
          <p:cNvPr id="5" name="Picture 4" descr="A close-up of a fabric surface&#10;&#10;AI-generated content may be incorrect.">
            <a:extLst>
              <a:ext uri="{FF2B5EF4-FFF2-40B4-BE49-F238E27FC236}">
                <a16:creationId xmlns:a16="http://schemas.microsoft.com/office/drawing/2014/main" id="{3B491964-2D3B-CE6B-9AB9-9CD284E2CDBF}"/>
              </a:ext>
            </a:extLst>
          </p:cNvPr>
          <p:cNvPicPr>
            <a:picLocks noChangeAspect="1"/>
          </p:cNvPicPr>
          <p:nvPr/>
        </p:nvPicPr>
        <p:blipFill>
          <a:blip r:embed="rId2"/>
          <a:stretch>
            <a:fillRect/>
          </a:stretch>
        </p:blipFill>
        <p:spPr>
          <a:xfrm>
            <a:off x="7649295" y="1559560"/>
            <a:ext cx="1871810" cy="4114800"/>
          </a:xfrm>
          <a:prstGeom prst="rect">
            <a:avLst/>
          </a:prstGeom>
        </p:spPr>
      </p:pic>
      <p:pic>
        <p:nvPicPr>
          <p:cNvPr id="6" name="Picture 5" descr="A screenshot of a cell phone&#10;&#10;AI-generated content may be incorrect.">
            <a:extLst>
              <a:ext uri="{FF2B5EF4-FFF2-40B4-BE49-F238E27FC236}">
                <a16:creationId xmlns:a16="http://schemas.microsoft.com/office/drawing/2014/main" id="{76A17879-8B60-28DB-5800-DE49056A901B}"/>
              </a:ext>
            </a:extLst>
          </p:cNvPr>
          <p:cNvPicPr>
            <a:picLocks noChangeAspect="1"/>
          </p:cNvPicPr>
          <p:nvPr/>
        </p:nvPicPr>
        <p:blipFill>
          <a:blip r:embed="rId3"/>
          <a:stretch>
            <a:fillRect/>
          </a:stretch>
        </p:blipFill>
        <p:spPr>
          <a:xfrm>
            <a:off x="9799097" y="1559560"/>
            <a:ext cx="1900367" cy="4114800"/>
          </a:xfrm>
          <a:prstGeom prst="rect">
            <a:avLst/>
          </a:prstGeom>
        </p:spPr>
      </p:pic>
      <p:pic>
        <p:nvPicPr>
          <p:cNvPr id="7" name="Picture 6" descr="A person standing in front of a white wall&#10;&#10;AI-generated content may be incorrect.">
            <a:extLst>
              <a:ext uri="{FF2B5EF4-FFF2-40B4-BE49-F238E27FC236}">
                <a16:creationId xmlns:a16="http://schemas.microsoft.com/office/drawing/2014/main" id="{93BB68EB-1378-581D-8A35-312F808E1AC8}"/>
              </a:ext>
            </a:extLst>
          </p:cNvPr>
          <p:cNvPicPr>
            <a:picLocks noChangeAspect="1"/>
          </p:cNvPicPr>
          <p:nvPr/>
        </p:nvPicPr>
        <p:blipFill>
          <a:blip r:embed="rId4"/>
          <a:stretch>
            <a:fillRect/>
          </a:stretch>
        </p:blipFill>
        <p:spPr>
          <a:xfrm>
            <a:off x="1005840" y="1416838"/>
            <a:ext cx="6096000" cy="2307285"/>
          </a:xfrm>
          <a:prstGeom prst="rect">
            <a:avLst/>
          </a:prstGeom>
        </p:spPr>
      </p:pic>
    </p:spTree>
    <p:extLst>
      <p:ext uri="{BB962C8B-B14F-4D97-AF65-F5344CB8AC3E}">
        <p14:creationId xmlns:p14="http://schemas.microsoft.com/office/powerpoint/2010/main" val="135243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F6730-49CE-1309-EB75-0A6FBF202962}"/>
              </a:ext>
            </a:extLst>
          </p:cNvPr>
          <p:cNvSpPr>
            <a:spLocks noGrp="1"/>
          </p:cNvSpPr>
          <p:nvPr>
            <p:ph type="title"/>
          </p:nvPr>
        </p:nvSpPr>
        <p:spPr/>
        <p:txBody>
          <a:bodyPr/>
          <a:lstStyle/>
          <a:p>
            <a:r>
              <a:rPr lang="en-GB">
                <a:latin typeface="Poppins"/>
                <a:cs typeface="Poppins"/>
              </a:rPr>
              <a:t>WHO Skin NTD </a:t>
            </a:r>
            <a:r>
              <a:rPr lang="en-GB" sz="2400" b="0">
                <a:latin typeface="Poppins"/>
                <a:cs typeface="Poppins"/>
              </a:rPr>
              <a:t>(</a:t>
            </a:r>
            <a:r>
              <a:rPr lang="en-GB" sz="2400">
                <a:latin typeface="Poppins"/>
                <a:cs typeface="Poppins"/>
              </a:rPr>
              <a:t>N</a:t>
            </a:r>
            <a:r>
              <a:rPr lang="en-GB" sz="2400" b="0">
                <a:latin typeface="Poppins"/>
                <a:cs typeface="Poppins"/>
              </a:rPr>
              <a:t>eglected </a:t>
            </a:r>
            <a:r>
              <a:rPr lang="en-GB" sz="2400">
                <a:latin typeface="Poppins"/>
                <a:cs typeface="Poppins"/>
              </a:rPr>
              <a:t>T</a:t>
            </a:r>
            <a:r>
              <a:rPr lang="en-GB" sz="2400" b="0">
                <a:latin typeface="Poppins"/>
                <a:cs typeface="Poppins"/>
              </a:rPr>
              <a:t>ropical </a:t>
            </a:r>
            <a:r>
              <a:rPr lang="en-GB" sz="2400">
                <a:latin typeface="Poppins"/>
                <a:cs typeface="Poppins"/>
              </a:rPr>
              <a:t>D</a:t>
            </a:r>
            <a:r>
              <a:rPr lang="en-GB" sz="2400" b="0">
                <a:latin typeface="Poppins"/>
                <a:cs typeface="Poppins"/>
              </a:rPr>
              <a:t>iseases)</a:t>
            </a:r>
            <a:r>
              <a:rPr lang="en-GB">
                <a:latin typeface="Poppins"/>
                <a:cs typeface="Poppins"/>
              </a:rPr>
              <a:t> mobile application</a:t>
            </a:r>
            <a:endParaRPr lang="en-GB"/>
          </a:p>
        </p:txBody>
      </p:sp>
      <p:pic>
        <p:nvPicPr>
          <p:cNvPr id="5" name="Content Placeholder 4" descr="A logo of a health organization&#10;&#10;AI-generated content may be incorrect.">
            <a:extLst>
              <a:ext uri="{FF2B5EF4-FFF2-40B4-BE49-F238E27FC236}">
                <a16:creationId xmlns:a16="http://schemas.microsoft.com/office/drawing/2014/main" id="{74D53D87-AECD-F4D6-D3A8-C3FDE8558EB0}"/>
              </a:ext>
            </a:extLst>
          </p:cNvPr>
          <p:cNvPicPr>
            <a:picLocks noGrp="1" noChangeAspect="1"/>
          </p:cNvPicPr>
          <p:nvPr>
            <p:ph idx="1"/>
          </p:nvPr>
        </p:nvPicPr>
        <p:blipFill>
          <a:blip r:embed="rId2"/>
          <a:stretch>
            <a:fillRect/>
          </a:stretch>
        </p:blipFill>
        <p:spPr>
          <a:xfrm>
            <a:off x="10972859" y="794562"/>
            <a:ext cx="943217" cy="886549"/>
          </a:xfrm>
          <a:prstGeom prst="rect">
            <a:avLst/>
          </a:prstGeom>
        </p:spPr>
      </p:pic>
      <p:sp>
        <p:nvSpPr>
          <p:cNvPr id="4" name="TextBox 3">
            <a:extLst>
              <a:ext uri="{FF2B5EF4-FFF2-40B4-BE49-F238E27FC236}">
                <a16:creationId xmlns:a16="http://schemas.microsoft.com/office/drawing/2014/main" id="{26E52A6A-F435-7E32-738B-B3F83532A58B}"/>
              </a:ext>
            </a:extLst>
          </p:cNvPr>
          <p:cNvSpPr txBox="1"/>
          <p:nvPr/>
        </p:nvSpPr>
        <p:spPr>
          <a:xfrm>
            <a:off x="0" y="6334125"/>
            <a:ext cx="12192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33333"/>
                </a:solidFill>
                <a:latin typeface="Work Sans"/>
              </a:rPr>
              <a:t>Emily E. V. Quilter, Cynthia Ruth </a:t>
            </a:r>
            <a:r>
              <a:rPr lang="en-US" sz="1400" err="1">
                <a:solidFill>
                  <a:srgbClr val="333333"/>
                </a:solidFill>
                <a:latin typeface="Work Sans"/>
              </a:rPr>
              <a:t>Butlin</a:t>
            </a:r>
            <a:r>
              <a:rPr lang="en-US" sz="1400">
                <a:solidFill>
                  <a:srgbClr val="333333"/>
                </a:solidFill>
                <a:latin typeface="Work Sans"/>
              </a:rPr>
              <a:t>, Carme Carrion, Jose-Antonio Ruiz-Postigo;  The WHO Skin NTD mobile application – a paradigm shift in leprosy diagnosis through Artificial Intelligence?; Leprosy Review; 2024; 95; 2; e2024030; DOI: </a:t>
            </a:r>
            <a:r>
              <a:rPr lang="en-US" sz="1400">
                <a:solidFill>
                  <a:srgbClr val="ED8025"/>
                </a:solidFill>
                <a:latin typeface="Work Sans"/>
                <a:hlinkClick r:id="rId3"/>
              </a:rPr>
              <a:t>10.47276/lr.95.2.2024030</a:t>
            </a:r>
            <a:endParaRPr lang="en-US" sz="1400">
              <a:ea typeface="Calibri"/>
              <a:cs typeface="Calibri"/>
            </a:endParaRPr>
          </a:p>
        </p:txBody>
      </p:sp>
      <p:pic>
        <p:nvPicPr>
          <p:cNvPr id="7" name="Picture 6" descr="A black text on a black background&#10;&#10;AI-generated content may be incorrect.">
            <a:extLst>
              <a:ext uri="{FF2B5EF4-FFF2-40B4-BE49-F238E27FC236}">
                <a16:creationId xmlns:a16="http://schemas.microsoft.com/office/drawing/2014/main" id="{2363CD8D-0561-53BB-2B7E-2C4E77BFC7CA}"/>
              </a:ext>
            </a:extLst>
          </p:cNvPr>
          <p:cNvPicPr>
            <a:picLocks noChangeAspect="1"/>
          </p:cNvPicPr>
          <p:nvPr/>
        </p:nvPicPr>
        <p:blipFill>
          <a:blip r:embed="rId4"/>
          <a:stretch>
            <a:fillRect/>
          </a:stretch>
        </p:blipFill>
        <p:spPr>
          <a:xfrm>
            <a:off x="10466709" y="226369"/>
            <a:ext cx="1521469" cy="434654"/>
          </a:xfrm>
          <a:prstGeom prst="rect">
            <a:avLst/>
          </a:prstGeom>
        </p:spPr>
      </p:pic>
      <p:sp>
        <p:nvSpPr>
          <p:cNvPr id="9" name="Content Placeholder 5">
            <a:extLst>
              <a:ext uri="{FF2B5EF4-FFF2-40B4-BE49-F238E27FC236}">
                <a16:creationId xmlns:a16="http://schemas.microsoft.com/office/drawing/2014/main" id="{8B0DF1D3-24AB-22B0-B81A-DD2FEC58BD08}"/>
              </a:ext>
            </a:extLst>
          </p:cNvPr>
          <p:cNvSpPr txBox="1">
            <a:spLocks/>
          </p:cNvSpPr>
          <p:nvPr/>
        </p:nvSpPr>
        <p:spPr>
          <a:xfrm>
            <a:off x="838200" y="1825625"/>
            <a:ext cx="6096000" cy="4351338"/>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lang="en-US" sz="2800" kern="1200" dirty="0" smtClean="0">
                <a:solidFill>
                  <a:srgbClr val="41131C"/>
                </a:solidFill>
                <a:latin typeface="Poppins" panose="00000500000000000000" pitchFamily="2" charset="0"/>
                <a:ea typeface="+mn-ea"/>
                <a:cs typeface="Poppins" panose="00000500000000000000" pitchFamily="2" charset="0"/>
              </a:defRPr>
            </a:lvl1pPr>
            <a:lvl2pPr marL="685783" indent="-228594" algn="l" defTabSz="914377" rtl="0" eaLnBrk="1" latinLnBrk="0" hangingPunct="1">
              <a:lnSpc>
                <a:spcPct val="90000"/>
              </a:lnSpc>
              <a:spcBef>
                <a:spcPts val="500"/>
              </a:spcBef>
              <a:buFont typeface="Arial" panose="020B0604020202020204" pitchFamily="34" charset="0"/>
              <a:buChar char="•"/>
              <a:defRPr lang="en-US" sz="2400" kern="1200" dirty="0" smtClean="0">
                <a:solidFill>
                  <a:srgbClr val="41131C"/>
                </a:solidFill>
                <a:latin typeface="Poppins" panose="00000500000000000000" pitchFamily="2" charset="0"/>
                <a:ea typeface="+mn-ea"/>
                <a:cs typeface="Poppins" panose="00000500000000000000" pitchFamily="2" charset="0"/>
              </a:defRPr>
            </a:lvl2pPr>
            <a:lvl3pPr marL="1142971" indent="-228594" algn="l" defTabSz="914377" rtl="0" eaLnBrk="1" latinLnBrk="0" hangingPunct="1">
              <a:lnSpc>
                <a:spcPct val="90000"/>
              </a:lnSpc>
              <a:spcBef>
                <a:spcPts val="500"/>
              </a:spcBef>
              <a:buFont typeface="Arial" panose="020B0604020202020204" pitchFamily="34" charset="0"/>
              <a:buChar char="•"/>
              <a:defRPr lang="en-US" sz="2000" kern="1200" dirty="0" smtClean="0">
                <a:solidFill>
                  <a:srgbClr val="41131C"/>
                </a:solidFill>
                <a:latin typeface="Poppins" panose="00000500000000000000" pitchFamily="2" charset="0"/>
                <a:ea typeface="+mn-ea"/>
                <a:cs typeface="Poppins" panose="00000500000000000000" pitchFamily="2" charset="0"/>
              </a:defRPr>
            </a:lvl3pPr>
            <a:lvl4pPr marL="1600160" indent="-228594" algn="l" defTabSz="914377" rtl="0" eaLnBrk="1" latinLnBrk="0" hangingPunct="1">
              <a:lnSpc>
                <a:spcPct val="90000"/>
              </a:lnSpc>
              <a:spcBef>
                <a:spcPts val="500"/>
              </a:spcBef>
              <a:buFont typeface="Arial" panose="020B0604020202020204" pitchFamily="34" charset="0"/>
              <a:buChar char="•"/>
              <a:defRPr lang="en-US" sz="1800" kern="1200" dirty="0" smtClean="0">
                <a:solidFill>
                  <a:srgbClr val="41131C"/>
                </a:solidFill>
                <a:latin typeface="Poppins" panose="00000500000000000000" pitchFamily="2" charset="0"/>
                <a:ea typeface="+mn-ea"/>
                <a:cs typeface="Poppins" panose="00000500000000000000" pitchFamily="2" charset="0"/>
              </a:defRPr>
            </a:lvl4pPr>
            <a:lvl5pPr marL="2057349" indent="-228594" algn="l" defTabSz="914377" rtl="0" eaLnBrk="1" latinLnBrk="0" hangingPunct="1">
              <a:lnSpc>
                <a:spcPct val="90000"/>
              </a:lnSpc>
              <a:spcBef>
                <a:spcPts val="500"/>
              </a:spcBef>
              <a:buFont typeface="Arial" panose="020B0604020202020204" pitchFamily="34" charset="0"/>
              <a:buChar char="•"/>
              <a:defRPr lang="en-GB" sz="1800" kern="1200" dirty="0" smtClean="0">
                <a:solidFill>
                  <a:srgbClr val="41131C"/>
                </a:solidFill>
                <a:latin typeface="Poppins" panose="00000500000000000000" pitchFamily="2" charset="0"/>
                <a:ea typeface="+mn-ea"/>
                <a:cs typeface="Poppins" panose="000005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a:r>
              <a:rPr lang="en-GB">
                <a:latin typeface="Poppins"/>
                <a:cs typeface="Poppins"/>
              </a:rPr>
              <a:t>App development "No Leprosy Remains"</a:t>
            </a:r>
          </a:p>
          <a:p>
            <a:pPr marL="227965" indent="-227965"/>
            <a:r>
              <a:rPr lang="en-GB">
                <a:latin typeface="Poppins"/>
                <a:cs typeface="Poppins"/>
              </a:rPr>
              <a:t>Used in clinical workflows in 35 FHWs and 5 Kenyan counties</a:t>
            </a:r>
          </a:p>
          <a:p>
            <a:pPr marL="227965" indent="-227965"/>
            <a:r>
              <a:rPr lang="en-GB">
                <a:latin typeface="Poppins"/>
                <a:cs typeface="Poppins"/>
              </a:rPr>
              <a:t>Computer vision to classify photos of skin </a:t>
            </a:r>
            <a:r>
              <a:rPr lang="en-GB" err="1">
                <a:latin typeface="Poppins"/>
                <a:cs typeface="Poppins"/>
              </a:rPr>
              <a:t>lessions</a:t>
            </a:r>
            <a:r>
              <a:rPr lang="en-GB">
                <a:latin typeface="Poppins"/>
                <a:cs typeface="Poppins"/>
              </a:rPr>
              <a:t> with special focus on leprosy and other NTDs</a:t>
            </a:r>
            <a:endParaRPr lang="en-GB"/>
          </a:p>
        </p:txBody>
      </p:sp>
      <p:pic>
        <p:nvPicPr>
          <p:cNvPr id="10" name="Picture 9" descr="A hand holding a phone&#10;&#10;AI-generated content may be incorrect.">
            <a:extLst>
              <a:ext uri="{FF2B5EF4-FFF2-40B4-BE49-F238E27FC236}">
                <a16:creationId xmlns:a16="http://schemas.microsoft.com/office/drawing/2014/main" id="{1E231FE8-A55A-66F0-C35E-63920BFB0BF0}"/>
              </a:ext>
            </a:extLst>
          </p:cNvPr>
          <p:cNvPicPr>
            <a:picLocks noChangeAspect="1"/>
          </p:cNvPicPr>
          <p:nvPr/>
        </p:nvPicPr>
        <p:blipFill>
          <a:blip r:embed="rId5"/>
          <a:stretch>
            <a:fillRect/>
          </a:stretch>
        </p:blipFill>
        <p:spPr>
          <a:xfrm>
            <a:off x="7129463" y="1824038"/>
            <a:ext cx="4791075" cy="3629025"/>
          </a:xfrm>
          <a:prstGeom prst="rect">
            <a:avLst/>
          </a:prstGeom>
        </p:spPr>
      </p:pic>
    </p:spTree>
    <p:extLst>
      <p:ext uri="{BB962C8B-B14F-4D97-AF65-F5344CB8AC3E}">
        <p14:creationId xmlns:p14="http://schemas.microsoft.com/office/powerpoint/2010/main" val="2757181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E910-4258-B08E-8564-C8E577AA9A7C}"/>
              </a:ext>
            </a:extLst>
          </p:cNvPr>
          <p:cNvSpPr>
            <a:spLocks noGrp="1"/>
          </p:cNvSpPr>
          <p:nvPr>
            <p:ph type="title"/>
          </p:nvPr>
        </p:nvSpPr>
        <p:spPr/>
        <p:txBody>
          <a:bodyPr/>
          <a:lstStyle/>
          <a:p>
            <a:r>
              <a:rPr lang="en-GB">
                <a:latin typeface="Poppins"/>
                <a:cs typeface="Poppins"/>
              </a:rPr>
              <a:t>Protein structure prediction</a:t>
            </a:r>
            <a:endParaRPr lang="en-GB"/>
          </a:p>
        </p:txBody>
      </p:sp>
      <p:sp>
        <p:nvSpPr>
          <p:cNvPr id="3" name="Content Placeholder 2">
            <a:extLst>
              <a:ext uri="{FF2B5EF4-FFF2-40B4-BE49-F238E27FC236}">
                <a16:creationId xmlns:a16="http://schemas.microsoft.com/office/drawing/2014/main" id="{871A6008-9133-52F8-BD2C-459929A5CA5E}"/>
              </a:ext>
            </a:extLst>
          </p:cNvPr>
          <p:cNvSpPr>
            <a:spLocks noGrp="1"/>
          </p:cNvSpPr>
          <p:nvPr>
            <p:ph idx="1"/>
          </p:nvPr>
        </p:nvSpPr>
        <p:spPr>
          <a:xfrm>
            <a:off x="838200" y="1825625"/>
            <a:ext cx="6101255" cy="4351338"/>
          </a:xfrm>
        </p:spPr>
        <p:txBody>
          <a:bodyPr vert="horz" lIns="91440" tIns="45720" rIns="91440" bIns="45720" rtlCol="0" anchor="t">
            <a:noAutofit/>
          </a:bodyPr>
          <a:lstStyle/>
          <a:p>
            <a:pPr marL="227965" indent="-227965">
              <a:lnSpc>
                <a:spcPct val="120000"/>
              </a:lnSpc>
            </a:pPr>
            <a:r>
              <a:rPr lang="en-GB" sz="2000" dirty="0">
                <a:latin typeface="Poppins"/>
                <a:cs typeface="Poppins"/>
              </a:rPr>
              <a:t>Predicting the 3D structure of a protein based on its amino acid sequence</a:t>
            </a:r>
            <a:endParaRPr lang="en-US" sz="2000"/>
          </a:p>
          <a:p>
            <a:pPr marL="227965" indent="-227965">
              <a:lnSpc>
                <a:spcPct val="120000"/>
              </a:lnSpc>
            </a:pPr>
            <a:r>
              <a:rPr lang="en-GB" sz="2000">
                <a:latin typeface="Poppins"/>
                <a:cs typeface="Poppins"/>
              </a:rPr>
              <a:t>One of the most important open research problem for more than 50 years</a:t>
            </a:r>
          </a:p>
          <a:p>
            <a:pPr marL="227965" indent="-227965">
              <a:lnSpc>
                <a:spcPct val="120000"/>
              </a:lnSpc>
            </a:pPr>
            <a:r>
              <a:rPr lang="en-GB" sz="2000" dirty="0">
                <a:latin typeface="Poppins"/>
                <a:cs typeface="Poppins"/>
              </a:rPr>
              <a:t>AlphaFold: a neural network evaluated in the 14th Critical Assessment of protein Structure Prediction</a:t>
            </a:r>
          </a:p>
          <a:p>
            <a:pPr marL="227965" indent="-227965">
              <a:lnSpc>
                <a:spcPct val="120000"/>
              </a:lnSpc>
            </a:pPr>
            <a:r>
              <a:rPr lang="en-GB" sz="2000">
                <a:latin typeface="Poppins"/>
                <a:cs typeface="Poppins"/>
              </a:rPr>
              <a:t>We now have 98.5% of the human proteome 3D structures</a:t>
            </a:r>
          </a:p>
          <a:p>
            <a:pPr marL="685165" lvl="1" indent="-227965">
              <a:lnSpc>
                <a:spcPct val="120000"/>
              </a:lnSpc>
              <a:buFont typeface="Courier New" panose="020B0604020202020204" pitchFamily="34" charset="0"/>
              <a:buChar char="o"/>
            </a:pPr>
            <a:r>
              <a:rPr lang="en-GB" sz="1600">
                <a:latin typeface="Poppins"/>
                <a:cs typeface="Poppins"/>
              </a:rPr>
              <a:t>36% of it with very high accuracy</a:t>
            </a:r>
            <a:endParaRPr lang="en-GB" sz="1600"/>
          </a:p>
          <a:p>
            <a:pPr marL="685165" lvl="1" indent="-227965">
              <a:lnSpc>
                <a:spcPct val="120000"/>
              </a:lnSpc>
              <a:buFont typeface="Courier New" panose="020B0604020202020204" pitchFamily="34" charset="0"/>
              <a:buChar char="o"/>
            </a:pPr>
            <a:r>
              <a:rPr lang="en-GB" sz="1600">
                <a:latin typeface="Poppins"/>
                <a:cs typeface="Poppins"/>
              </a:rPr>
              <a:t>22% with high accuracy</a:t>
            </a:r>
          </a:p>
        </p:txBody>
      </p:sp>
      <p:sp>
        <p:nvSpPr>
          <p:cNvPr id="4" name="TextBox 3">
            <a:extLst>
              <a:ext uri="{FF2B5EF4-FFF2-40B4-BE49-F238E27FC236}">
                <a16:creationId xmlns:a16="http://schemas.microsoft.com/office/drawing/2014/main" id="{B2295CC6-10E1-BCF3-07D3-3852A607E849}"/>
              </a:ext>
            </a:extLst>
          </p:cNvPr>
          <p:cNvSpPr txBox="1"/>
          <p:nvPr/>
        </p:nvSpPr>
        <p:spPr>
          <a:xfrm>
            <a:off x="-4052" y="6584730"/>
            <a:ext cx="118776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222222"/>
                </a:solidFill>
                <a:ea typeface="+mn-lt"/>
                <a:cs typeface="+mn-lt"/>
              </a:rPr>
              <a:t>Jumper, J., Evans, R., Pritzel, A. </a:t>
            </a:r>
            <a:r>
              <a:rPr lang="en-GB" sz="1200" i="1">
                <a:solidFill>
                  <a:srgbClr val="222222"/>
                </a:solidFill>
                <a:ea typeface="+mn-lt"/>
                <a:cs typeface="+mn-lt"/>
              </a:rPr>
              <a:t>et al.</a:t>
            </a:r>
            <a:r>
              <a:rPr lang="en-GB" sz="1200">
                <a:solidFill>
                  <a:srgbClr val="222222"/>
                </a:solidFill>
                <a:ea typeface="+mn-lt"/>
                <a:cs typeface="+mn-lt"/>
              </a:rPr>
              <a:t> Highly accurate protein structure prediction with AlphaFold. </a:t>
            </a:r>
            <a:r>
              <a:rPr lang="en-GB" sz="1200" i="1">
                <a:solidFill>
                  <a:srgbClr val="222222"/>
                </a:solidFill>
                <a:ea typeface="+mn-lt"/>
                <a:cs typeface="+mn-lt"/>
              </a:rPr>
              <a:t>Nature</a:t>
            </a:r>
            <a:r>
              <a:rPr lang="en-GB" sz="1200" dirty="0">
                <a:solidFill>
                  <a:srgbClr val="222222"/>
                </a:solidFill>
                <a:ea typeface="+mn-lt"/>
                <a:cs typeface="+mn-lt"/>
              </a:rPr>
              <a:t> </a:t>
            </a:r>
            <a:r>
              <a:rPr lang="en-GB" sz="1200" b="1">
                <a:solidFill>
                  <a:srgbClr val="222222"/>
                </a:solidFill>
                <a:ea typeface="+mn-lt"/>
                <a:cs typeface="+mn-lt"/>
              </a:rPr>
              <a:t>596</a:t>
            </a:r>
            <a:r>
              <a:rPr lang="en-GB" sz="1200">
                <a:solidFill>
                  <a:srgbClr val="222222"/>
                </a:solidFill>
                <a:ea typeface="+mn-lt"/>
                <a:cs typeface="+mn-lt"/>
              </a:rPr>
              <a:t>, 583–589 (2021). https://doi.org/10.1038/s41586-021-03819-2</a:t>
            </a:r>
            <a:endParaRPr lang="en-US"/>
          </a:p>
        </p:txBody>
      </p:sp>
      <p:pic>
        <p:nvPicPr>
          <p:cNvPr id="5" name="Picture 4" descr="undefined">
            <a:extLst>
              <a:ext uri="{FF2B5EF4-FFF2-40B4-BE49-F238E27FC236}">
                <a16:creationId xmlns:a16="http://schemas.microsoft.com/office/drawing/2014/main" id="{FE8B130E-4A8D-A2F8-C4C0-5A213EBBA382}"/>
              </a:ext>
            </a:extLst>
          </p:cNvPr>
          <p:cNvPicPr>
            <a:picLocks noChangeAspect="1"/>
          </p:cNvPicPr>
          <p:nvPr/>
        </p:nvPicPr>
        <p:blipFill>
          <a:blip r:embed="rId2"/>
          <a:stretch>
            <a:fillRect/>
          </a:stretch>
        </p:blipFill>
        <p:spPr>
          <a:xfrm>
            <a:off x="7232759" y="1688936"/>
            <a:ext cx="4120275" cy="4119508"/>
          </a:xfrm>
          <a:prstGeom prst="rect">
            <a:avLst/>
          </a:prstGeom>
        </p:spPr>
      </p:pic>
    </p:spTree>
    <p:extLst>
      <p:ext uri="{BB962C8B-B14F-4D97-AF65-F5344CB8AC3E}">
        <p14:creationId xmlns:p14="http://schemas.microsoft.com/office/powerpoint/2010/main" val="3064607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E28F4-F1FF-95BD-2FCA-31FEA4C4E8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75ACD8-54C1-0F92-B328-BD974BD27349}"/>
              </a:ext>
            </a:extLst>
          </p:cNvPr>
          <p:cNvSpPr>
            <a:spLocks noGrp="1"/>
          </p:cNvSpPr>
          <p:nvPr>
            <p:ph type="title"/>
          </p:nvPr>
        </p:nvSpPr>
        <p:spPr/>
        <p:txBody>
          <a:bodyPr/>
          <a:lstStyle/>
          <a:p>
            <a:r>
              <a:rPr lang="en-GB">
                <a:solidFill>
                  <a:srgbClr val="9A003B"/>
                </a:solidFill>
                <a:latin typeface="Segoe UI"/>
                <a:cs typeface="Segoe UI"/>
              </a:rPr>
              <a:t>3</a:t>
            </a:r>
            <a:r>
              <a:rPr lang="en-GB" sz="3200" b="1">
                <a:solidFill>
                  <a:srgbClr val="9A003B"/>
                </a:solidFill>
                <a:latin typeface="Segoe UI"/>
                <a:cs typeface="Segoe UI"/>
              </a:rPr>
              <a:t>. </a:t>
            </a:r>
            <a:r>
              <a:rPr lang="en-GB">
                <a:solidFill>
                  <a:srgbClr val="9A003B"/>
                </a:solidFill>
                <a:latin typeface="Segoe UI"/>
                <a:cs typeface="Segoe UI"/>
              </a:rPr>
              <a:t>Demystifying AI</a:t>
            </a:r>
            <a:endParaRPr lang="en-US"/>
          </a:p>
        </p:txBody>
      </p:sp>
      <p:sp>
        <p:nvSpPr>
          <p:cNvPr id="5" name="Text Placeholder 4">
            <a:extLst>
              <a:ext uri="{FF2B5EF4-FFF2-40B4-BE49-F238E27FC236}">
                <a16:creationId xmlns:a16="http://schemas.microsoft.com/office/drawing/2014/main" id="{9586A242-01B1-C8D6-53B1-6E52FB933C71}"/>
              </a:ext>
            </a:extLst>
          </p:cNvPr>
          <p:cNvSpPr>
            <a:spLocks noGrp="1"/>
          </p:cNvSpPr>
          <p:nvPr>
            <p:ph type="body" sz="half" idx="2"/>
          </p:nvPr>
        </p:nvSpPr>
        <p:spPr/>
        <p:txBody>
          <a:bodyPr vert="horz" lIns="91440" tIns="45720" rIns="91440" bIns="45720" rtlCol="0" anchor="ctr">
            <a:normAutofit/>
          </a:bodyPr>
          <a:lstStyle/>
          <a:p>
            <a:pPr marL="514350" indent="-514350">
              <a:buAutoNum type="alphaLcPeriod"/>
            </a:pPr>
            <a:r>
              <a:rPr lang="en-GB" sz="2400" b="1" dirty="0">
                <a:solidFill>
                  <a:srgbClr val="A2364F"/>
                </a:solidFill>
                <a:latin typeface="Segoe UI"/>
                <a:cs typeface="Segoe UI"/>
              </a:rPr>
              <a:t>ML Pipeline</a:t>
            </a:r>
            <a:endParaRPr lang="en-US" sz="2400" dirty="0">
              <a:solidFill>
                <a:srgbClr val="A2364F"/>
              </a:solidFill>
              <a:latin typeface="Segoe UI"/>
              <a:cs typeface="Segoe UI"/>
            </a:endParaRPr>
          </a:p>
          <a:p>
            <a:pPr marL="514350" indent="-514350">
              <a:buAutoNum type="alphaLcPeriod"/>
            </a:pPr>
            <a:r>
              <a:rPr lang="en-GB" sz="2400" b="1" dirty="0">
                <a:solidFill>
                  <a:srgbClr val="A2364F"/>
                </a:solidFill>
                <a:latin typeface="Segoe UI"/>
                <a:cs typeface="Segoe UI"/>
              </a:rPr>
              <a:t>Radiology</a:t>
            </a:r>
            <a:endParaRPr lang="en-US" sz="2400" dirty="0">
              <a:solidFill>
                <a:srgbClr val="A2364F"/>
              </a:solidFill>
              <a:latin typeface="Segoe UI"/>
              <a:cs typeface="Segoe UI"/>
            </a:endParaRPr>
          </a:p>
          <a:p>
            <a:pPr marL="514350" indent="-514350">
              <a:buAutoNum type="alphaLcPeriod"/>
            </a:pPr>
            <a:r>
              <a:rPr lang="en-GB" sz="2400" b="1" dirty="0">
                <a:solidFill>
                  <a:srgbClr val="A2364F"/>
                </a:solidFill>
                <a:latin typeface="Segoe UI"/>
                <a:cs typeface="Segoe UI"/>
              </a:rPr>
              <a:t>Scribes</a:t>
            </a:r>
          </a:p>
          <a:p>
            <a:pPr marL="514350" indent="-514350">
              <a:buAutoNum type="alphaLcPeriod"/>
            </a:pPr>
            <a:r>
              <a:rPr lang="en-GB" sz="2400" b="1" dirty="0">
                <a:solidFill>
                  <a:srgbClr val="A2364F"/>
                </a:solidFill>
                <a:latin typeface="Segoe UI"/>
                <a:cs typeface="Segoe UI"/>
              </a:rPr>
              <a:t>Pitfalls</a:t>
            </a:r>
          </a:p>
        </p:txBody>
      </p:sp>
      <p:pic>
        <p:nvPicPr>
          <p:cNvPr id="7" name="Picture 6" descr="Cute yellow robot">
            <a:extLst>
              <a:ext uri="{FF2B5EF4-FFF2-40B4-BE49-F238E27FC236}">
                <a16:creationId xmlns:a16="http://schemas.microsoft.com/office/drawing/2014/main" id="{AFA538FC-F63B-5669-C23D-F8FC210B6B42}"/>
              </a:ext>
            </a:extLst>
          </p:cNvPr>
          <p:cNvPicPr>
            <a:picLocks noChangeAspect="1"/>
          </p:cNvPicPr>
          <p:nvPr/>
        </p:nvPicPr>
        <p:blipFill>
          <a:blip r:embed="rId2"/>
          <a:srcRect l="31662"/>
          <a:stretch/>
        </p:blipFill>
        <p:spPr>
          <a:xfrm>
            <a:off x="5183188" y="0"/>
            <a:ext cx="7008820" cy="6865447"/>
          </a:xfrm>
          <a:prstGeom prst="rect">
            <a:avLst/>
          </a:prstGeom>
        </p:spPr>
      </p:pic>
      <p:sp>
        <p:nvSpPr>
          <p:cNvPr id="3" name="TextBox 2">
            <a:extLst>
              <a:ext uri="{FF2B5EF4-FFF2-40B4-BE49-F238E27FC236}">
                <a16:creationId xmlns:a16="http://schemas.microsoft.com/office/drawing/2014/main" id="{CA9C4F99-D40E-5ACC-4DE9-E500815796C0}"/>
              </a:ext>
            </a:extLst>
          </p:cNvPr>
          <p:cNvSpPr txBox="1"/>
          <p:nvPr/>
        </p:nvSpPr>
        <p:spPr>
          <a:xfrm>
            <a:off x="5514974" y="2609850"/>
            <a:ext cx="2505075" cy="646331"/>
          </a:xfrm>
          <a:prstGeom prst="rect">
            <a:avLst/>
          </a:prstGeom>
          <a:solidFill>
            <a:srgbClr val="A2364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F0DADE"/>
                </a:solidFill>
                <a:ea typeface="Calibri"/>
                <a:cs typeface="Calibri"/>
              </a:rPr>
              <a:t>These eyes can't see,</a:t>
            </a:r>
            <a:endParaRPr lang="en-US">
              <a:solidFill>
                <a:srgbClr val="F0DADE"/>
              </a:solidFill>
              <a:ea typeface="Calibri"/>
              <a:cs typeface="Calibri"/>
            </a:endParaRPr>
          </a:p>
          <a:p>
            <a:r>
              <a:rPr lang="en-GB">
                <a:solidFill>
                  <a:srgbClr val="F0DADE"/>
                </a:solidFill>
                <a:ea typeface="Calibri"/>
                <a:cs typeface="Calibri"/>
              </a:rPr>
              <a:t>they are batteries</a:t>
            </a:r>
            <a:endParaRPr lang="en-US">
              <a:solidFill>
                <a:srgbClr val="F0DADE"/>
              </a:solidFill>
              <a:ea typeface="Calibri"/>
              <a:cs typeface="Calibri"/>
            </a:endParaRPr>
          </a:p>
        </p:txBody>
      </p:sp>
      <p:sp>
        <p:nvSpPr>
          <p:cNvPr id="6" name="TextBox 5">
            <a:extLst>
              <a:ext uri="{FF2B5EF4-FFF2-40B4-BE49-F238E27FC236}">
                <a16:creationId xmlns:a16="http://schemas.microsoft.com/office/drawing/2014/main" id="{C1241677-D2A9-062F-817F-B00C9956E45F}"/>
              </a:ext>
            </a:extLst>
          </p:cNvPr>
          <p:cNvSpPr txBox="1"/>
          <p:nvPr/>
        </p:nvSpPr>
        <p:spPr>
          <a:xfrm>
            <a:off x="5270070" y="4667250"/>
            <a:ext cx="2911479" cy="646331"/>
          </a:xfrm>
          <a:prstGeom prst="rect">
            <a:avLst/>
          </a:prstGeom>
          <a:solidFill>
            <a:srgbClr val="A2364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F0DADE"/>
                </a:solidFill>
                <a:ea typeface="Calibri"/>
                <a:cs typeface="Calibri"/>
              </a:rPr>
              <a:t>These hands can't grasp,</a:t>
            </a:r>
            <a:endParaRPr lang="en-US">
              <a:solidFill>
                <a:srgbClr val="F0DADE"/>
              </a:solidFill>
              <a:ea typeface="Calibri"/>
              <a:cs typeface="Calibri"/>
            </a:endParaRPr>
          </a:p>
          <a:p>
            <a:r>
              <a:rPr lang="en-GB">
                <a:solidFill>
                  <a:srgbClr val="F0DADE"/>
                </a:solidFill>
                <a:ea typeface="Calibri"/>
                <a:cs typeface="Calibri"/>
              </a:rPr>
              <a:t>they are levers from a lighter</a:t>
            </a:r>
          </a:p>
        </p:txBody>
      </p:sp>
      <p:cxnSp>
        <p:nvCxnSpPr>
          <p:cNvPr id="9" name="Straight Arrow Connector 8">
            <a:extLst>
              <a:ext uri="{FF2B5EF4-FFF2-40B4-BE49-F238E27FC236}">
                <a16:creationId xmlns:a16="http://schemas.microsoft.com/office/drawing/2014/main" id="{40EF8181-4387-74BA-C0AC-93BB7FFA8855}"/>
              </a:ext>
            </a:extLst>
          </p:cNvPr>
          <p:cNvCxnSpPr/>
          <p:nvPr/>
        </p:nvCxnSpPr>
        <p:spPr>
          <a:xfrm flipV="1">
            <a:off x="7716017" y="3476625"/>
            <a:ext cx="599308" cy="7225"/>
          </a:xfrm>
          <a:prstGeom prst="straightConnector1">
            <a:avLst/>
          </a:prstGeom>
          <a:ln w="57150">
            <a:solidFill>
              <a:srgbClr val="A2364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8A907F2-0AD8-F900-02EE-116B97B8961C}"/>
              </a:ext>
            </a:extLst>
          </p:cNvPr>
          <p:cNvCxnSpPr>
            <a:cxnSpLocks/>
          </p:cNvCxnSpPr>
          <p:nvPr/>
        </p:nvCxnSpPr>
        <p:spPr>
          <a:xfrm flipV="1">
            <a:off x="7773166" y="5483443"/>
            <a:ext cx="301515" cy="7225"/>
          </a:xfrm>
          <a:prstGeom prst="straightConnector1">
            <a:avLst/>
          </a:prstGeom>
          <a:ln w="57150">
            <a:solidFill>
              <a:srgbClr val="A2364F"/>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Placeholder 13" descr="LR44 / A76 Button Cell Battery - Pack of one">
            <a:extLst>
              <a:ext uri="{FF2B5EF4-FFF2-40B4-BE49-F238E27FC236}">
                <a16:creationId xmlns:a16="http://schemas.microsoft.com/office/drawing/2014/main" id="{EF4EDC9B-A6A2-F12B-AA6D-E5E5BEEAE947}"/>
              </a:ext>
            </a:extLst>
          </p:cNvPr>
          <p:cNvPicPr>
            <a:picLocks noGrp="1" noChangeAspect="1"/>
          </p:cNvPicPr>
          <p:nvPr>
            <p:ph type="pic" idx="1"/>
          </p:nvPr>
        </p:nvPicPr>
        <p:blipFill>
          <a:blip r:embed="rId3"/>
          <a:srcRect r="142" b="-482"/>
          <a:stretch/>
        </p:blipFill>
        <p:spPr>
          <a:xfrm>
            <a:off x="6308253" y="3386847"/>
            <a:ext cx="1153129" cy="558328"/>
          </a:xfrm>
        </p:spPr>
      </p:pic>
      <p:pic>
        <p:nvPicPr>
          <p:cNvPr id="15" name="Picture 14" descr="Disposable Lighter | Londis - Edgware | Devo">
            <a:extLst>
              <a:ext uri="{FF2B5EF4-FFF2-40B4-BE49-F238E27FC236}">
                <a16:creationId xmlns:a16="http://schemas.microsoft.com/office/drawing/2014/main" id="{2653BF79-C45E-EDDB-B89B-A6507BF12333}"/>
              </a:ext>
            </a:extLst>
          </p:cNvPr>
          <p:cNvPicPr>
            <a:picLocks noChangeAspect="1"/>
          </p:cNvPicPr>
          <p:nvPr/>
        </p:nvPicPr>
        <p:blipFill>
          <a:blip r:embed="rId4"/>
          <a:srcRect l="30937" t="13057" r="36741" b="13325"/>
          <a:stretch/>
        </p:blipFill>
        <p:spPr>
          <a:xfrm rot="5400000">
            <a:off x="6382486" y="4938437"/>
            <a:ext cx="764022" cy="1747971"/>
          </a:xfrm>
          <a:prstGeom prst="rect">
            <a:avLst/>
          </a:prstGeom>
        </p:spPr>
      </p:pic>
    </p:spTree>
    <p:extLst>
      <p:ext uri="{BB962C8B-B14F-4D97-AF65-F5344CB8AC3E}">
        <p14:creationId xmlns:p14="http://schemas.microsoft.com/office/powerpoint/2010/main" val="349475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C2DCFDD4-BDF4-8336-5A07-51DA90FB9040}"/>
              </a:ext>
            </a:extLst>
          </p:cNvPr>
          <p:cNvSpPr>
            <a:spLocks noGrp="1" noRot="1" noMove="1" noResize="1" noEditPoints="1" noAdjustHandles="1" noChangeArrowheads="1" noChangeShapeType="1"/>
          </p:cNvSpPr>
          <p:nvPr/>
        </p:nvSpPr>
        <p:spPr>
          <a:xfrm>
            <a:off x="-15154" y="6110479"/>
            <a:ext cx="12207154" cy="772241"/>
          </a:xfrm>
          <a:prstGeom prst="rect">
            <a:avLst/>
          </a:prstGeom>
          <a:solidFill>
            <a:srgbClr val="CB5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noProof="0">
              <a:ln>
                <a:noFill/>
              </a:ln>
              <a:solidFill>
                <a:prstClr val="white"/>
              </a:solidFill>
              <a:effectLst/>
              <a:uLnTx/>
              <a:uFillTx/>
              <a:latin typeface="Calibri" panose="020F0502020204030204"/>
              <a:ea typeface="+mn-ea"/>
              <a:cs typeface="+mn-cs"/>
            </a:endParaRPr>
          </a:p>
        </p:txBody>
      </p:sp>
      <p:grpSp>
        <p:nvGrpSpPr>
          <p:cNvPr id="116" name="Group 115">
            <a:extLst>
              <a:ext uri="{FF2B5EF4-FFF2-40B4-BE49-F238E27FC236}">
                <a16:creationId xmlns:a16="http://schemas.microsoft.com/office/drawing/2014/main" id="{A507552A-0FFA-7C06-F0C2-804475F6E29F}"/>
              </a:ext>
            </a:extLst>
          </p:cNvPr>
          <p:cNvGrpSpPr>
            <a:grpSpLocks noGrp="1" noUngrp="1" noRot="1" noMove="1" noResize="1"/>
          </p:cNvGrpSpPr>
          <p:nvPr/>
        </p:nvGrpSpPr>
        <p:grpSpPr>
          <a:xfrm>
            <a:off x="249362" y="6282359"/>
            <a:ext cx="8345460" cy="447042"/>
            <a:chOff x="328018" y="6282359"/>
            <a:chExt cx="8345460" cy="447042"/>
          </a:xfrm>
        </p:grpSpPr>
        <p:pic>
          <p:nvPicPr>
            <p:cNvPr id="101" name="Picture 100" descr="A black and white logo&#10;&#10;Description automatically generated">
              <a:extLst>
                <a:ext uri="{FF2B5EF4-FFF2-40B4-BE49-F238E27FC236}">
                  <a16:creationId xmlns:a16="http://schemas.microsoft.com/office/drawing/2014/main" id="{192D565B-983D-936D-4458-8057F37A022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806638" y="6282680"/>
              <a:ext cx="1314876" cy="446400"/>
            </a:xfrm>
            <a:prstGeom prst="rect">
              <a:avLst/>
            </a:prstGeom>
          </p:spPr>
        </p:pic>
        <p:pic>
          <p:nvPicPr>
            <p:cNvPr id="104" name="Picture 103" descr="A white text on a black background&#10;&#10;Description automatically generated">
              <a:extLst>
                <a:ext uri="{FF2B5EF4-FFF2-40B4-BE49-F238E27FC236}">
                  <a16:creationId xmlns:a16="http://schemas.microsoft.com/office/drawing/2014/main" id="{206A4C91-E47B-1AF5-5C23-C0E4BB3D04A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7428257" y="6282680"/>
              <a:ext cx="1245221" cy="446400"/>
            </a:xfrm>
            <a:prstGeom prst="rect">
              <a:avLst/>
            </a:prstGeom>
          </p:spPr>
        </p:pic>
        <p:pic>
          <p:nvPicPr>
            <p:cNvPr id="107" name="Picture 106" descr="A close up of a logo&#10;&#10;Description automatically generated">
              <a:extLst>
                <a:ext uri="{FF2B5EF4-FFF2-40B4-BE49-F238E27FC236}">
                  <a16:creationId xmlns:a16="http://schemas.microsoft.com/office/drawing/2014/main" id="{A7CEE2D4-95D2-9908-856C-96DBD38A24C0}"/>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5035538" y="6282680"/>
              <a:ext cx="464359" cy="446400"/>
            </a:xfrm>
            <a:prstGeom prst="rect">
              <a:avLst/>
            </a:prstGeom>
          </p:spPr>
        </p:pic>
        <p:pic>
          <p:nvPicPr>
            <p:cNvPr id="109" name="Picture 108" descr="A black and white logo&#10;&#10;Description automatically generated">
              <a:extLst>
                <a:ext uri="{FF2B5EF4-FFF2-40B4-BE49-F238E27FC236}">
                  <a16:creationId xmlns:a16="http://schemas.microsoft.com/office/drawing/2014/main" id="{33C4D3F3-E964-736A-1EEE-7DA7CB730ED5}"/>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3397409" y="6282680"/>
              <a:ext cx="1331388" cy="446400"/>
            </a:xfrm>
            <a:prstGeom prst="rect">
              <a:avLst/>
            </a:prstGeom>
          </p:spPr>
        </p:pic>
        <p:pic>
          <p:nvPicPr>
            <p:cNvPr id="111" name="Picture 110" descr="A logo with black text&#10;&#10;Description automatically generated">
              <a:extLst>
                <a:ext uri="{FF2B5EF4-FFF2-40B4-BE49-F238E27FC236}">
                  <a16:creationId xmlns:a16="http://schemas.microsoft.com/office/drawing/2014/main" id="{AAF9588C-D258-DE34-822B-F8617F26912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2178630" y="6282680"/>
              <a:ext cx="912038" cy="446400"/>
            </a:xfrm>
            <a:prstGeom prst="rect">
              <a:avLst/>
            </a:prstGeom>
          </p:spPr>
        </p:pic>
        <p:pic>
          <p:nvPicPr>
            <p:cNvPr id="113" name="Picture 112" descr="A close-up of a logo&#10;&#10;Description automatically generated">
              <a:extLst>
                <a:ext uri="{FF2B5EF4-FFF2-40B4-BE49-F238E27FC236}">
                  <a16:creationId xmlns:a16="http://schemas.microsoft.com/office/drawing/2014/main" id="{2B71EB25-7C63-08BB-4450-158D0C3DC0C0}"/>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328018" y="6282359"/>
              <a:ext cx="1543871" cy="447042"/>
            </a:xfrm>
            <a:prstGeom prst="rect">
              <a:avLst/>
            </a:prstGeom>
          </p:spPr>
        </p:pic>
      </p:grpSp>
      <p:pic>
        <p:nvPicPr>
          <p:cNvPr id="115" name="Picture 114" descr="A black and white logo&#10;&#10;Description automatically generated">
            <a:extLst>
              <a:ext uri="{FF2B5EF4-FFF2-40B4-BE49-F238E27FC236}">
                <a16:creationId xmlns:a16="http://schemas.microsoft.com/office/drawing/2014/main" id="{A9BA8C5D-DD32-8C05-E3EE-68EBF3FD1EB1}"/>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10057770" y="6242505"/>
            <a:ext cx="1922868" cy="481469"/>
          </a:xfrm>
          <a:prstGeom prst="rect">
            <a:avLst/>
          </a:prstGeom>
        </p:spPr>
      </p:pic>
      <p:sp>
        <p:nvSpPr>
          <p:cNvPr id="2" name="Title 1">
            <a:extLst>
              <a:ext uri="{FF2B5EF4-FFF2-40B4-BE49-F238E27FC236}">
                <a16:creationId xmlns:a16="http://schemas.microsoft.com/office/drawing/2014/main" id="{D59B41A9-9539-115A-2404-E6DDD9BC3E12}"/>
              </a:ext>
            </a:extLst>
          </p:cNvPr>
          <p:cNvSpPr>
            <a:spLocks noGrp="1"/>
          </p:cNvSpPr>
          <p:nvPr>
            <p:ph type="title"/>
          </p:nvPr>
        </p:nvSpPr>
        <p:spPr/>
        <p:txBody>
          <a:bodyPr>
            <a:normAutofit/>
          </a:bodyPr>
          <a:lstStyle/>
          <a:p>
            <a:r>
              <a:rPr lang="en-GB" sz="3200" b="1">
                <a:solidFill>
                  <a:srgbClr val="9A003B"/>
                </a:solidFill>
                <a:latin typeface="Segoe UI"/>
                <a:cs typeface="Poppins"/>
              </a:rPr>
              <a:t>About </a:t>
            </a:r>
            <a:r>
              <a:rPr lang="en-GB" sz="3200">
                <a:solidFill>
                  <a:srgbClr val="9A003B"/>
                </a:solidFill>
                <a:latin typeface="Poppins"/>
                <a:cs typeface="Poppins"/>
              </a:rPr>
              <a:t>Dr Miquel </a:t>
            </a:r>
            <a:r>
              <a:rPr lang="en-GB" sz="3200" err="1">
                <a:solidFill>
                  <a:srgbClr val="9A003B"/>
                </a:solidFill>
                <a:latin typeface="Poppins"/>
                <a:cs typeface="Poppins"/>
              </a:rPr>
              <a:t>Perelló</a:t>
            </a:r>
            <a:r>
              <a:rPr lang="en-GB" sz="3200">
                <a:solidFill>
                  <a:srgbClr val="9A003B"/>
                </a:solidFill>
                <a:latin typeface="Poppins"/>
                <a:cs typeface="Poppins"/>
              </a:rPr>
              <a:t> Nieto</a:t>
            </a:r>
            <a:endParaRPr lang="en-US"/>
          </a:p>
        </p:txBody>
      </p:sp>
      <p:pic>
        <p:nvPicPr>
          <p:cNvPr id="4" name="Content Placeholder 11" descr="A person with a beard and mustache wearing a blue shirt&#10;&#10;Description automatically generated">
            <a:extLst>
              <a:ext uri="{FF2B5EF4-FFF2-40B4-BE49-F238E27FC236}">
                <a16:creationId xmlns:a16="http://schemas.microsoft.com/office/drawing/2014/main" id="{763C347A-ABFE-F756-45EC-359C1CEE5738}"/>
              </a:ext>
            </a:extLst>
          </p:cNvPr>
          <p:cNvPicPr>
            <a:picLocks noGrp="1" noChangeAspect="1"/>
          </p:cNvPicPr>
          <p:nvPr>
            <p:ph sz="half" idx="4294967295"/>
          </p:nvPr>
        </p:nvPicPr>
        <p:blipFill>
          <a:blip r:embed="rId10"/>
          <a:stretch>
            <a:fillRect/>
          </a:stretch>
        </p:blipFill>
        <p:spPr>
          <a:xfrm>
            <a:off x="483619" y="2059339"/>
            <a:ext cx="2063750" cy="3095625"/>
          </a:xfrm>
        </p:spPr>
      </p:pic>
      <p:sp>
        <p:nvSpPr>
          <p:cNvPr id="11" name="Content Placeholder 10">
            <a:extLst>
              <a:ext uri="{FF2B5EF4-FFF2-40B4-BE49-F238E27FC236}">
                <a16:creationId xmlns:a16="http://schemas.microsoft.com/office/drawing/2014/main" id="{E0AC5F3F-4828-2820-E710-AA55A72994AC}"/>
              </a:ext>
            </a:extLst>
          </p:cNvPr>
          <p:cNvSpPr>
            <a:spLocks noGrp="1"/>
          </p:cNvSpPr>
          <p:nvPr>
            <p:ph sz="half" idx="4294967295"/>
          </p:nvPr>
        </p:nvSpPr>
        <p:spPr>
          <a:xfrm>
            <a:off x="7346693" y="1934739"/>
            <a:ext cx="4254500" cy="3966679"/>
          </a:xfrm>
        </p:spPr>
        <p:txBody>
          <a:bodyPr vert="horz" lIns="91440" tIns="45720" rIns="91440" bIns="45720" rtlCol="0" anchor="t">
            <a:normAutofit/>
          </a:bodyPr>
          <a:lstStyle/>
          <a:p>
            <a:pPr marL="0" indent="0">
              <a:buNone/>
            </a:pPr>
            <a:r>
              <a:rPr lang="en-US" sz="3200">
                <a:latin typeface="Segoe UI"/>
                <a:cs typeface="Poppins"/>
              </a:rPr>
              <a:t>Research Interests</a:t>
            </a:r>
            <a:endParaRPr lang="en-US" sz="3200">
              <a:latin typeface="Segoe UI"/>
            </a:endParaRPr>
          </a:p>
          <a:p>
            <a:pPr marL="227965" indent="-227965">
              <a:lnSpc>
                <a:spcPct val="150000"/>
              </a:lnSpc>
            </a:pPr>
            <a:r>
              <a:rPr lang="en-US" sz="2400">
                <a:latin typeface="Segoe UI"/>
                <a:cs typeface="Poppins"/>
              </a:rPr>
              <a:t>Machine Learning</a:t>
            </a:r>
          </a:p>
          <a:p>
            <a:pPr marL="227965" indent="-227965">
              <a:lnSpc>
                <a:spcPct val="150000"/>
              </a:lnSpc>
            </a:pPr>
            <a:r>
              <a:rPr lang="en-US" sz="2400">
                <a:latin typeface="Segoe UI"/>
                <a:cs typeface="Poppins"/>
              </a:rPr>
              <a:t>Uncertainty quantification</a:t>
            </a:r>
          </a:p>
          <a:p>
            <a:pPr marL="227965" indent="-227965">
              <a:lnSpc>
                <a:spcPct val="150000"/>
              </a:lnSpc>
            </a:pPr>
            <a:r>
              <a:rPr lang="en-US" sz="2400">
                <a:latin typeface="Segoe UI"/>
                <a:cs typeface="Poppins"/>
              </a:rPr>
              <a:t>Optimal decision making</a:t>
            </a:r>
          </a:p>
          <a:p>
            <a:pPr marL="227965" indent="-227965">
              <a:lnSpc>
                <a:spcPct val="150000"/>
              </a:lnSpc>
            </a:pPr>
            <a:r>
              <a:rPr lang="en-US" sz="2400">
                <a:latin typeface="Segoe UI"/>
                <a:cs typeface="Poppins"/>
              </a:rPr>
              <a:t>Real-world applications</a:t>
            </a:r>
          </a:p>
          <a:p>
            <a:pPr marL="227965" indent="-227965">
              <a:lnSpc>
                <a:spcPct val="150000"/>
              </a:lnSpc>
            </a:pPr>
            <a:r>
              <a:rPr lang="en-US" sz="2400">
                <a:latin typeface="Segoe UI"/>
                <a:cs typeface="Poppins"/>
              </a:rPr>
              <a:t>Healthcare</a:t>
            </a:r>
          </a:p>
          <a:p>
            <a:pPr marL="227965" indent="-227965"/>
            <a:endParaRPr lang="en-US">
              <a:latin typeface="Segoe UI"/>
            </a:endParaRPr>
          </a:p>
        </p:txBody>
      </p:sp>
      <p:sp>
        <p:nvSpPr>
          <p:cNvPr id="6" name="Content Placeholder 10">
            <a:extLst>
              <a:ext uri="{FF2B5EF4-FFF2-40B4-BE49-F238E27FC236}">
                <a16:creationId xmlns:a16="http://schemas.microsoft.com/office/drawing/2014/main" id="{562734C7-1A19-D0B7-B1F8-D32E3524E58D}"/>
              </a:ext>
            </a:extLst>
          </p:cNvPr>
          <p:cNvSpPr txBox="1">
            <a:spLocks/>
          </p:cNvSpPr>
          <p:nvPr/>
        </p:nvSpPr>
        <p:spPr>
          <a:xfrm>
            <a:off x="3046141" y="1829342"/>
            <a:ext cx="4447478" cy="4351338"/>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lang="en-US" sz="2800" kern="1200" dirty="0" smtClean="0">
                <a:solidFill>
                  <a:srgbClr val="41131C"/>
                </a:solidFill>
                <a:latin typeface="Poppins" panose="00000500000000000000" pitchFamily="2" charset="0"/>
                <a:ea typeface="+mn-ea"/>
                <a:cs typeface="Poppins" panose="00000500000000000000" pitchFamily="2" charset="0"/>
              </a:defRPr>
            </a:lvl1pPr>
            <a:lvl2pPr marL="685783" indent="-228594" algn="l" defTabSz="914377" rtl="0" eaLnBrk="1" latinLnBrk="0" hangingPunct="1">
              <a:lnSpc>
                <a:spcPct val="90000"/>
              </a:lnSpc>
              <a:spcBef>
                <a:spcPts val="500"/>
              </a:spcBef>
              <a:buFont typeface="Arial" panose="020B0604020202020204" pitchFamily="34" charset="0"/>
              <a:buChar char="•"/>
              <a:defRPr lang="en-US" sz="2400" kern="1200" dirty="0" smtClean="0">
                <a:solidFill>
                  <a:srgbClr val="41131C"/>
                </a:solidFill>
                <a:latin typeface="Poppins" panose="00000500000000000000" pitchFamily="2" charset="0"/>
                <a:ea typeface="+mn-ea"/>
                <a:cs typeface="Poppins" panose="00000500000000000000" pitchFamily="2" charset="0"/>
              </a:defRPr>
            </a:lvl2pPr>
            <a:lvl3pPr marL="1142971" indent="-228594" algn="l" defTabSz="914377" rtl="0" eaLnBrk="1" latinLnBrk="0" hangingPunct="1">
              <a:lnSpc>
                <a:spcPct val="90000"/>
              </a:lnSpc>
              <a:spcBef>
                <a:spcPts val="500"/>
              </a:spcBef>
              <a:buFont typeface="Arial" panose="020B0604020202020204" pitchFamily="34" charset="0"/>
              <a:buChar char="•"/>
              <a:defRPr lang="en-US" sz="2000" kern="1200" dirty="0" smtClean="0">
                <a:solidFill>
                  <a:srgbClr val="41131C"/>
                </a:solidFill>
                <a:latin typeface="Poppins" panose="00000500000000000000" pitchFamily="2" charset="0"/>
                <a:ea typeface="+mn-ea"/>
                <a:cs typeface="Poppins" panose="00000500000000000000" pitchFamily="2" charset="0"/>
              </a:defRPr>
            </a:lvl3pPr>
            <a:lvl4pPr marL="1600160" indent="-228594" algn="l" defTabSz="914377" rtl="0" eaLnBrk="1" latinLnBrk="0" hangingPunct="1">
              <a:lnSpc>
                <a:spcPct val="90000"/>
              </a:lnSpc>
              <a:spcBef>
                <a:spcPts val="500"/>
              </a:spcBef>
              <a:buFont typeface="Arial" panose="020B0604020202020204" pitchFamily="34" charset="0"/>
              <a:buChar char="•"/>
              <a:defRPr lang="en-US" sz="1800" kern="1200" dirty="0" smtClean="0">
                <a:solidFill>
                  <a:srgbClr val="41131C"/>
                </a:solidFill>
                <a:latin typeface="Poppins" panose="00000500000000000000" pitchFamily="2" charset="0"/>
                <a:ea typeface="+mn-ea"/>
                <a:cs typeface="Poppins" panose="00000500000000000000" pitchFamily="2" charset="0"/>
              </a:defRPr>
            </a:lvl4pPr>
            <a:lvl5pPr marL="2057349" indent="-228594" algn="l" defTabSz="914377" rtl="0" eaLnBrk="1" latinLnBrk="0" hangingPunct="1">
              <a:lnSpc>
                <a:spcPct val="90000"/>
              </a:lnSpc>
              <a:spcBef>
                <a:spcPts val="500"/>
              </a:spcBef>
              <a:buFont typeface="Arial" panose="020B0604020202020204" pitchFamily="34" charset="0"/>
              <a:buChar char="•"/>
              <a:defRPr lang="en-GB" sz="1800" kern="1200" dirty="0" smtClean="0">
                <a:solidFill>
                  <a:srgbClr val="41131C"/>
                </a:solidFill>
                <a:latin typeface="Poppins" panose="00000500000000000000" pitchFamily="2" charset="0"/>
                <a:ea typeface="+mn-ea"/>
                <a:cs typeface="Poppins" panose="000005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latin typeface="Segoe UI"/>
                <a:cs typeface="Poppins"/>
              </a:rPr>
              <a:t>Research experience</a:t>
            </a:r>
            <a:endParaRPr lang="en-US" sz="3200">
              <a:latin typeface="Segoe UI"/>
            </a:endParaRPr>
          </a:p>
        </p:txBody>
      </p:sp>
      <p:pic>
        <p:nvPicPr>
          <p:cNvPr id="10" name="Picture 9" descr="A red ball with black text&#10;&#10;Description automatically generated">
            <a:extLst>
              <a:ext uri="{FF2B5EF4-FFF2-40B4-BE49-F238E27FC236}">
                <a16:creationId xmlns:a16="http://schemas.microsoft.com/office/drawing/2014/main" id="{EF56C125-0E37-2BB6-43A0-639F7F12D73C}"/>
              </a:ext>
            </a:extLst>
          </p:cNvPr>
          <p:cNvPicPr>
            <a:picLocks noChangeAspect="1"/>
          </p:cNvPicPr>
          <p:nvPr/>
        </p:nvPicPr>
        <p:blipFill>
          <a:blip r:embed="rId11"/>
          <a:stretch>
            <a:fillRect/>
          </a:stretch>
        </p:blipFill>
        <p:spPr>
          <a:xfrm>
            <a:off x="4771220" y="3742422"/>
            <a:ext cx="1264806" cy="1004170"/>
          </a:xfrm>
          <a:prstGeom prst="rect">
            <a:avLst/>
          </a:prstGeom>
        </p:spPr>
      </p:pic>
      <p:pic>
        <p:nvPicPr>
          <p:cNvPr id="12" name="Graphic 11" descr="A logo with pink letters&#10;&#10;Description automatically generated">
            <a:extLst>
              <a:ext uri="{FF2B5EF4-FFF2-40B4-BE49-F238E27FC236}">
                <a16:creationId xmlns:a16="http://schemas.microsoft.com/office/drawing/2014/main" id="{C6B55BB0-55D6-8AB5-7EC6-7B2C11C5C55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63870" y="2508613"/>
            <a:ext cx="2106460" cy="1099649"/>
          </a:xfrm>
          <a:prstGeom prst="rect">
            <a:avLst/>
          </a:prstGeom>
        </p:spPr>
      </p:pic>
      <p:pic>
        <p:nvPicPr>
          <p:cNvPr id="13" name="Picture 12" descr="Blue and white text with blue letters&#10;&#10;Description automatically generated">
            <a:extLst>
              <a:ext uri="{FF2B5EF4-FFF2-40B4-BE49-F238E27FC236}">
                <a16:creationId xmlns:a16="http://schemas.microsoft.com/office/drawing/2014/main" id="{6888BF21-13C0-0750-F3DB-B940A2F92228}"/>
              </a:ext>
            </a:extLst>
          </p:cNvPr>
          <p:cNvPicPr>
            <a:picLocks noChangeAspect="1"/>
          </p:cNvPicPr>
          <p:nvPr/>
        </p:nvPicPr>
        <p:blipFill>
          <a:blip r:embed="rId14"/>
          <a:stretch>
            <a:fillRect/>
          </a:stretch>
        </p:blipFill>
        <p:spPr>
          <a:xfrm>
            <a:off x="3899771" y="5006664"/>
            <a:ext cx="2743198" cy="894754"/>
          </a:xfrm>
          <a:prstGeom prst="rect">
            <a:avLst/>
          </a:prstGeom>
        </p:spPr>
      </p:pic>
      <p:grpSp>
        <p:nvGrpSpPr>
          <p:cNvPr id="15" name="Group 14">
            <a:extLst>
              <a:ext uri="{FF2B5EF4-FFF2-40B4-BE49-F238E27FC236}">
                <a16:creationId xmlns:a16="http://schemas.microsoft.com/office/drawing/2014/main" id="{6F1ECAC4-690F-7745-1C98-07A2A5579B37}"/>
              </a:ext>
            </a:extLst>
          </p:cNvPr>
          <p:cNvGrpSpPr/>
          <p:nvPr/>
        </p:nvGrpSpPr>
        <p:grpSpPr>
          <a:xfrm>
            <a:off x="11334873" y="3353704"/>
            <a:ext cx="442248" cy="258333"/>
            <a:chOff x="3514435" y="5186721"/>
            <a:chExt cx="575610" cy="332412"/>
          </a:xfrm>
        </p:grpSpPr>
        <p:sp>
          <p:nvSpPr>
            <p:cNvPr id="3" name="Cylinder 2">
              <a:extLst>
                <a:ext uri="{FF2B5EF4-FFF2-40B4-BE49-F238E27FC236}">
                  <a16:creationId xmlns:a16="http://schemas.microsoft.com/office/drawing/2014/main" id="{7F129BE3-2E98-625F-8848-D0CBAB9D5170}"/>
                </a:ext>
              </a:extLst>
            </p:cNvPr>
            <p:cNvSpPr/>
            <p:nvPr/>
          </p:nvSpPr>
          <p:spPr>
            <a:xfrm>
              <a:off x="3514435" y="5279452"/>
              <a:ext cx="142532" cy="235726"/>
            </a:xfrm>
            <a:prstGeom prst="can">
              <a:avLst/>
            </a:prstGeom>
            <a:noFill/>
            <a:ln>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p>
          </p:txBody>
        </p:sp>
        <p:sp>
          <p:nvSpPr>
            <p:cNvPr id="8" name="Cylinder 7">
              <a:extLst>
                <a:ext uri="{FF2B5EF4-FFF2-40B4-BE49-F238E27FC236}">
                  <a16:creationId xmlns:a16="http://schemas.microsoft.com/office/drawing/2014/main" id="{9F4C2251-3E87-DB86-2BA8-B5CD6AAF939A}"/>
                </a:ext>
              </a:extLst>
            </p:cNvPr>
            <p:cNvSpPr/>
            <p:nvPr/>
          </p:nvSpPr>
          <p:spPr>
            <a:xfrm>
              <a:off x="3717269" y="5279452"/>
              <a:ext cx="142532" cy="235726"/>
            </a:xfrm>
            <a:prstGeom prst="can">
              <a:avLst/>
            </a:prstGeom>
            <a:noFill/>
            <a:ln>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p>
          </p:txBody>
        </p:sp>
        <p:sp>
          <p:nvSpPr>
            <p:cNvPr id="9" name="Cylinder 8">
              <a:extLst>
                <a:ext uri="{FF2B5EF4-FFF2-40B4-BE49-F238E27FC236}">
                  <a16:creationId xmlns:a16="http://schemas.microsoft.com/office/drawing/2014/main" id="{7F1E14D5-4624-9899-43CE-15286F3FA600}"/>
                </a:ext>
              </a:extLst>
            </p:cNvPr>
            <p:cNvSpPr/>
            <p:nvPr/>
          </p:nvSpPr>
          <p:spPr>
            <a:xfrm rot="1680000">
              <a:off x="3947513" y="5186721"/>
              <a:ext cx="142532" cy="235726"/>
            </a:xfrm>
            <a:prstGeom prst="can">
              <a:avLst/>
            </a:prstGeom>
            <a:noFill/>
            <a:ln>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p>
          </p:txBody>
        </p:sp>
        <p:sp>
          <p:nvSpPr>
            <p:cNvPr id="14" name="Oval 13">
              <a:extLst>
                <a:ext uri="{FF2B5EF4-FFF2-40B4-BE49-F238E27FC236}">
                  <a16:creationId xmlns:a16="http://schemas.microsoft.com/office/drawing/2014/main" id="{A93F58B9-050C-3C8D-5457-416103E9816B}"/>
                </a:ext>
              </a:extLst>
            </p:cNvPr>
            <p:cNvSpPr/>
            <p:nvPr/>
          </p:nvSpPr>
          <p:spPr>
            <a:xfrm>
              <a:off x="3901612" y="5442385"/>
              <a:ext cx="76748" cy="76748"/>
            </a:xfrm>
            <a:prstGeom prst="ellipse">
              <a:avLst/>
            </a:prstGeom>
            <a:solidFill>
              <a:srgbClr val="DF99A6"/>
            </a:solidFill>
            <a:ln>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p>
          </p:txBody>
        </p:sp>
      </p:grpSp>
      <p:pic>
        <p:nvPicPr>
          <p:cNvPr id="7" name="Graphic 6" descr="Research outline">
            <a:extLst>
              <a:ext uri="{FF2B5EF4-FFF2-40B4-BE49-F238E27FC236}">
                <a16:creationId xmlns:a16="http://schemas.microsoft.com/office/drawing/2014/main" id="{B351C556-5702-4CD5-636F-E60F456D3A6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11245443" y="1856839"/>
            <a:ext cx="619760" cy="619760"/>
          </a:xfrm>
          <a:prstGeom prst="rect">
            <a:avLst/>
          </a:prstGeom>
        </p:spPr>
      </p:pic>
      <p:grpSp>
        <p:nvGrpSpPr>
          <p:cNvPr id="16" name="Group 15">
            <a:extLst>
              <a:ext uri="{FF2B5EF4-FFF2-40B4-BE49-F238E27FC236}">
                <a16:creationId xmlns:a16="http://schemas.microsoft.com/office/drawing/2014/main" id="{0DBE2737-BD04-F855-20DE-4EF725A482CF}"/>
              </a:ext>
            </a:extLst>
          </p:cNvPr>
          <p:cNvGrpSpPr/>
          <p:nvPr/>
        </p:nvGrpSpPr>
        <p:grpSpPr>
          <a:xfrm>
            <a:off x="3259251" y="5181000"/>
            <a:ext cx="738170" cy="413692"/>
            <a:chOff x="3514435" y="5186721"/>
            <a:chExt cx="575610" cy="332412"/>
          </a:xfrm>
        </p:grpSpPr>
        <p:sp>
          <p:nvSpPr>
            <p:cNvPr id="17" name="Cylinder 16">
              <a:extLst>
                <a:ext uri="{FF2B5EF4-FFF2-40B4-BE49-F238E27FC236}">
                  <a16:creationId xmlns:a16="http://schemas.microsoft.com/office/drawing/2014/main" id="{0F581145-079A-A502-39FA-1A51E6E0FFC1}"/>
                </a:ext>
              </a:extLst>
            </p:cNvPr>
            <p:cNvSpPr/>
            <p:nvPr/>
          </p:nvSpPr>
          <p:spPr>
            <a:xfrm>
              <a:off x="3514435" y="5279452"/>
              <a:ext cx="142532" cy="235726"/>
            </a:xfrm>
            <a:prstGeom prst="can">
              <a:avLst/>
            </a:prstGeom>
            <a:noFill/>
            <a:ln>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ylinder 17">
              <a:extLst>
                <a:ext uri="{FF2B5EF4-FFF2-40B4-BE49-F238E27FC236}">
                  <a16:creationId xmlns:a16="http://schemas.microsoft.com/office/drawing/2014/main" id="{A5F6CE00-F6DA-6ADC-7CC6-49886AF3668C}"/>
                </a:ext>
              </a:extLst>
            </p:cNvPr>
            <p:cNvSpPr/>
            <p:nvPr/>
          </p:nvSpPr>
          <p:spPr>
            <a:xfrm>
              <a:off x="3717269" y="5279452"/>
              <a:ext cx="142532" cy="235726"/>
            </a:xfrm>
            <a:prstGeom prst="can">
              <a:avLst/>
            </a:prstGeom>
            <a:noFill/>
            <a:ln>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ylinder 19">
              <a:extLst>
                <a:ext uri="{FF2B5EF4-FFF2-40B4-BE49-F238E27FC236}">
                  <a16:creationId xmlns:a16="http://schemas.microsoft.com/office/drawing/2014/main" id="{A3C345FD-9872-8955-417F-6F2695D0199C}"/>
                </a:ext>
              </a:extLst>
            </p:cNvPr>
            <p:cNvSpPr/>
            <p:nvPr/>
          </p:nvSpPr>
          <p:spPr>
            <a:xfrm rot="1680000">
              <a:off x="3947513" y="5186721"/>
              <a:ext cx="142532" cy="235726"/>
            </a:xfrm>
            <a:prstGeom prst="can">
              <a:avLst/>
            </a:prstGeom>
            <a:noFill/>
            <a:ln>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734628A-3012-8EC2-3DA5-179295C4C394}"/>
                </a:ext>
              </a:extLst>
            </p:cNvPr>
            <p:cNvSpPr/>
            <p:nvPr/>
          </p:nvSpPr>
          <p:spPr>
            <a:xfrm>
              <a:off x="3901612" y="5442385"/>
              <a:ext cx="76748" cy="76748"/>
            </a:xfrm>
            <a:prstGeom prst="ellipse">
              <a:avLst/>
            </a:prstGeom>
            <a:solidFill>
              <a:srgbClr val="DF99A6"/>
            </a:solidFill>
            <a:ln>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Graphic 23" descr="Artificial Intelligence outline">
            <a:extLst>
              <a:ext uri="{FF2B5EF4-FFF2-40B4-BE49-F238E27FC236}">
                <a16:creationId xmlns:a16="http://schemas.microsoft.com/office/drawing/2014/main" id="{F3F204B6-122C-2745-6375-773EF3E61E2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355230" y="2617347"/>
            <a:ext cx="406400" cy="406400"/>
          </a:xfrm>
          <a:prstGeom prst="rect">
            <a:avLst/>
          </a:prstGeom>
        </p:spPr>
      </p:pic>
      <p:pic>
        <p:nvPicPr>
          <p:cNvPr id="25" name="Graphic 24" descr="Decision chart outline">
            <a:extLst>
              <a:ext uri="{FF2B5EF4-FFF2-40B4-BE49-F238E27FC236}">
                <a16:creationId xmlns:a16="http://schemas.microsoft.com/office/drawing/2014/main" id="{26D0E0A2-C9E4-34F3-E3E1-3591E711B24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357992" y="3980340"/>
            <a:ext cx="471898" cy="469136"/>
          </a:xfrm>
          <a:prstGeom prst="rect">
            <a:avLst/>
          </a:prstGeom>
        </p:spPr>
      </p:pic>
      <p:pic>
        <p:nvPicPr>
          <p:cNvPr id="26" name="Graphic 25" descr="Heart with pulse outline">
            <a:extLst>
              <a:ext uri="{FF2B5EF4-FFF2-40B4-BE49-F238E27FC236}">
                <a16:creationId xmlns:a16="http://schemas.microsoft.com/office/drawing/2014/main" id="{CCC3036D-71F1-19ED-0093-57CE6385AE4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353849" y="5302410"/>
            <a:ext cx="538480" cy="508000"/>
          </a:xfrm>
          <a:prstGeom prst="rect">
            <a:avLst/>
          </a:prstGeom>
        </p:spPr>
      </p:pic>
      <p:pic>
        <p:nvPicPr>
          <p:cNvPr id="27" name="Graphic 26" descr="Earth globe: Africa and Europe with solid fill">
            <a:extLst>
              <a:ext uri="{FF2B5EF4-FFF2-40B4-BE49-F238E27FC236}">
                <a16:creationId xmlns:a16="http://schemas.microsoft.com/office/drawing/2014/main" id="{13EA546B-06AC-A142-E5D7-F35242A6072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1406129" y="4698531"/>
            <a:ext cx="401567" cy="408077"/>
          </a:xfrm>
          <a:prstGeom prst="rect">
            <a:avLst/>
          </a:prstGeom>
        </p:spPr>
      </p:pic>
      <p:pic>
        <p:nvPicPr>
          <p:cNvPr id="28" name="Graphic 27" descr="Heart with pulse outline">
            <a:extLst>
              <a:ext uri="{FF2B5EF4-FFF2-40B4-BE49-F238E27FC236}">
                <a16:creationId xmlns:a16="http://schemas.microsoft.com/office/drawing/2014/main" id="{A2A67A14-8792-497B-A89E-7DF6AA6EE05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201189" y="2777675"/>
            <a:ext cx="856596" cy="766932"/>
          </a:xfrm>
          <a:prstGeom prst="rect">
            <a:avLst/>
          </a:prstGeom>
        </p:spPr>
      </p:pic>
      <p:cxnSp>
        <p:nvCxnSpPr>
          <p:cNvPr id="5" name="Straight Arrow Connector 4">
            <a:extLst>
              <a:ext uri="{FF2B5EF4-FFF2-40B4-BE49-F238E27FC236}">
                <a16:creationId xmlns:a16="http://schemas.microsoft.com/office/drawing/2014/main" id="{740A73B6-4503-35B5-B013-CEDD202A746B}"/>
              </a:ext>
            </a:extLst>
          </p:cNvPr>
          <p:cNvCxnSpPr/>
          <p:nvPr/>
        </p:nvCxnSpPr>
        <p:spPr>
          <a:xfrm>
            <a:off x="7052510" y="1919036"/>
            <a:ext cx="2005" cy="3982452"/>
          </a:xfrm>
          <a:prstGeom prst="straightConnector1">
            <a:avLst/>
          </a:prstGeom>
          <a:ln w="28575">
            <a:solidFill>
              <a:srgbClr val="A236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125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D8A89-CB5A-607F-C307-F14F140C85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A5883B-40B2-B607-C501-E7350B7E96C3}"/>
              </a:ext>
            </a:extLst>
          </p:cNvPr>
          <p:cNvSpPr>
            <a:spLocks noGrp="1"/>
          </p:cNvSpPr>
          <p:nvPr>
            <p:ph type="title"/>
          </p:nvPr>
        </p:nvSpPr>
        <p:spPr/>
        <p:txBody>
          <a:bodyPr/>
          <a:lstStyle/>
          <a:p>
            <a:r>
              <a:rPr lang="en-GB">
                <a:solidFill>
                  <a:srgbClr val="9A003B"/>
                </a:solidFill>
                <a:latin typeface="Segoe UI"/>
                <a:cs typeface="Segoe UI"/>
              </a:rPr>
              <a:t>3</a:t>
            </a:r>
            <a:r>
              <a:rPr lang="en-GB" sz="3200" b="1">
                <a:solidFill>
                  <a:srgbClr val="9A003B"/>
                </a:solidFill>
                <a:latin typeface="Segoe UI"/>
                <a:cs typeface="Segoe UI"/>
              </a:rPr>
              <a:t>. </a:t>
            </a:r>
            <a:r>
              <a:rPr lang="en-GB">
                <a:solidFill>
                  <a:srgbClr val="9A003B"/>
                </a:solidFill>
                <a:latin typeface="Segoe UI"/>
                <a:cs typeface="Segoe UI"/>
              </a:rPr>
              <a:t>Demystifying AI</a:t>
            </a:r>
            <a:endParaRPr lang="en-US"/>
          </a:p>
        </p:txBody>
      </p:sp>
      <p:sp>
        <p:nvSpPr>
          <p:cNvPr id="4" name="Picture Placeholder 3">
            <a:extLst>
              <a:ext uri="{FF2B5EF4-FFF2-40B4-BE49-F238E27FC236}">
                <a16:creationId xmlns:a16="http://schemas.microsoft.com/office/drawing/2014/main" id="{932A50CC-4596-0C8D-88B0-9341008134EE}"/>
              </a:ext>
            </a:extLst>
          </p:cNvPr>
          <p:cNvSpPr>
            <a:spLocks noGrp="1"/>
          </p:cNvSpPr>
          <p:nvPr>
            <p:ph type="pic" idx="1"/>
          </p:nvPr>
        </p:nvSpPr>
        <p:spPr/>
        <p:txBody>
          <a:bodyPr/>
          <a:lstStyle/>
          <a:p>
            <a:endParaRPr lang="en-US"/>
          </a:p>
        </p:txBody>
      </p:sp>
      <p:sp>
        <p:nvSpPr>
          <p:cNvPr id="5" name="Text Placeholder 4">
            <a:extLst>
              <a:ext uri="{FF2B5EF4-FFF2-40B4-BE49-F238E27FC236}">
                <a16:creationId xmlns:a16="http://schemas.microsoft.com/office/drawing/2014/main" id="{FC24A26D-8F43-6A1A-43B5-62E63C83DA52}"/>
              </a:ext>
            </a:extLst>
          </p:cNvPr>
          <p:cNvSpPr>
            <a:spLocks noGrp="1"/>
          </p:cNvSpPr>
          <p:nvPr>
            <p:ph type="body" sz="half" idx="2"/>
          </p:nvPr>
        </p:nvSpPr>
        <p:spPr/>
        <p:txBody>
          <a:bodyPr vert="horz" lIns="91440" tIns="45720" rIns="91440" bIns="45720" rtlCol="0" anchor="ctr">
            <a:normAutofit/>
          </a:bodyPr>
          <a:lstStyle/>
          <a:p>
            <a:pPr marL="514350" indent="-514350">
              <a:buAutoNum type="alphaLcPeriod"/>
            </a:pPr>
            <a:r>
              <a:rPr lang="en-GB" sz="2400" b="1" dirty="0">
                <a:solidFill>
                  <a:srgbClr val="A2364F"/>
                </a:solidFill>
                <a:latin typeface="Segoe UI"/>
                <a:cs typeface="Segoe UI"/>
              </a:rPr>
              <a:t>ML Pipeline</a:t>
            </a:r>
            <a:endParaRPr lang="en-US" sz="2400" dirty="0">
              <a:solidFill>
                <a:srgbClr val="000000"/>
              </a:solidFill>
              <a:latin typeface="Segoe UI"/>
              <a:cs typeface="Segoe UI"/>
            </a:endParaRPr>
          </a:p>
          <a:p>
            <a:pPr marL="514350" indent="-514350">
              <a:buAutoNum type="alphaLcPeriod"/>
            </a:pPr>
            <a:r>
              <a:rPr lang="en-GB" sz="2400" b="1" dirty="0">
                <a:solidFill>
                  <a:srgbClr val="A2364F"/>
                </a:solidFill>
                <a:latin typeface="Segoe UI"/>
                <a:cs typeface="Segoe UI"/>
              </a:rPr>
              <a:t>Radiology</a:t>
            </a:r>
            <a:endParaRPr lang="en-US" sz="2400" dirty="0">
              <a:solidFill>
                <a:srgbClr val="A2364F"/>
              </a:solidFill>
              <a:latin typeface="Segoe UI"/>
              <a:cs typeface="Segoe UI"/>
            </a:endParaRPr>
          </a:p>
          <a:p>
            <a:pPr marL="514350" indent="-514350">
              <a:buAutoNum type="alphaLcPeriod"/>
            </a:pPr>
            <a:r>
              <a:rPr lang="en-GB" sz="2400" b="1" dirty="0">
                <a:solidFill>
                  <a:srgbClr val="A2364F"/>
                </a:solidFill>
                <a:latin typeface="Segoe UI"/>
                <a:cs typeface="Segoe UI"/>
              </a:rPr>
              <a:t>Scribes</a:t>
            </a:r>
            <a:endParaRPr lang="en-GB" sz="2400">
              <a:solidFill>
                <a:srgbClr val="A2364F"/>
              </a:solidFill>
            </a:endParaRPr>
          </a:p>
          <a:p>
            <a:pPr marL="514350" indent="-514350">
              <a:buAutoNum type="alphaLcPeriod"/>
            </a:pPr>
            <a:r>
              <a:rPr lang="en-GB" sz="2400" b="1" dirty="0">
                <a:solidFill>
                  <a:srgbClr val="A2364F"/>
                </a:solidFill>
                <a:latin typeface="Segoe UI"/>
                <a:cs typeface="Segoe UI"/>
              </a:rPr>
              <a:t>Pitfalls</a:t>
            </a:r>
          </a:p>
        </p:txBody>
      </p:sp>
      <p:pic>
        <p:nvPicPr>
          <p:cNvPr id="7" name="Picture 6" descr="Cute yellow robot">
            <a:extLst>
              <a:ext uri="{FF2B5EF4-FFF2-40B4-BE49-F238E27FC236}">
                <a16:creationId xmlns:a16="http://schemas.microsoft.com/office/drawing/2014/main" id="{EA498016-83EA-EC55-ED45-E3F8819691B1}"/>
              </a:ext>
            </a:extLst>
          </p:cNvPr>
          <p:cNvPicPr>
            <a:picLocks noChangeAspect="1"/>
          </p:cNvPicPr>
          <p:nvPr/>
        </p:nvPicPr>
        <p:blipFill>
          <a:blip r:embed="rId2"/>
          <a:srcRect l="31662"/>
          <a:stretch/>
        </p:blipFill>
        <p:spPr>
          <a:xfrm>
            <a:off x="5183188" y="0"/>
            <a:ext cx="7008820" cy="6865447"/>
          </a:xfrm>
          <a:prstGeom prst="rect">
            <a:avLst/>
          </a:prstGeom>
        </p:spPr>
      </p:pic>
    </p:spTree>
    <p:extLst>
      <p:ext uri="{BB962C8B-B14F-4D97-AF65-F5344CB8AC3E}">
        <p14:creationId xmlns:p14="http://schemas.microsoft.com/office/powerpoint/2010/main" val="999102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A89B8-75F3-E0BC-D1DF-3B50E7800A8E}"/>
              </a:ext>
            </a:extLst>
          </p:cNvPr>
          <p:cNvSpPr>
            <a:spLocks noGrp="1"/>
          </p:cNvSpPr>
          <p:nvPr>
            <p:ph type="title"/>
          </p:nvPr>
        </p:nvSpPr>
        <p:spPr/>
        <p:txBody>
          <a:bodyPr/>
          <a:lstStyle/>
          <a:p>
            <a:r>
              <a:rPr lang="en-GB" dirty="0">
                <a:latin typeface="Poppins"/>
                <a:cs typeface="Poppins"/>
              </a:rPr>
              <a:t>Machine Learning lifecycle</a:t>
            </a:r>
            <a:endParaRPr lang="en-GB" dirty="0"/>
          </a:p>
        </p:txBody>
      </p:sp>
      <p:graphicFrame>
        <p:nvGraphicFramePr>
          <p:cNvPr id="6" name="Content Placeholder 5">
            <a:extLst>
              <a:ext uri="{FF2B5EF4-FFF2-40B4-BE49-F238E27FC236}">
                <a16:creationId xmlns:a16="http://schemas.microsoft.com/office/drawing/2014/main" id="{5F740181-496C-18FC-C6A6-CE11B58F06A1}"/>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3060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16EE0-3CD4-D964-E31D-377606679D88}"/>
              </a:ext>
            </a:extLst>
          </p:cNvPr>
          <p:cNvSpPr>
            <a:spLocks noGrp="1"/>
          </p:cNvSpPr>
          <p:nvPr>
            <p:ph type="title"/>
          </p:nvPr>
        </p:nvSpPr>
        <p:spPr/>
        <p:txBody>
          <a:bodyPr/>
          <a:lstStyle/>
          <a:p>
            <a:r>
              <a:rPr lang="en-GB">
                <a:latin typeface="Poppins"/>
                <a:cs typeface="Poppins"/>
              </a:rPr>
              <a:t>Data Preprocessing. Tabular</a:t>
            </a:r>
            <a:endParaRPr lang="en-US"/>
          </a:p>
        </p:txBody>
      </p:sp>
      <p:graphicFrame>
        <p:nvGraphicFramePr>
          <p:cNvPr id="5" name="Content Placeholder 4">
            <a:extLst>
              <a:ext uri="{FF2B5EF4-FFF2-40B4-BE49-F238E27FC236}">
                <a16:creationId xmlns:a16="http://schemas.microsoft.com/office/drawing/2014/main" id="{BE9F0CCC-B5EB-060F-29F9-DF415B4EEF13}"/>
              </a:ext>
            </a:extLst>
          </p:cNvPr>
          <p:cNvGraphicFramePr>
            <a:graphicFrameLocks noGrp="1"/>
          </p:cNvGraphicFramePr>
          <p:nvPr>
            <p:ph idx="1"/>
          </p:nvPr>
        </p:nvGraphicFramePr>
        <p:xfrm>
          <a:off x="771525" y="2301875"/>
          <a:ext cx="4562380" cy="2252749"/>
        </p:xfrm>
        <a:graphic>
          <a:graphicData uri="http://schemas.openxmlformats.org/drawingml/2006/table">
            <a:tbl>
              <a:tblPr bandRow="1">
                <a:tableStyleId>{21E4AEA4-8DFA-4A89-87EB-49C32662AFE0}</a:tableStyleId>
              </a:tblPr>
              <a:tblGrid>
                <a:gridCol w="912476">
                  <a:extLst>
                    <a:ext uri="{9D8B030D-6E8A-4147-A177-3AD203B41FA5}">
                      <a16:colId xmlns:a16="http://schemas.microsoft.com/office/drawing/2014/main" val="81780414"/>
                    </a:ext>
                  </a:extLst>
                </a:gridCol>
                <a:gridCol w="912476">
                  <a:extLst>
                    <a:ext uri="{9D8B030D-6E8A-4147-A177-3AD203B41FA5}">
                      <a16:colId xmlns:a16="http://schemas.microsoft.com/office/drawing/2014/main" val="9951504"/>
                    </a:ext>
                  </a:extLst>
                </a:gridCol>
                <a:gridCol w="912476">
                  <a:extLst>
                    <a:ext uri="{9D8B030D-6E8A-4147-A177-3AD203B41FA5}">
                      <a16:colId xmlns:a16="http://schemas.microsoft.com/office/drawing/2014/main" val="1967497403"/>
                    </a:ext>
                  </a:extLst>
                </a:gridCol>
                <a:gridCol w="912476">
                  <a:extLst>
                    <a:ext uri="{9D8B030D-6E8A-4147-A177-3AD203B41FA5}">
                      <a16:colId xmlns:a16="http://schemas.microsoft.com/office/drawing/2014/main" val="3407072729"/>
                    </a:ext>
                  </a:extLst>
                </a:gridCol>
                <a:gridCol w="912476">
                  <a:extLst>
                    <a:ext uri="{9D8B030D-6E8A-4147-A177-3AD203B41FA5}">
                      <a16:colId xmlns:a16="http://schemas.microsoft.com/office/drawing/2014/main" val="1660192270"/>
                    </a:ext>
                  </a:extLst>
                </a:gridCol>
              </a:tblGrid>
              <a:tr h="423949">
                <a:tc>
                  <a:txBody>
                    <a:bodyPr/>
                    <a:lstStyle/>
                    <a:p>
                      <a:pPr>
                        <a:buNone/>
                      </a:pPr>
                      <a:r>
                        <a:rPr lang="en-GB" b="1"/>
                        <a:t>ID</a:t>
                      </a:r>
                    </a:p>
                  </a:txBody>
                  <a:tcPr anchor="ctr"/>
                </a:tc>
                <a:tc>
                  <a:txBody>
                    <a:bodyPr/>
                    <a:lstStyle/>
                    <a:p>
                      <a:pPr>
                        <a:buNone/>
                      </a:pPr>
                      <a:r>
                        <a:rPr lang="en-GB" b="1"/>
                        <a:t>Age</a:t>
                      </a:r>
                    </a:p>
                  </a:txBody>
                  <a:tcPr anchor="ctr"/>
                </a:tc>
                <a:tc>
                  <a:txBody>
                    <a:bodyPr/>
                    <a:lstStyle/>
                    <a:p>
                      <a:pPr>
                        <a:buNone/>
                      </a:pPr>
                      <a:r>
                        <a:rPr lang="en-GB" b="1"/>
                        <a:t>Sex</a:t>
                      </a:r>
                    </a:p>
                  </a:txBody>
                  <a:tcPr anchor="ctr"/>
                </a:tc>
                <a:tc>
                  <a:txBody>
                    <a:bodyPr/>
                    <a:lstStyle/>
                    <a:p>
                      <a:pPr>
                        <a:buNone/>
                      </a:pPr>
                      <a:r>
                        <a:rPr lang="en-GB" b="1"/>
                        <a:t>Weight</a:t>
                      </a:r>
                    </a:p>
                  </a:txBody>
                  <a:tcPr anchor="ctr"/>
                </a:tc>
                <a:tc>
                  <a:txBody>
                    <a:bodyPr/>
                    <a:lstStyle/>
                    <a:p>
                      <a:pPr>
                        <a:buNone/>
                      </a:pPr>
                      <a:r>
                        <a:rPr lang="en-GB" b="1"/>
                        <a:t>Height</a:t>
                      </a:r>
                    </a:p>
                  </a:txBody>
                  <a:tcPr anchor="ctr"/>
                </a:tc>
                <a:extLst>
                  <a:ext uri="{0D108BD9-81ED-4DB2-BD59-A6C34878D82A}">
                    <a16:rowId xmlns:a16="http://schemas.microsoft.com/office/drawing/2014/main" val="2348708691"/>
                  </a:ext>
                </a:extLst>
              </a:tr>
              <a:tr h="266678">
                <a:tc>
                  <a:txBody>
                    <a:bodyPr/>
                    <a:lstStyle/>
                    <a:p>
                      <a:pPr>
                        <a:buNone/>
                      </a:pPr>
                      <a:r>
                        <a:rPr lang="en-GB"/>
                        <a:t>1</a:t>
                      </a:r>
                    </a:p>
                  </a:txBody>
                  <a:tcPr anchor="ctr"/>
                </a:tc>
                <a:tc>
                  <a:txBody>
                    <a:bodyPr/>
                    <a:lstStyle/>
                    <a:p>
                      <a:pPr>
                        <a:buNone/>
                      </a:pPr>
                      <a:r>
                        <a:rPr lang="en-GB"/>
                        <a:t>26</a:t>
                      </a:r>
                    </a:p>
                  </a:txBody>
                  <a:tcPr anchor="ctr"/>
                </a:tc>
                <a:tc>
                  <a:txBody>
                    <a:bodyPr/>
                    <a:lstStyle/>
                    <a:p>
                      <a:pPr>
                        <a:buNone/>
                      </a:pPr>
                      <a:r>
                        <a:rPr lang="en-GB"/>
                        <a:t>0</a:t>
                      </a:r>
                    </a:p>
                  </a:txBody>
                  <a:tcPr anchor="ctr"/>
                </a:tc>
                <a:tc>
                  <a:txBody>
                    <a:bodyPr/>
                    <a:lstStyle/>
                    <a:p>
                      <a:pPr>
                        <a:buNone/>
                      </a:pPr>
                      <a:r>
                        <a:rPr lang="en-GB"/>
                        <a:t>65.2</a:t>
                      </a:r>
                    </a:p>
                  </a:txBody>
                  <a:tcPr anchor="ctr"/>
                </a:tc>
                <a:tc>
                  <a:txBody>
                    <a:bodyPr/>
                    <a:lstStyle/>
                    <a:p>
                      <a:pPr>
                        <a:buNone/>
                      </a:pPr>
                      <a:r>
                        <a:rPr lang="en-GB"/>
                        <a:t>155</a:t>
                      </a:r>
                    </a:p>
                  </a:txBody>
                  <a:tcPr anchor="ctr"/>
                </a:tc>
                <a:extLst>
                  <a:ext uri="{0D108BD9-81ED-4DB2-BD59-A6C34878D82A}">
                    <a16:rowId xmlns:a16="http://schemas.microsoft.com/office/drawing/2014/main" val="2588075588"/>
                  </a:ext>
                </a:extLst>
              </a:tr>
              <a:tr h="266678">
                <a:tc>
                  <a:txBody>
                    <a:bodyPr/>
                    <a:lstStyle/>
                    <a:p>
                      <a:pPr>
                        <a:buNone/>
                      </a:pPr>
                      <a:r>
                        <a:rPr lang="en-GB"/>
                        <a:t>2</a:t>
                      </a:r>
                    </a:p>
                  </a:txBody>
                  <a:tcPr anchor="ctr"/>
                </a:tc>
                <a:tc>
                  <a:txBody>
                    <a:bodyPr/>
                    <a:lstStyle/>
                    <a:p>
                      <a:pPr>
                        <a:buNone/>
                      </a:pPr>
                      <a:endParaRPr lang="en-GB"/>
                    </a:p>
                  </a:txBody>
                  <a:tcPr anchor="ctr"/>
                </a:tc>
                <a:tc>
                  <a:txBody>
                    <a:bodyPr/>
                    <a:lstStyle/>
                    <a:p>
                      <a:pPr>
                        <a:buNone/>
                      </a:pPr>
                      <a:r>
                        <a:rPr lang="en-GB"/>
                        <a:t>2</a:t>
                      </a:r>
                    </a:p>
                  </a:txBody>
                  <a:tcPr anchor="ctr"/>
                </a:tc>
                <a:tc>
                  <a:txBody>
                    <a:bodyPr/>
                    <a:lstStyle/>
                    <a:p>
                      <a:pPr>
                        <a:buNone/>
                      </a:pPr>
                      <a:r>
                        <a:rPr lang="en-GB"/>
                        <a:t>78.5</a:t>
                      </a:r>
                    </a:p>
                  </a:txBody>
                  <a:tcPr anchor="ctr"/>
                </a:tc>
                <a:tc>
                  <a:txBody>
                    <a:bodyPr/>
                    <a:lstStyle/>
                    <a:p>
                      <a:pPr>
                        <a:buNone/>
                      </a:pPr>
                      <a:r>
                        <a:rPr lang="en-GB"/>
                        <a:t>178</a:t>
                      </a:r>
                    </a:p>
                  </a:txBody>
                  <a:tcPr anchor="ctr"/>
                </a:tc>
                <a:extLst>
                  <a:ext uri="{0D108BD9-81ED-4DB2-BD59-A6C34878D82A}">
                    <a16:rowId xmlns:a16="http://schemas.microsoft.com/office/drawing/2014/main" val="1860023371"/>
                  </a:ext>
                </a:extLst>
              </a:tr>
              <a:tr h="266678">
                <a:tc>
                  <a:txBody>
                    <a:bodyPr/>
                    <a:lstStyle/>
                    <a:p>
                      <a:pPr>
                        <a:buNone/>
                      </a:pPr>
                      <a:r>
                        <a:rPr lang="en-GB"/>
                        <a:t>3</a:t>
                      </a:r>
                    </a:p>
                  </a:txBody>
                  <a:tcPr anchor="ctr"/>
                </a:tc>
                <a:tc>
                  <a:txBody>
                    <a:bodyPr/>
                    <a:lstStyle/>
                    <a:p>
                      <a:pPr>
                        <a:buNone/>
                      </a:pPr>
                      <a:r>
                        <a:rPr lang="en-GB"/>
                        <a:t>18</a:t>
                      </a:r>
                    </a:p>
                  </a:txBody>
                  <a:tcPr anchor="ctr"/>
                </a:tc>
                <a:tc>
                  <a:txBody>
                    <a:bodyPr/>
                    <a:lstStyle/>
                    <a:p>
                      <a:pPr>
                        <a:buNone/>
                      </a:pPr>
                      <a:r>
                        <a:rPr lang="en-GB"/>
                        <a:t>1</a:t>
                      </a:r>
                    </a:p>
                  </a:txBody>
                  <a:tcPr anchor="ctr"/>
                </a:tc>
                <a:tc>
                  <a:txBody>
                    <a:bodyPr/>
                    <a:lstStyle/>
                    <a:p>
                      <a:pPr>
                        <a:buNone/>
                      </a:pPr>
                      <a:r>
                        <a:rPr lang="en-GB"/>
                        <a:t>58.1</a:t>
                      </a:r>
                    </a:p>
                  </a:txBody>
                  <a:tcPr anchor="ctr"/>
                </a:tc>
                <a:tc>
                  <a:txBody>
                    <a:bodyPr/>
                    <a:lstStyle/>
                    <a:p>
                      <a:pPr>
                        <a:buNone/>
                      </a:pPr>
                      <a:endParaRPr lang="en-GB"/>
                    </a:p>
                  </a:txBody>
                  <a:tcPr anchor="ctr"/>
                </a:tc>
                <a:extLst>
                  <a:ext uri="{0D108BD9-81ED-4DB2-BD59-A6C34878D82A}">
                    <a16:rowId xmlns:a16="http://schemas.microsoft.com/office/drawing/2014/main" val="4041410971"/>
                  </a:ext>
                </a:extLst>
              </a:tr>
              <a:tr h="266678">
                <a:tc>
                  <a:txBody>
                    <a:bodyPr/>
                    <a:lstStyle/>
                    <a:p>
                      <a:pPr>
                        <a:buNone/>
                      </a:pPr>
                      <a:r>
                        <a:rPr lang="en-GB"/>
                        <a:t>4</a:t>
                      </a:r>
                    </a:p>
                  </a:txBody>
                  <a:tcPr anchor="ctr"/>
                </a:tc>
                <a:tc>
                  <a:txBody>
                    <a:bodyPr/>
                    <a:lstStyle/>
                    <a:p>
                      <a:pPr>
                        <a:buNone/>
                      </a:pPr>
                      <a:r>
                        <a:rPr lang="en-GB"/>
                        <a:t>67</a:t>
                      </a:r>
                    </a:p>
                  </a:txBody>
                  <a:tcPr anchor="ctr"/>
                </a:tc>
                <a:tc>
                  <a:txBody>
                    <a:bodyPr/>
                    <a:lstStyle/>
                    <a:p>
                      <a:pPr>
                        <a:buNone/>
                      </a:pPr>
                      <a:r>
                        <a:rPr lang="en-GB"/>
                        <a:t>0</a:t>
                      </a:r>
                    </a:p>
                  </a:txBody>
                  <a:tcPr anchor="ctr"/>
                </a:tc>
                <a:tc>
                  <a:txBody>
                    <a:bodyPr/>
                    <a:lstStyle/>
                    <a:p>
                      <a:pPr>
                        <a:buNone/>
                      </a:pPr>
                      <a:r>
                        <a:rPr lang="en-GB"/>
                        <a:t>70.7</a:t>
                      </a:r>
                    </a:p>
                  </a:txBody>
                  <a:tcPr anchor="ctr"/>
                </a:tc>
                <a:tc>
                  <a:txBody>
                    <a:bodyPr/>
                    <a:lstStyle/>
                    <a:p>
                      <a:pPr>
                        <a:buNone/>
                      </a:pPr>
                      <a:r>
                        <a:rPr lang="en-GB"/>
                        <a:t>170</a:t>
                      </a:r>
                    </a:p>
                  </a:txBody>
                  <a:tcPr anchor="ctr"/>
                </a:tc>
                <a:extLst>
                  <a:ext uri="{0D108BD9-81ED-4DB2-BD59-A6C34878D82A}">
                    <a16:rowId xmlns:a16="http://schemas.microsoft.com/office/drawing/2014/main" val="344872040"/>
                  </a:ext>
                </a:extLst>
              </a:tr>
              <a:tr h="266678">
                <a:tc>
                  <a:txBody>
                    <a:bodyPr/>
                    <a:lstStyle/>
                    <a:p>
                      <a:pPr>
                        <a:buNone/>
                      </a:pPr>
                      <a:r>
                        <a:rPr lang="en-GB"/>
                        <a:t>5</a:t>
                      </a:r>
                    </a:p>
                  </a:txBody>
                  <a:tcPr anchor="ctr"/>
                </a:tc>
                <a:tc>
                  <a:txBody>
                    <a:bodyPr/>
                    <a:lstStyle/>
                    <a:p>
                      <a:pPr>
                        <a:buNone/>
                      </a:pPr>
                      <a:r>
                        <a:rPr lang="en-GB"/>
                        <a:t>50</a:t>
                      </a:r>
                    </a:p>
                  </a:txBody>
                  <a:tcPr anchor="ctr"/>
                </a:tc>
                <a:tc>
                  <a:txBody>
                    <a:bodyPr/>
                    <a:lstStyle/>
                    <a:p>
                      <a:pPr>
                        <a:buNone/>
                      </a:pPr>
                      <a:endParaRPr lang="en-GB"/>
                    </a:p>
                  </a:txBody>
                  <a:tcPr anchor="ctr"/>
                </a:tc>
                <a:tc>
                  <a:txBody>
                    <a:bodyPr/>
                    <a:lstStyle/>
                    <a:p>
                      <a:pPr>
                        <a:buNone/>
                      </a:pPr>
                      <a:endParaRPr lang="en-GB"/>
                    </a:p>
                  </a:txBody>
                  <a:tcPr anchor="ctr"/>
                </a:tc>
                <a:tc>
                  <a:txBody>
                    <a:bodyPr/>
                    <a:lstStyle/>
                    <a:p>
                      <a:pPr>
                        <a:buNone/>
                      </a:pPr>
                      <a:r>
                        <a:rPr lang="en-GB"/>
                        <a:t>175</a:t>
                      </a:r>
                    </a:p>
                  </a:txBody>
                  <a:tcPr anchor="ctr"/>
                </a:tc>
                <a:extLst>
                  <a:ext uri="{0D108BD9-81ED-4DB2-BD59-A6C34878D82A}">
                    <a16:rowId xmlns:a16="http://schemas.microsoft.com/office/drawing/2014/main" val="1854914214"/>
                  </a:ext>
                </a:extLst>
              </a:tr>
            </a:tbl>
          </a:graphicData>
        </a:graphic>
      </p:graphicFrame>
      <p:graphicFrame>
        <p:nvGraphicFramePr>
          <p:cNvPr id="7" name="Content Placeholder 4">
            <a:extLst>
              <a:ext uri="{FF2B5EF4-FFF2-40B4-BE49-F238E27FC236}">
                <a16:creationId xmlns:a16="http://schemas.microsoft.com/office/drawing/2014/main" id="{A98AD4C7-A764-8990-27B1-E470C2D283ED}"/>
              </a:ext>
            </a:extLst>
          </p:cNvPr>
          <p:cNvGraphicFramePr>
            <a:graphicFrameLocks/>
          </p:cNvGraphicFramePr>
          <p:nvPr/>
        </p:nvGraphicFramePr>
        <p:xfrm>
          <a:off x="6096000" y="2301875"/>
          <a:ext cx="5330124" cy="2252749"/>
        </p:xfrm>
        <a:graphic>
          <a:graphicData uri="http://schemas.openxmlformats.org/drawingml/2006/table">
            <a:tbl>
              <a:tblPr bandRow="1">
                <a:tableStyleId>{00A15C55-8517-42AA-B614-E9B94910E393}</a:tableStyleId>
              </a:tblPr>
              <a:tblGrid>
                <a:gridCol w="555156">
                  <a:extLst>
                    <a:ext uri="{9D8B030D-6E8A-4147-A177-3AD203B41FA5}">
                      <a16:colId xmlns:a16="http://schemas.microsoft.com/office/drawing/2014/main" val="81780414"/>
                    </a:ext>
                  </a:extLst>
                </a:gridCol>
                <a:gridCol w="1141157">
                  <a:extLst>
                    <a:ext uri="{9D8B030D-6E8A-4147-A177-3AD203B41FA5}">
                      <a16:colId xmlns:a16="http://schemas.microsoft.com/office/drawing/2014/main" val="9951504"/>
                    </a:ext>
                  </a:extLst>
                </a:gridCol>
                <a:gridCol w="1028067">
                  <a:extLst>
                    <a:ext uri="{9D8B030D-6E8A-4147-A177-3AD203B41FA5}">
                      <a16:colId xmlns:a16="http://schemas.microsoft.com/office/drawing/2014/main" val="1967497403"/>
                    </a:ext>
                  </a:extLst>
                </a:gridCol>
                <a:gridCol w="1476375">
                  <a:extLst>
                    <a:ext uri="{9D8B030D-6E8A-4147-A177-3AD203B41FA5}">
                      <a16:colId xmlns:a16="http://schemas.microsoft.com/office/drawing/2014/main" val="3407072729"/>
                    </a:ext>
                  </a:extLst>
                </a:gridCol>
                <a:gridCol w="1129369">
                  <a:extLst>
                    <a:ext uri="{9D8B030D-6E8A-4147-A177-3AD203B41FA5}">
                      <a16:colId xmlns:a16="http://schemas.microsoft.com/office/drawing/2014/main" val="1660192270"/>
                    </a:ext>
                  </a:extLst>
                </a:gridCol>
              </a:tblGrid>
              <a:tr h="423949">
                <a:tc>
                  <a:txBody>
                    <a:bodyPr/>
                    <a:lstStyle/>
                    <a:p>
                      <a:pPr>
                        <a:buNone/>
                      </a:pPr>
                      <a:r>
                        <a:rPr lang="en-GB" b="1"/>
                        <a:t>ID</a:t>
                      </a:r>
                    </a:p>
                  </a:txBody>
                  <a:tcPr anchor="ctr"/>
                </a:tc>
                <a:tc>
                  <a:txBody>
                    <a:bodyPr/>
                    <a:lstStyle/>
                    <a:p>
                      <a:pPr lvl="0">
                        <a:buNone/>
                      </a:pPr>
                      <a:r>
                        <a:rPr lang="en-GB" b="1"/>
                        <a:t>Age</a:t>
                      </a:r>
                      <a:endParaRPr lang="en-US" b="1"/>
                    </a:p>
                  </a:txBody>
                  <a:tcPr anchor="ctr"/>
                </a:tc>
                <a:tc>
                  <a:txBody>
                    <a:bodyPr/>
                    <a:lstStyle/>
                    <a:p>
                      <a:pPr>
                        <a:buNone/>
                      </a:pPr>
                      <a:r>
                        <a:rPr lang="en-GB" b="1"/>
                        <a:t>Sex</a:t>
                      </a:r>
                    </a:p>
                  </a:txBody>
                  <a:tcPr anchor="ctr"/>
                </a:tc>
                <a:tc>
                  <a:txBody>
                    <a:bodyPr/>
                    <a:lstStyle/>
                    <a:p>
                      <a:pPr>
                        <a:buNone/>
                      </a:pPr>
                      <a:r>
                        <a:rPr lang="en-GB" b="1"/>
                        <a:t>Weight</a:t>
                      </a:r>
                    </a:p>
                  </a:txBody>
                  <a:tcPr anchor="ctr"/>
                </a:tc>
                <a:tc>
                  <a:txBody>
                    <a:bodyPr/>
                    <a:lstStyle/>
                    <a:p>
                      <a:pPr>
                        <a:buNone/>
                      </a:pPr>
                      <a:r>
                        <a:rPr lang="en-GB" b="1"/>
                        <a:t>Height</a:t>
                      </a:r>
                    </a:p>
                  </a:txBody>
                  <a:tcPr anchor="ctr"/>
                </a:tc>
                <a:extLst>
                  <a:ext uri="{0D108BD9-81ED-4DB2-BD59-A6C34878D82A}">
                    <a16:rowId xmlns:a16="http://schemas.microsoft.com/office/drawing/2014/main" val="2348708691"/>
                  </a:ext>
                </a:extLst>
              </a:tr>
              <a:tr h="266678">
                <a:tc>
                  <a:txBody>
                    <a:bodyPr/>
                    <a:lstStyle/>
                    <a:p>
                      <a:pPr>
                        <a:buNone/>
                      </a:pPr>
                      <a:r>
                        <a:rPr lang="en-GB"/>
                        <a:t>6</a:t>
                      </a:r>
                    </a:p>
                  </a:txBody>
                  <a:tcPr anchor="ctr"/>
                </a:tc>
                <a:tc>
                  <a:txBody>
                    <a:bodyPr/>
                    <a:lstStyle/>
                    <a:p>
                      <a:pPr lvl="0">
                        <a:buNone/>
                      </a:pPr>
                      <a:r>
                        <a:rPr lang="en-GB"/>
                        <a:t>young</a:t>
                      </a:r>
                      <a:endParaRPr lang="en-US"/>
                    </a:p>
                  </a:txBody>
                  <a:tcPr anchor="ctr"/>
                </a:tc>
                <a:tc>
                  <a:txBody>
                    <a:bodyPr/>
                    <a:lstStyle/>
                    <a:p>
                      <a:pPr>
                        <a:buNone/>
                      </a:pPr>
                      <a:r>
                        <a:rPr lang="en-GB"/>
                        <a:t>male</a:t>
                      </a:r>
                    </a:p>
                  </a:txBody>
                  <a:tcPr anchor="ctr"/>
                </a:tc>
                <a:tc>
                  <a:txBody>
                    <a:bodyPr/>
                    <a:lstStyle/>
                    <a:p>
                      <a:pPr>
                        <a:buNone/>
                      </a:pPr>
                      <a:r>
                        <a:rPr lang="en-GB"/>
                        <a:t>normal</a:t>
                      </a:r>
                    </a:p>
                  </a:txBody>
                  <a:tcPr anchor="ctr"/>
                </a:tc>
                <a:tc>
                  <a:txBody>
                    <a:bodyPr/>
                    <a:lstStyle/>
                    <a:p>
                      <a:pPr>
                        <a:buNone/>
                      </a:pPr>
                      <a:r>
                        <a:rPr lang="en-GB"/>
                        <a:t>short</a:t>
                      </a:r>
                    </a:p>
                  </a:txBody>
                  <a:tcPr anchor="ctr"/>
                </a:tc>
                <a:extLst>
                  <a:ext uri="{0D108BD9-81ED-4DB2-BD59-A6C34878D82A}">
                    <a16:rowId xmlns:a16="http://schemas.microsoft.com/office/drawing/2014/main" val="2588075588"/>
                  </a:ext>
                </a:extLst>
              </a:tr>
              <a:tr h="266678">
                <a:tc>
                  <a:txBody>
                    <a:bodyPr/>
                    <a:lstStyle/>
                    <a:p>
                      <a:pPr>
                        <a:buNone/>
                      </a:pPr>
                      <a:r>
                        <a:rPr lang="en-GB"/>
                        <a:t>7</a:t>
                      </a:r>
                    </a:p>
                  </a:txBody>
                  <a:tcPr anchor="ctr"/>
                </a:tc>
                <a:tc>
                  <a:txBody>
                    <a:bodyPr/>
                    <a:lstStyle/>
                    <a:p>
                      <a:pPr lvl="0">
                        <a:buNone/>
                      </a:pPr>
                      <a:r>
                        <a:rPr lang="en-GB"/>
                        <a:t>baby</a:t>
                      </a:r>
                      <a:endParaRPr lang="en-US"/>
                    </a:p>
                  </a:txBody>
                  <a:tcPr anchor="ctr"/>
                </a:tc>
                <a:tc>
                  <a:txBody>
                    <a:bodyPr/>
                    <a:lstStyle/>
                    <a:p>
                      <a:pPr>
                        <a:buNone/>
                      </a:pPr>
                      <a:r>
                        <a:rPr lang="en-GB"/>
                        <a:t>female</a:t>
                      </a:r>
                    </a:p>
                  </a:txBody>
                  <a:tcPr anchor="ctr"/>
                </a:tc>
                <a:tc>
                  <a:txBody>
                    <a:bodyPr/>
                    <a:lstStyle/>
                    <a:p>
                      <a:pPr lvl="0">
                        <a:buNone/>
                      </a:pPr>
                      <a:r>
                        <a:rPr lang="en-GB"/>
                        <a:t>underweight</a:t>
                      </a:r>
                    </a:p>
                  </a:txBody>
                  <a:tcPr anchor="ctr"/>
                </a:tc>
                <a:tc>
                  <a:txBody>
                    <a:bodyPr/>
                    <a:lstStyle/>
                    <a:p>
                      <a:pPr>
                        <a:buNone/>
                      </a:pPr>
                      <a:r>
                        <a:rPr lang="en-GB"/>
                        <a:t>small</a:t>
                      </a:r>
                    </a:p>
                  </a:txBody>
                  <a:tcPr anchor="ctr"/>
                </a:tc>
                <a:extLst>
                  <a:ext uri="{0D108BD9-81ED-4DB2-BD59-A6C34878D82A}">
                    <a16:rowId xmlns:a16="http://schemas.microsoft.com/office/drawing/2014/main" val="1860023371"/>
                  </a:ext>
                </a:extLst>
              </a:tr>
              <a:tr h="266678">
                <a:tc>
                  <a:txBody>
                    <a:bodyPr/>
                    <a:lstStyle/>
                    <a:p>
                      <a:pPr>
                        <a:buNone/>
                      </a:pPr>
                      <a:r>
                        <a:rPr lang="en-GB"/>
                        <a:t>8</a:t>
                      </a:r>
                    </a:p>
                  </a:txBody>
                  <a:tcPr anchor="ctr"/>
                </a:tc>
                <a:tc>
                  <a:txBody>
                    <a:bodyPr/>
                    <a:lstStyle/>
                    <a:p>
                      <a:pPr lvl="0">
                        <a:buNone/>
                      </a:pPr>
                      <a:r>
                        <a:rPr lang="en-GB"/>
                        <a:t>adult</a:t>
                      </a:r>
                      <a:endParaRPr lang="en-US"/>
                    </a:p>
                  </a:txBody>
                  <a:tcPr anchor="ctr"/>
                </a:tc>
                <a:tc>
                  <a:txBody>
                    <a:bodyPr/>
                    <a:lstStyle/>
                    <a:p>
                      <a:pPr>
                        <a:buNone/>
                      </a:pPr>
                      <a:r>
                        <a:rPr lang="en-GB"/>
                        <a:t>female</a:t>
                      </a:r>
                    </a:p>
                  </a:txBody>
                  <a:tcPr anchor="ctr"/>
                </a:tc>
                <a:tc>
                  <a:txBody>
                    <a:bodyPr/>
                    <a:lstStyle/>
                    <a:p>
                      <a:pPr>
                        <a:buNone/>
                      </a:pPr>
                      <a:endParaRPr lang="en-GB"/>
                    </a:p>
                  </a:txBody>
                  <a:tcPr anchor="ctr"/>
                </a:tc>
                <a:tc>
                  <a:txBody>
                    <a:bodyPr/>
                    <a:lstStyle/>
                    <a:p>
                      <a:pPr>
                        <a:buNone/>
                      </a:pPr>
                      <a:r>
                        <a:rPr lang="en-GB"/>
                        <a:t>tall</a:t>
                      </a:r>
                    </a:p>
                  </a:txBody>
                  <a:tcPr anchor="ctr"/>
                </a:tc>
                <a:extLst>
                  <a:ext uri="{0D108BD9-81ED-4DB2-BD59-A6C34878D82A}">
                    <a16:rowId xmlns:a16="http://schemas.microsoft.com/office/drawing/2014/main" val="4041410971"/>
                  </a:ext>
                </a:extLst>
              </a:tr>
              <a:tr h="266678">
                <a:tc>
                  <a:txBody>
                    <a:bodyPr/>
                    <a:lstStyle/>
                    <a:p>
                      <a:pPr>
                        <a:buNone/>
                      </a:pPr>
                      <a:r>
                        <a:rPr lang="en-GB"/>
                        <a:t>9</a:t>
                      </a:r>
                    </a:p>
                  </a:txBody>
                  <a:tcPr anchor="ctr"/>
                </a:tc>
                <a:tc>
                  <a:txBody>
                    <a:bodyPr/>
                    <a:lstStyle/>
                    <a:p>
                      <a:pPr lvl="0">
                        <a:buNone/>
                      </a:pPr>
                      <a:r>
                        <a:rPr lang="en-GB"/>
                        <a:t>teenager</a:t>
                      </a:r>
                      <a:endParaRPr lang="en-US"/>
                    </a:p>
                  </a:txBody>
                  <a:tcPr anchor="ctr"/>
                </a:tc>
                <a:tc>
                  <a:txBody>
                    <a:bodyPr/>
                    <a:lstStyle/>
                    <a:p>
                      <a:pPr>
                        <a:buNone/>
                      </a:pPr>
                      <a:endParaRPr lang="en-GB"/>
                    </a:p>
                  </a:txBody>
                  <a:tcPr anchor="ctr"/>
                </a:tc>
                <a:tc>
                  <a:txBody>
                    <a:bodyPr/>
                    <a:lstStyle/>
                    <a:p>
                      <a:pPr>
                        <a:buNone/>
                      </a:pPr>
                      <a:r>
                        <a:rPr lang="en-GB"/>
                        <a:t>normal</a:t>
                      </a:r>
                    </a:p>
                  </a:txBody>
                  <a:tcPr anchor="ctr"/>
                </a:tc>
                <a:tc>
                  <a:txBody>
                    <a:bodyPr/>
                    <a:lstStyle/>
                    <a:p>
                      <a:pPr>
                        <a:buNone/>
                      </a:pPr>
                      <a:r>
                        <a:rPr lang="en-GB"/>
                        <a:t>short</a:t>
                      </a:r>
                    </a:p>
                  </a:txBody>
                  <a:tcPr anchor="ctr"/>
                </a:tc>
                <a:extLst>
                  <a:ext uri="{0D108BD9-81ED-4DB2-BD59-A6C34878D82A}">
                    <a16:rowId xmlns:a16="http://schemas.microsoft.com/office/drawing/2014/main" val="344872040"/>
                  </a:ext>
                </a:extLst>
              </a:tr>
              <a:tr h="266678">
                <a:tc>
                  <a:txBody>
                    <a:bodyPr/>
                    <a:lstStyle/>
                    <a:p>
                      <a:pPr>
                        <a:buNone/>
                      </a:pPr>
                      <a:r>
                        <a:rPr lang="en-GB"/>
                        <a:t>10</a:t>
                      </a:r>
                    </a:p>
                  </a:txBody>
                  <a:tcPr anchor="ctr"/>
                </a:tc>
                <a:tc>
                  <a:txBody>
                    <a:bodyPr/>
                    <a:lstStyle/>
                    <a:p>
                      <a:pPr lvl="0">
                        <a:buNone/>
                      </a:pPr>
                      <a:r>
                        <a:rPr lang="en-GB"/>
                        <a:t>senior</a:t>
                      </a:r>
                      <a:endParaRPr lang="en-US"/>
                    </a:p>
                  </a:txBody>
                  <a:tcPr anchor="ctr"/>
                </a:tc>
                <a:tc>
                  <a:txBody>
                    <a:bodyPr/>
                    <a:lstStyle/>
                    <a:p>
                      <a:pPr>
                        <a:buNone/>
                      </a:pPr>
                      <a:r>
                        <a:rPr lang="en-GB"/>
                        <a:t>male</a:t>
                      </a:r>
                    </a:p>
                  </a:txBody>
                  <a:tcPr anchor="ctr"/>
                </a:tc>
                <a:tc>
                  <a:txBody>
                    <a:bodyPr/>
                    <a:lstStyle/>
                    <a:p>
                      <a:pPr>
                        <a:buNone/>
                      </a:pPr>
                      <a:r>
                        <a:rPr lang="en-GB"/>
                        <a:t>overweight</a:t>
                      </a:r>
                    </a:p>
                  </a:txBody>
                  <a:tcPr anchor="ctr"/>
                </a:tc>
                <a:tc>
                  <a:txBody>
                    <a:bodyPr/>
                    <a:lstStyle/>
                    <a:p>
                      <a:pPr>
                        <a:buNone/>
                      </a:pPr>
                      <a:endParaRPr lang="en-GB"/>
                    </a:p>
                  </a:txBody>
                  <a:tcPr anchor="ctr"/>
                </a:tc>
                <a:extLst>
                  <a:ext uri="{0D108BD9-81ED-4DB2-BD59-A6C34878D82A}">
                    <a16:rowId xmlns:a16="http://schemas.microsoft.com/office/drawing/2014/main" val="1854914214"/>
                  </a:ext>
                </a:extLst>
              </a:tr>
            </a:tbl>
          </a:graphicData>
        </a:graphic>
      </p:graphicFrame>
      <p:sp>
        <p:nvSpPr>
          <p:cNvPr id="8" name="TextBox 7">
            <a:extLst>
              <a:ext uri="{FF2B5EF4-FFF2-40B4-BE49-F238E27FC236}">
                <a16:creationId xmlns:a16="http://schemas.microsoft.com/office/drawing/2014/main" id="{E18391F5-4B8A-8091-1316-39B2179EB98C}"/>
              </a:ext>
            </a:extLst>
          </p:cNvPr>
          <p:cNvSpPr txBox="1"/>
          <p:nvPr/>
        </p:nvSpPr>
        <p:spPr>
          <a:xfrm>
            <a:off x="2152650" y="1781175"/>
            <a:ext cx="14287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A2364F"/>
                </a:solidFill>
                <a:ea typeface="Calibri"/>
                <a:cs typeface="Calibri"/>
              </a:rPr>
              <a:t>Quantitative</a:t>
            </a:r>
          </a:p>
        </p:txBody>
      </p:sp>
      <p:sp>
        <p:nvSpPr>
          <p:cNvPr id="9" name="TextBox 8">
            <a:extLst>
              <a:ext uri="{FF2B5EF4-FFF2-40B4-BE49-F238E27FC236}">
                <a16:creationId xmlns:a16="http://schemas.microsoft.com/office/drawing/2014/main" id="{1B851726-6F78-A108-273C-A87F561D1B9A}"/>
              </a:ext>
            </a:extLst>
          </p:cNvPr>
          <p:cNvSpPr txBox="1"/>
          <p:nvPr/>
        </p:nvSpPr>
        <p:spPr>
          <a:xfrm>
            <a:off x="8048624" y="1781174"/>
            <a:ext cx="14287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A2364F"/>
                </a:solidFill>
                <a:ea typeface="Calibri"/>
                <a:cs typeface="Calibri"/>
              </a:rPr>
              <a:t>Qualitative</a:t>
            </a:r>
            <a:endParaRPr lang="en-US"/>
          </a:p>
        </p:txBody>
      </p:sp>
      <p:sp>
        <p:nvSpPr>
          <p:cNvPr id="10" name="TextBox 9">
            <a:extLst>
              <a:ext uri="{FF2B5EF4-FFF2-40B4-BE49-F238E27FC236}">
                <a16:creationId xmlns:a16="http://schemas.microsoft.com/office/drawing/2014/main" id="{69DCB1E2-3DAD-ABD4-56D2-9ED50328875D}"/>
              </a:ext>
            </a:extLst>
          </p:cNvPr>
          <p:cNvSpPr txBox="1"/>
          <p:nvPr/>
        </p:nvSpPr>
        <p:spPr>
          <a:xfrm>
            <a:off x="752474" y="4695825"/>
            <a:ext cx="1065847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400" dirty="0">
                <a:solidFill>
                  <a:srgbClr val="41131C"/>
                </a:solidFill>
                <a:ea typeface="Calibri"/>
                <a:cs typeface="Calibri"/>
              </a:rPr>
              <a:t>Data is commonly converted into numeric data.</a:t>
            </a:r>
          </a:p>
          <a:p>
            <a:pPr marL="285750" indent="-285750">
              <a:buFont typeface="Arial"/>
              <a:buChar char="•"/>
            </a:pPr>
            <a:r>
              <a:rPr lang="en-GB" sz="2400" dirty="0">
                <a:solidFill>
                  <a:srgbClr val="41131C"/>
                </a:solidFill>
                <a:ea typeface="Calibri"/>
                <a:cs typeface="Calibri"/>
              </a:rPr>
              <a:t>Careful consideration for missing values.</a:t>
            </a:r>
          </a:p>
          <a:p>
            <a:pPr marL="285750" indent="-285750">
              <a:buFont typeface="Arial"/>
              <a:buChar char="•"/>
            </a:pPr>
            <a:endParaRPr lang="en-GB">
              <a:solidFill>
                <a:srgbClr val="41131C"/>
              </a:solidFill>
              <a:ea typeface="Calibri"/>
              <a:cs typeface="Calibri"/>
            </a:endParaRPr>
          </a:p>
        </p:txBody>
      </p:sp>
    </p:spTree>
    <p:extLst>
      <p:ext uri="{BB962C8B-B14F-4D97-AF65-F5344CB8AC3E}">
        <p14:creationId xmlns:p14="http://schemas.microsoft.com/office/powerpoint/2010/main" val="2375572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FB676-3E73-B754-879D-22F851AAAAE8}"/>
              </a:ext>
            </a:extLst>
          </p:cNvPr>
          <p:cNvSpPr>
            <a:spLocks noGrp="1"/>
          </p:cNvSpPr>
          <p:nvPr>
            <p:ph type="title"/>
          </p:nvPr>
        </p:nvSpPr>
        <p:spPr/>
        <p:txBody>
          <a:bodyPr/>
          <a:lstStyle/>
          <a:p>
            <a:r>
              <a:rPr lang="en-GB">
                <a:latin typeface="Poppins"/>
                <a:cs typeface="Poppins"/>
              </a:rPr>
              <a:t>Data Preprocessing. Images</a:t>
            </a:r>
            <a:endParaRPr lang="en-GB"/>
          </a:p>
        </p:txBody>
      </p:sp>
      <p:pic>
        <p:nvPicPr>
          <p:cNvPr id="4" name="Content Placeholder 3" descr="A blurry image of a person walking&#10;&#10;AI-generated content may be incorrect.">
            <a:extLst>
              <a:ext uri="{FF2B5EF4-FFF2-40B4-BE49-F238E27FC236}">
                <a16:creationId xmlns:a16="http://schemas.microsoft.com/office/drawing/2014/main" id="{F3673F2F-5B44-EC0E-218C-CD3DD17F30D4}"/>
              </a:ext>
            </a:extLst>
          </p:cNvPr>
          <p:cNvPicPr>
            <a:picLocks noGrp="1" noChangeAspect="1"/>
          </p:cNvPicPr>
          <p:nvPr>
            <p:ph idx="1"/>
          </p:nvPr>
        </p:nvPicPr>
        <p:blipFill>
          <a:blip r:embed="rId2"/>
          <a:srcRect r="50104"/>
          <a:stretch>
            <a:fillRect/>
          </a:stretch>
        </p:blipFill>
        <p:spPr>
          <a:xfrm>
            <a:off x="2025690" y="1861154"/>
            <a:ext cx="2314940" cy="2190086"/>
          </a:xfrm>
        </p:spPr>
      </p:pic>
      <p:pic>
        <p:nvPicPr>
          <p:cNvPr id="5" name="Graphic 4">
            <a:extLst>
              <a:ext uri="{FF2B5EF4-FFF2-40B4-BE49-F238E27FC236}">
                <a16:creationId xmlns:a16="http://schemas.microsoft.com/office/drawing/2014/main" id="{9FADE0E1-BEC5-3A76-F3E7-4F34B31062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6020" y="1802274"/>
            <a:ext cx="3241153" cy="2103940"/>
          </a:xfrm>
          <a:prstGeom prst="rect">
            <a:avLst/>
          </a:prstGeom>
        </p:spPr>
      </p:pic>
      <p:pic>
        <p:nvPicPr>
          <p:cNvPr id="6" name="Picture 5" descr="A red and white graph&#10;&#10;AI-generated content may be incorrect.">
            <a:extLst>
              <a:ext uri="{FF2B5EF4-FFF2-40B4-BE49-F238E27FC236}">
                <a16:creationId xmlns:a16="http://schemas.microsoft.com/office/drawing/2014/main" id="{E4B1F015-2B93-E641-4D09-4EFD0F8A94F4}"/>
              </a:ext>
            </a:extLst>
          </p:cNvPr>
          <p:cNvPicPr>
            <a:picLocks noChangeAspect="1"/>
          </p:cNvPicPr>
          <p:nvPr/>
        </p:nvPicPr>
        <p:blipFill>
          <a:blip r:embed="rId5"/>
          <a:stretch>
            <a:fillRect/>
          </a:stretch>
        </p:blipFill>
        <p:spPr>
          <a:xfrm>
            <a:off x="4826711" y="3987599"/>
            <a:ext cx="2292496" cy="2415853"/>
          </a:xfrm>
          <a:prstGeom prst="rect">
            <a:avLst/>
          </a:prstGeom>
        </p:spPr>
      </p:pic>
      <p:pic>
        <p:nvPicPr>
          <p:cNvPr id="7" name="Picture 6" descr="A green and white graph&#10;&#10;AI-generated content may be incorrect.">
            <a:extLst>
              <a:ext uri="{FF2B5EF4-FFF2-40B4-BE49-F238E27FC236}">
                <a16:creationId xmlns:a16="http://schemas.microsoft.com/office/drawing/2014/main" id="{223C170D-A956-266B-045F-744B5465BEC9}"/>
              </a:ext>
            </a:extLst>
          </p:cNvPr>
          <p:cNvPicPr>
            <a:picLocks noChangeAspect="1"/>
          </p:cNvPicPr>
          <p:nvPr/>
        </p:nvPicPr>
        <p:blipFill>
          <a:blip r:embed="rId6"/>
          <a:stretch>
            <a:fillRect/>
          </a:stretch>
        </p:blipFill>
        <p:spPr>
          <a:xfrm>
            <a:off x="7260289" y="3987599"/>
            <a:ext cx="2292496" cy="2415854"/>
          </a:xfrm>
          <a:prstGeom prst="rect">
            <a:avLst/>
          </a:prstGeom>
        </p:spPr>
      </p:pic>
      <p:pic>
        <p:nvPicPr>
          <p:cNvPr id="8" name="Picture 7">
            <a:extLst>
              <a:ext uri="{FF2B5EF4-FFF2-40B4-BE49-F238E27FC236}">
                <a16:creationId xmlns:a16="http://schemas.microsoft.com/office/drawing/2014/main" id="{02CB5B3C-C5C2-5313-14CC-C9C588207287}"/>
              </a:ext>
            </a:extLst>
          </p:cNvPr>
          <p:cNvPicPr>
            <a:picLocks noChangeAspect="1"/>
          </p:cNvPicPr>
          <p:nvPr/>
        </p:nvPicPr>
        <p:blipFill>
          <a:blip r:embed="rId7"/>
          <a:stretch>
            <a:fillRect/>
          </a:stretch>
        </p:blipFill>
        <p:spPr>
          <a:xfrm>
            <a:off x="9560515" y="3987599"/>
            <a:ext cx="2292497" cy="2415854"/>
          </a:xfrm>
          <a:prstGeom prst="rect">
            <a:avLst/>
          </a:prstGeom>
        </p:spPr>
      </p:pic>
      <p:pic>
        <p:nvPicPr>
          <p:cNvPr id="9" name="Content Placeholder 3" descr="A blurry image of a person walking&#10;&#10;AI-generated content may be incorrect.">
            <a:extLst>
              <a:ext uri="{FF2B5EF4-FFF2-40B4-BE49-F238E27FC236}">
                <a16:creationId xmlns:a16="http://schemas.microsoft.com/office/drawing/2014/main" id="{6507961A-BEA5-D65A-026D-BA460A58C767}"/>
              </a:ext>
            </a:extLst>
          </p:cNvPr>
          <p:cNvPicPr>
            <a:picLocks noChangeAspect="1"/>
          </p:cNvPicPr>
          <p:nvPr/>
        </p:nvPicPr>
        <p:blipFill>
          <a:blip r:embed="rId2"/>
          <a:srcRect l="50187" b="-437"/>
          <a:stretch>
            <a:fillRect/>
          </a:stretch>
        </p:blipFill>
        <p:spPr>
          <a:xfrm>
            <a:off x="1899264" y="4186941"/>
            <a:ext cx="2311089" cy="2199650"/>
          </a:xfrm>
          <a:prstGeom prst="rect">
            <a:avLst/>
          </a:prstGeom>
        </p:spPr>
      </p:pic>
      <p:sp>
        <p:nvSpPr>
          <p:cNvPr id="10" name="TextBox 9">
            <a:extLst>
              <a:ext uri="{FF2B5EF4-FFF2-40B4-BE49-F238E27FC236}">
                <a16:creationId xmlns:a16="http://schemas.microsoft.com/office/drawing/2014/main" id="{EE72CC78-CAAA-5046-4597-A43256F204E9}"/>
              </a:ext>
            </a:extLst>
          </p:cNvPr>
          <p:cNvSpPr txBox="1"/>
          <p:nvPr/>
        </p:nvSpPr>
        <p:spPr>
          <a:xfrm>
            <a:off x="371595" y="2635170"/>
            <a:ext cx="10344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Original</a:t>
            </a:r>
          </a:p>
          <a:p>
            <a:r>
              <a:rPr lang="en-GB" dirty="0">
                <a:ea typeface="Calibri"/>
                <a:cs typeface="Calibri"/>
              </a:rPr>
              <a:t>image</a:t>
            </a:r>
          </a:p>
        </p:txBody>
      </p:sp>
      <p:sp>
        <p:nvSpPr>
          <p:cNvPr id="11" name="TextBox 10">
            <a:extLst>
              <a:ext uri="{FF2B5EF4-FFF2-40B4-BE49-F238E27FC236}">
                <a16:creationId xmlns:a16="http://schemas.microsoft.com/office/drawing/2014/main" id="{10E18F41-8FC2-0DBB-3BA8-B599A2D4BE34}"/>
              </a:ext>
            </a:extLst>
          </p:cNvPr>
          <p:cNvSpPr txBox="1"/>
          <p:nvPr/>
        </p:nvSpPr>
        <p:spPr>
          <a:xfrm>
            <a:off x="296480" y="4960993"/>
            <a:ext cx="15964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Computer representation</a:t>
            </a:r>
            <a:endParaRPr lang="en-US" dirty="0"/>
          </a:p>
        </p:txBody>
      </p:sp>
      <p:sp>
        <p:nvSpPr>
          <p:cNvPr id="13" name="TextBox 12">
            <a:extLst>
              <a:ext uri="{FF2B5EF4-FFF2-40B4-BE49-F238E27FC236}">
                <a16:creationId xmlns:a16="http://schemas.microsoft.com/office/drawing/2014/main" id="{928C12E6-BB40-2835-3DF8-05BC57EA67F2}"/>
              </a:ext>
            </a:extLst>
          </p:cNvPr>
          <p:cNvSpPr txBox="1"/>
          <p:nvPr/>
        </p:nvSpPr>
        <p:spPr>
          <a:xfrm>
            <a:off x="2619375" y="1428749"/>
            <a:ext cx="1123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ea typeface="Calibri"/>
                <a:cs typeface="Calibri"/>
              </a:rPr>
              <a:t>Grayscale</a:t>
            </a:r>
            <a:endParaRPr lang="en-GB" dirty="0"/>
          </a:p>
        </p:txBody>
      </p:sp>
      <p:sp>
        <p:nvSpPr>
          <p:cNvPr id="14" name="TextBox 13">
            <a:extLst>
              <a:ext uri="{FF2B5EF4-FFF2-40B4-BE49-F238E27FC236}">
                <a16:creationId xmlns:a16="http://schemas.microsoft.com/office/drawing/2014/main" id="{942D9DCD-C0E6-38C4-D50C-C691F306DBBF}"/>
              </a:ext>
            </a:extLst>
          </p:cNvPr>
          <p:cNvSpPr txBox="1"/>
          <p:nvPr/>
        </p:nvSpPr>
        <p:spPr>
          <a:xfrm>
            <a:off x="7886820" y="1435020"/>
            <a:ext cx="10344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ea typeface="Calibri"/>
                <a:cs typeface="Calibri"/>
              </a:rPr>
              <a:t>Colour</a:t>
            </a:r>
            <a:endParaRPr lang="en-US"/>
          </a:p>
        </p:txBody>
      </p:sp>
    </p:spTree>
    <p:extLst>
      <p:ext uri="{BB962C8B-B14F-4D97-AF65-F5344CB8AC3E}">
        <p14:creationId xmlns:p14="http://schemas.microsoft.com/office/powerpoint/2010/main" val="2780631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4EF2C-8138-74D2-4B59-1F4ED4FEFE84}"/>
              </a:ext>
            </a:extLst>
          </p:cNvPr>
          <p:cNvSpPr>
            <a:spLocks noGrp="1"/>
          </p:cNvSpPr>
          <p:nvPr>
            <p:ph type="title"/>
          </p:nvPr>
        </p:nvSpPr>
        <p:spPr/>
        <p:txBody>
          <a:bodyPr/>
          <a:lstStyle/>
          <a:p>
            <a:r>
              <a:rPr lang="en-GB">
                <a:latin typeface="Poppins"/>
                <a:cs typeface="Poppins"/>
              </a:rPr>
              <a:t>Data Preprocessing. Text</a:t>
            </a:r>
            <a:endParaRPr lang="en-GB" b="0">
              <a:solidFill>
                <a:srgbClr val="000000"/>
              </a:solidFill>
              <a:latin typeface="Poppins"/>
              <a:cs typeface="Poppins"/>
            </a:endParaRPr>
          </a:p>
        </p:txBody>
      </p:sp>
      <p:sp>
        <p:nvSpPr>
          <p:cNvPr id="6" name="Content Placeholder 5">
            <a:extLst>
              <a:ext uri="{FF2B5EF4-FFF2-40B4-BE49-F238E27FC236}">
                <a16:creationId xmlns:a16="http://schemas.microsoft.com/office/drawing/2014/main" id="{A3FBF7FC-9B52-E8F7-0590-87812ED9216E}"/>
              </a:ext>
            </a:extLst>
          </p:cNvPr>
          <p:cNvSpPr>
            <a:spLocks noGrp="1"/>
          </p:cNvSpPr>
          <p:nvPr>
            <p:ph idx="1"/>
          </p:nvPr>
        </p:nvSpPr>
        <p:spPr/>
        <p:txBody>
          <a:bodyPr vert="horz" lIns="91440" tIns="45720" rIns="91440" bIns="45720" rtlCol="0" anchor="t">
            <a:normAutofit/>
          </a:bodyPr>
          <a:lstStyle/>
          <a:p>
            <a:pPr marL="227965" indent="-227965"/>
            <a:r>
              <a:rPr lang="en-GB">
                <a:latin typeface="Poppins"/>
                <a:cs typeface="Poppins"/>
              </a:rPr>
              <a:t>"</a:t>
            </a:r>
            <a:r>
              <a:rPr lang="en-GB" i="1">
                <a:latin typeface="Poppins"/>
                <a:cs typeface="Poppins"/>
              </a:rPr>
              <a:t>Text can be encoded in numeric form in multiple ways, a simple example is in the form of bag of words</a:t>
            </a:r>
            <a:r>
              <a:rPr lang="en-GB">
                <a:latin typeface="Poppins"/>
                <a:cs typeface="Poppins"/>
              </a:rPr>
              <a:t>"</a:t>
            </a:r>
            <a:endParaRPr lang="en-GB"/>
          </a:p>
          <a:p>
            <a:pPr marL="227965" indent="-227965"/>
            <a:endParaRPr lang="en-GB"/>
          </a:p>
          <a:p>
            <a:pPr marL="227965" indent="-227965"/>
            <a:endParaRPr lang="en-GB"/>
          </a:p>
          <a:p>
            <a:pPr marL="227965" indent="-227965"/>
            <a:endParaRPr lang="en-GB"/>
          </a:p>
          <a:p>
            <a:pPr marL="227965" indent="-227965"/>
            <a:endParaRPr lang="en-GB"/>
          </a:p>
          <a:p>
            <a:pPr marL="227965" indent="-227965"/>
            <a:r>
              <a:rPr lang="en-GB">
                <a:latin typeface="Poppins"/>
                <a:cs typeface="Poppins"/>
              </a:rPr>
              <a:t>This representation loses the order information.</a:t>
            </a:r>
          </a:p>
          <a:p>
            <a:pPr marL="227965" indent="-227965"/>
            <a:r>
              <a:rPr lang="en-GB">
                <a:latin typeface="Poppins"/>
                <a:cs typeface="Poppins"/>
              </a:rPr>
              <a:t>There are more complex approaches not covered here.</a:t>
            </a:r>
            <a:endParaRPr lang="en-GB"/>
          </a:p>
        </p:txBody>
      </p:sp>
      <p:graphicFrame>
        <p:nvGraphicFramePr>
          <p:cNvPr id="7" name="Table 6">
            <a:extLst>
              <a:ext uri="{FF2B5EF4-FFF2-40B4-BE49-F238E27FC236}">
                <a16:creationId xmlns:a16="http://schemas.microsoft.com/office/drawing/2014/main" id="{A493A0FA-8EA6-AACF-A1DB-C4F23ACECCB4}"/>
              </a:ext>
            </a:extLst>
          </p:cNvPr>
          <p:cNvGraphicFramePr>
            <a:graphicFrameLocks noGrp="1"/>
          </p:cNvGraphicFramePr>
          <p:nvPr/>
        </p:nvGraphicFramePr>
        <p:xfrm>
          <a:off x="781050" y="3533775"/>
          <a:ext cx="10560320" cy="741680"/>
        </p:xfrm>
        <a:graphic>
          <a:graphicData uri="http://schemas.openxmlformats.org/drawingml/2006/table">
            <a:tbl>
              <a:tblPr firstRow="1" bandRow="1">
                <a:tableStyleId>{5C22544A-7EE6-4342-B048-85BDC9FD1C3A}</a:tableStyleId>
              </a:tblPr>
              <a:tblGrid>
                <a:gridCol w="1304925">
                  <a:extLst>
                    <a:ext uri="{9D8B030D-6E8A-4147-A177-3AD203B41FA5}">
                      <a16:colId xmlns:a16="http://schemas.microsoft.com/office/drawing/2014/main" val="557869090"/>
                    </a:ext>
                  </a:extLst>
                </a:gridCol>
                <a:gridCol w="590549">
                  <a:extLst>
                    <a:ext uri="{9D8B030D-6E8A-4147-A177-3AD203B41FA5}">
                      <a16:colId xmlns:a16="http://schemas.microsoft.com/office/drawing/2014/main" val="4021538791"/>
                    </a:ext>
                  </a:extLst>
                </a:gridCol>
                <a:gridCol w="649729">
                  <a:extLst>
                    <a:ext uri="{9D8B030D-6E8A-4147-A177-3AD203B41FA5}">
                      <a16:colId xmlns:a16="http://schemas.microsoft.com/office/drawing/2014/main" val="1374970030"/>
                    </a:ext>
                  </a:extLst>
                </a:gridCol>
                <a:gridCol w="633687">
                  <a:extLst>
                    <a:ext uri="{9D8B030D-6E8A-4147-A177-3AD203B41FA5}">
                      <a16:colId xmlns:a16="http://schemas.microsoft.com/office/drawing/2014/main" val="3598052216"/>
                    </a:ext>
                  </a:extLst>
                </a:gridCol>
                <a:gridCol w="1385670">
                  <a:extLst>
                    <a:ext uri="{9D8B030D-6E8A-4147-A177-3AD203B41FA5}">
                      <a16:colId xmlns:a16="http://schemas.microsoft.com/office/drawing/2014/main" val="265637751"/>
                    </a:ext>
                  </a:extLst>
                </a:gridCol>
                <a:gridCol w="618764">
                  <a:extLst>
                    <a:ext uri="{9D8B030D-6E8A-4147-A177-3AD203B41FA5}">
                      <a16:colId xmlns:a16="http://schemas.microsoft.com/office/drawing/2014/main" val="2945457417"/>
                    </a:ext>
                  </a:extLst>
                </a:gridCol>
                <a:gridCol w="394079">
                  <a:extLst>
                    <a:ext uri="{9D8B030D-6E8A-4147-A177-3AD203B41FA5}">
                      <a16:colId xmlns:a16="http://schemas.microsoft.com/office/drawing/2014/main" val="2714927892"/>
                    </a:ext>
                  </a:extLst>
                </a:gridCol>
                <a:gridCol w="1051592">
                  <a:extLst>
                    <a:ext uri="{9D8B030D-6E8A-4147-A177-3AD203B41FA5}">
                      <a16:colId xmlns:a16="http://schemas.microsoft.com/office/drawing/2014/main" val="2031911907"/>
                    </a:ext>
                  </a:extLst>
                </a:gridCol>
                <a:gridCol w="679784">
                  <a:extLst>
                    <a:ext uri="{9D8B030D-6E8A-4147-A177-3AD203B41FA5}">
                      <a16:colId xmlns:a16="http://schemas.microsoft.com/office/drawing/2014/main" val="2418069713"/>
                    </a:ext>
                  </a:extLst>
                </a:gridCol>
                <a:gridCol w="1057275">
                  <a:extLst>
                    <a:ext uri="{9D8B030D-6E8A-4147-A177-3AD203B41FA5}">
                      <a16:colId xmlns:a16="http://schemas.microsoft.com/office/drawing/2014/main" val="1671409026"/>
                    </a:ext>
                  </a:extLst>
                </a:gridCol>
                <a:gridCol w="707999">
                  <a:extLst>
                    <a:ext uri="{9D8B030D-6E8A-4147-A177-3AD203B41FA5}">
                      <a16:colId xmlns:a16="http://schemas.microsoft.com/office/drawing/2014/main" val="610279597"/>
                    </a:ext>
                  </a:extLst>
                </a:gridCol>
                <a:gridCol w="967179">
                  <a:extLst>
                    <a:ext uri="{9D8B030D-6E8A-4147-A177-3AD203B41FA5}">
                      <a16:colId xmlns:a16="http://schemas.microsoft.com/office/drawing/2014/main" val="2610306951"/>
                    </a:ext>
                  </a:extLst>
                </a:gridCol>
                <a:gridCol w="519088">
                  <a:extLst>
                    <a:ext uri="{9D8B030D-6E8A-4147-A177-3AD203B41FA5}">
                      <a16:colId xmlns:a16="http://schemas.microsoft.com/office/drawing/2014/main" val="1252465199"/>
                    </a:ext>
                  </a:extLst>
                </a:gridCol>
              </a:tblGrid>
              <a:tr h="370840">
                <a:tc>
                  <a:txBody>
                    <a:bodyPr/>
                    <a:lstStyle/>
                    <a:p>
                      <a:pPr lvl="0">
                        <a:buNone/>
                      </a:pPr>
                      <a:r>
                        <a:rPr lang="en-GB">
                          <a:solidFill>
                            <a:srgbClr val="F0DADE"/>
                          </a:solidFill>
                        </a:rPr>
                        <a:t>Words</a:t>
                      </a:r>
                    </a:p>
                  </a:txBody>
                  <a:tcPr>
                    <a:solidFill>
                      <a:srgbClr val="A2364F"/>
                    </a:solidFill>
                  </a:tcPr>
                </a:tc>
                <a:tc>
                  <a:txBody>
                    <a:bodyPr/>
                    <a:lstStyle/>
                    <a:p>
                      <a:r>
                        <a:rPr lang="en-GB"/>
                        <a:t>Text</a:t>
                      </a:r>
                    </a:p>
                  </a:txBody>
                  <a:tcPr/>
                </a:tc>
                <a:tc>
                  <a:txBody>
                    <a:bodyPr/>
                    <a:lstStyle/>
                    <a:p>
                      <a:r>
                        <a:rPr lang="en-GB"/>
                        <a:t>Can</a:t>
                      </a:r>
                    </a:p>
                  </a:txBody>
                  <a:tcPr/>
                </a:tc>
                <a:tc>
                  <a:txBody>
                    <a:bodyPr/>
                    <a:lstStyle/>
                    <a:p>
                      <a:r>
                        <a:rPr lang="en-GB"/>
                        <a:t>Be</a:t>
                      </a:r>
                    </a:p>
                  </a:txBody>
                  <a:tcPr/>
                </a:tc>
                <a:tc>
                  <a:txBody>
                    <a:bodyPr/>
                    <a:lstStyle/>
                    <a:p>
                      <a:r>
                        <a:rPr lang="en-GB"/>
                        <a:t>encoded</a:t>
                      </a:r>
                    </a:p>
                  </a:txBody>
                  <a:tcPr/>
                </a:tc>
                <a:tc>
                  <a:txBody>
                    <a:bodyPr/>
                    <a:lstStyle/>
                    <a:p>
                      <a:r>
                        <a:rPr lang="en-GB"/>
                        <a:t>in</a:t>
                      </a:r>
                    </a:p>
                  </a:txBody>
                  <a:tcPr/>
                </a:tc>
                <a:tc>
                  <a:txBody>
                    <a:bodyPr/>
                    <a:lstStyle/>
                    <a:p>
                      <a:r>
                        <a:rPr lang="en-GB"/>
                        <a:t>a</a:t>
                      </a:r>
                    </a:p>
                  </a:txBody>
                  <a:tcPr/>
                </a:tc>
                <a:tc>
                  <a:txBody>
                    <a:bodyPr/>
                    <a:lstStyle/>
                    <a:p>
                      <a:r>
                        <a:rPr lang="en-GB"/>
                        <a:t>numeric</a:t>
                      </a:r>
                    </a:p>
                  </a:txBody>
                  <a:tcPr/>
                </a:tc>
                <a:tc>
                  <a:txBody>
                    <a:bodyPr/>
                    <a:lstStyle/>
                    <a:p>
                      <a:r>
                        <a:rPr lang="en-GB"/>
                        <a:t>form</a:t>
                      </a:r>
                    </a:p>
                  </a:txBody>
                  <a:tcPr/>
                </a:tc>
                <a:tc>
                  <a:txBody>
                    <a:bodyPr/>
                    <a:lstStyle/>
                    <a:p>
                      <a:pPr lvl="0">
                        <a:buNone/>
                      </a:pPr>
                      <a:r>
                        <a:rPr lang="en-GB"/>
                        <a:t>Multiple</a:t>
                      </a:r>
                    </a:p>
                  </a:txBody>
                  <a:tcPr/>
                </a:tc>
                <a:tc>
                  <a:txBody>
                    <a:bodyPr/>
                    <a:lstStyle/>
                    <a:p>
                      <a:pPr lvl="0">
                        <a:buNone/>
                      </a:pPr>
                      <a:r>
                        <a:rPr lang="en-GB"/>
                        <a:t>Ways</a:t>
                      </a:r>
                    </a:p>
                  </a:txBody>
                  <a:tcPr/>
                </a:tc>
                <a:tc>
                  <a:txBody>
                    <a:bodyPr/>
                    <a:lstStyle/>
                    <a:p>
                      <a:pPr lvl="0">
                        <a:buNone/>
                      </a:pPr>
                      <a:r>
                        <a:rPr lang="en-GB"/>
                        <a:t>Simple</a:t>
                      </a:r>
                    </a:p>
                  </a:txBody>
                  <a:tcPr/>
                </a:tc>
                <a:tc>
                  <a:txBody>
                    <a:bodyPr/>
                    <a:lstStyle/>
                    <a:p>
                      <a:pPr lvl="0">
                        <a:buNone/>
                      </a:pPr>
                      <a:r>
                        <a:rPr lang="en-GB"/>
                        <a:t>...</a:t>
                      </a:r>
                    </a:p>
                  </a:txBody>
                  <a:tcPr/>
                </a:tc>
                <a:extLst>
                  <a:ext uri="{0D108BD9-81ED-4DB2-BD59-A6C34878D82A}">
                    <a16:rowId xmlns:a16="http://schemas.microsoft.com/office/drawing/2014/main" val="2234159047"/>
                  </a:ext>
                </a:extLst>
              </a:tr>
              <a:tr h="370840">
                <a:tc>
                  <a:txBody>
                    <a:bodyPr/>
                    <a:lstStyle/>
                    <a:p>
                      <a:pPr lvl="0">
                        <a:buNone/>
                      </a:pPr>
                      <a:r>
                        <a:rPr lang="en-GB">
                          <a:solidFill>
                            <a:srgbClr val="F0DADE"/>
                          </a:solidFill>
                        </a:rPr>
                        <a:t>Repetitions</a:t>
                      </a:r>
                    </a:p>
                  </a:txBody>
                  <a:tcPr>
                    <a:solidFill>
                      <a:srgbClr val="A2364F"/>
                    </a:solidFill>
                  </a:tcPr>
                </a:tc>
                <a:tc>
                  <a:txBody>
                    <a:bodyPr/>
                    <a:lstStyle/>
                    <a:p>
                      <a:r>
                        <a:rPr lang="en-GB"/>
                        <a:t>1</a:t>
                      </a:r>
                    </a:p>
                  </a:txBody>
                  <a:tcPr/>
                </a:tc>
                <a:tc>
                  <a:txBody>
                    <a:bodyPr/>
                    <a:lstStyle/>
                    <a:p>
                      <a:r>
                        <a:rPr lang="en-GB"/>
                        <a:t>1</a:t>
                      </a:r>
                    </a:p>
                  </a:txBody>
                  <a:tcPr/>
                </a:tc>
                <a:tc>
                  <a:txBody>
                    <a:bodyPr/>
                    <a:lstStyle/>
                    <a:p>
                      <a:r>
                        <a:rPr lang="en-GB"/>
                        <a:t>1</a:t>
                      </a:r>
                    </a:p>
                  </a:txBody>
                  <a:tcPr/>
                </a:tc>
                <a:tc>
                  <a:txBody>
                    <a:bodyPr/>
                    <a:lstStyle/>
                    <a:p>
                      <a:r>
                        <a:rPr lang="en-GB"/>
                        <a:t>1</a:t>
                      </a:r>
                    </a:p>
                  </a:txBody>
                  <a:tcPr/>
                </a:tc>
                <a:tc>
                  <a:txBody>
                    <a:bodyPr/>
                    <a:lstStyle/>
                    <a:p>
                      <a:r>
                        <a:rPr lang="en-GB"/>
                        <a:t>3</a:t>
                      </a:r>
                    </a:p>
                  </a:txBody>
                  <a:tcPr/>
                </a:tc>
                <a:tc>
                  <a:txBody>
                    <a:bodyPr/>
                    <a:lstStyle/>
                    <a:p>
                      <a:r>
                        <a:rPr lang="en-GB"/>
                        <a:t>1</a:t>
                      </a:r>
                    </a:p>
                  </a:txBody>
                  <a:tcPr/>
                </a:tc>
                <a:tc>
                  <a:txBody>
                    <a:bodyPr/>
                    <a:lstStyle/>
                    <a:p>
                      <a:r>
                        <a:rPr lang="en-GB"/>
                        <a:t>1</a:t>
                      </a:r>
                    </a:p>
                  </a:txBody>
                  <a:tcPr/>
                </a:tc>
                <a:tc>
                  <a:txBody>
                    <a:bodyPr/>
                    <a:lstStyle/>
                    <a:p>
                      <a:r>
                        <a:rPr lang="en-GB"/>
                        <a:t>2</a:t>
                      </a:r>
                    </a:p>
                  </a:txBody>
                  <a:tcPr/>
                </a:tc>
                <a:tc>
                  <a:txBody>
                    <a:bodyPr/>
                    <a:lstStyle/>
                    <a:p>
                      <a:pPr lvl="0">
                        <a:buNone/>
                      </a:pPr>
                      <a:r>
                        <a:rPr lang="en-GB"/>
                        <a:t>1</a:t>
                      </a:r>
                    </a:p>
                  </a:txBody>
                  <a:tcPr/>
                </a:tc>
                <a:tc>
                  <a:txBody>
                    <a:bodyPr/>
                    <a:lstStyle/>
                    <a:p>
                      <a:pPr lvl="0">
                        <a:buNone/>
                      </a:pPr>
                      <a:r>
                        <a:rPr lang="en-GB"/>
                        <a:t>1</a:t>
                      </a:r>
                    </a:p>
                  </a:txBody>
                  <a:tcPr/>
                </a:tc>
                <a:tc>
                  <a:txBody>
                    <a:bodyPr/>
                    <a:lstStyle/>
                    <a:p>
                      <a:pPr lvl="0">
                        <a:buNone/>
                      </a:pPr>
                      <a:r>
                        <a:rPr lang="en-GB"/>
                        <a:t>1</a:t>
                      </a:r>
                    </a:p>
                  </a:txBody>
                  <a:tcPr/>
                </a:tc>
                <a:tc>
                  <a:txBody>
                    <a:bodyPr/>
                    <a:lstStyle/>
                    <a:p>
                      <a:pPr lvl="0">
                        <a:buNone/>
                      </a:pPr>
                      <a:endParaRPr lang="en-GB"/>
                    </a:p>
                  </a:txBody>
                  <a:tcPr/>
                </a:tc>
                <a:extLst>
                  <a:ext uri="{0D108BD9-81ED-4DB2-BD59-A6C34878D82A}">
                    <a16:rowId xmlns:a16="http://schemas.microsoft.com/office/drawing/2014/main" val="4253586343"/>
                  </a:ext>
                </a:extLst>
              </a:tr>
            </a:tbl>
          </a:graphicData>
        </a:graphic>
      </p:graphicFrame>
    </p:spTree>
    <p:extLst>
      <p:ext uri="{BB962C8B-B14F-4D97-AF65-F5344CB8AC3E}">
        <p14:creationId xmlns:p14="http://schemas.microsoft.com/office/powerpoint/2010/main" val="2491113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BF92E-5BC1-DE3B-3CE0-90FA22D20C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72330D-C0F8-E45D-7DF6-5A02414CCAEE}"/>
              </a:ext>
            </a:extLst>
          </p:cNvPr>
          <p:cNvSpPr>
            <a:spLocks noGrp="1"/>
          </p:cNvSpPr>
          <p:nvPr>
            <p:ph type="title"/>
          </p:nvPr>
        </p:nvSpPr>
        <p:spPr/>
        <p:txBody>
          <a:bodyPr/>
          <a:lstStyle/>
          <a:p>
            <a:r>
              <a:rPr lang="en-GB">
                <a:latin typeface="Poppins"/>
                <a:cs typeface="Poppins"/>
              </a:rPr>
              <a:t>Data Preprocessing. Text</a:t>
            </a:r>
            <a:endParaRPr lang="en-GB" b="0">
              <a:solidFill>
                <a:srgbClr val="000000"/>
              </a:solidFill>
              <a:latin typeface="Poppins"/>
              <a:cs typeface="Poppins"/>
            </a:endParaRPr>
          </a:p>
        </p:txBody>
      </p:sp>
      <p:sp>
        <p:nvSpPr>
          <p:cNvPr id="6" name="Content Placeholder 5">
            <a:extLst>
              <a:ext uri="{FF2B5EF4-FFF2-40B4-BE49-F238E27FC236}">
                <a16:creationId xmlns:a16="http://schemas.microsoft.com/office/drawing/2014/main" id="{8470D2BD-F91D-E6A1-65EB-C7DA03FD124B}"/>
              </a:ext>
            </a:extLst>
          </p:cNvPr>
          <p:cNvSpPr>
            <a:spLocks noGrp="1"/>
          </p:cNvSpPr>
          <p:nvPr>
            <p:ph idx="1"/>
          </p:nvPr>
        </p:nvSpPr>
        <p:spPr/>
        <p:txBody>
          <a:bodyPr vert="horz" lIns="91440" tIns="45720" rIns="91440" bIns="45720" rtlCol="0" anchor="t">
            <a:normAutofit/>
          </a:bodyPr>
          <a:lstStyle/>
          <a:p>
            <a:pPr marL="227965" indent="-227965"/>
            <a:r>
              <a:rPr lang="en-GB" sz="1400">
                <a:latin typeface="Poppins"/>
                <a:cs typeface="Poppins"/>
              </a:rPr>
              <a:t>"</a:t>
            </a:r>
            <a:r>
              <a:rPr lang="en-GB" sz="1400" i="1">
                <a:latin typeface="Poppins"/>
                <a:cs typeface="Poppins"/>
              </a:rPr>
              <a:t>Text can be encoded in numeric form in multiple ways, a simple example is in the form of bag of words</a:t>
            </a:r>
            <a:r>
              <a:rPr lang="en-GB" sz="1400">
                <a:latin typeface="Poppins"/>
                <a:cs typeface="Poppins"/>
              </a:rPr>
              <a:t>"</a:t>
            </a:r>
            <a:endParaRPr lang="en-GB" sz="1400"/>
          </a:p>
          <a:p>
            <a:pPr marL="0" indent="0">
              <a:buNone/>
            </a:pPr>
            <a:endParaRPr lang="en-GB" sz="1400"/>
          </a:p>
          <a:p>
            <a:pPr marL="227965" indent="-227965"/>
            <a:endParaRPr lang="en-GB"/>
          </a:p>
          <a:p>
            <a:pPr marL="227965" indent="-227965"/>
            <a:r>
              <a:rPr lang="en-GB" sz="2400">
                <a:latin typeface="Poppins"/>
                <a:cs typeface="Poppins"/>
              </a:rPr>
              <a:t>N-gram: sequences of n adjacent symbols (words).</a:t>
            </a:r>
            <a:endParaRPr lang="en-GB" sz="2400"/>
          </a:p>
          <a:p>
            <a:pPr marL="0" indent="0">
              <a:buNone/>
            </a:pPr>
            <a:endParaRPr lang="en-GB"/>
          </a:p>
        </p:txBody>
      </p:sp>
      <p:graphicFrame>
        <p:nvGraphicFramePr>
          <p:cNvPr id="7" name="Table 6">
            <a:extLst>
              <a:ext uri="{FF2B5EF4-FFF2-40B4-BE49-F238E27FC236}">
                <a16:creationId xmlns:a16="http://schemas.microsoft.com/office/drawing/2014/main" id="{7149C249-24B5-62B7-E4AD-0A0CE9644B87}"/>
              </a:ext>
            </a:extLst>
          </p:cNvPr>
          <p:cNvGraphicFramePr>
            <a:graphicFrameLocks noGrp="1"/>
          </p:cNvGraphicFramePr>
          <p:nvPr/>
        </p:nvGraphicFramePr>
        <p:xfrm>
          <a:off x="923925" y="2162175"/>
          <a:ext cx="10560320" cy="741680"/>
        </p:xfrm>
        <a:graphic>
          <a:graphicData uri="http://schemas.openxmlformats.org/drawingml/2006/table">
            <a:tbl>
              <a:tblPr firstRow="1" bandRow="1">
                <a:tableStyleId>{5C22544A-7EE6-4342-B048-85BDC9FD1C3A}</a:tableStyleId>
              </a:tblPr>
              <a:tblGrid>
                <a:gridCol w="1304925">
                  <a:extLst>
                    <a:ext uri="{9D8B030D-6E8A-4147-A177-3AD203B41FA5}">
                      <a16:colId xmlns:a16="http://schemas.microsoft.com/office/drawing/2014/main" val="557869090"/>
                    </a:ext>
                  </a:extLst>
                </a:gridCol>
                <a:gridCol w="590549">
                  <a:extLst>
                    <a:ext uri="{9D8B030D-6E8A-4147-A177-3AD203B41FA5}">
                      <a16:colId xmlns:a16="http://schemas.microsoft.com/office/drawing/2014/main" val="4021538791"/>
                    </a:ext>
                  </a:extLst>
                </a:gridCol>
                <a:gridCol w="649729">
                  <a:extLst>
                    <a:ext uri="{9D8B030D-6E8A-4147-A177-3AD203B41FA5}">
                      <a16:colId xmlns:a16="http://schemas.microsoft.com/office/drawing/2014/main" val="1374970030"/>
                    </a:ext>
                  </a:extLst>
                </a:gridCol>
                <a:gridCol w="633687">
                  <a:extLst>
                    <a:ext uri="{9D8B030D-6E8A-4147-A177-3AD203B41FA5}">
                      <a16:colId xmlns:a16="http://schemas.microsoft.com/office/drawing/2014/main" val="3598052216"/>
                    </a:ext>
                  </a:extLst>
                </a:gridCol>
                <a:gridCol w="1385670">
                  <a:extLst>
                    <a:ext uri="{9D8B030D-6E8A-4147-A177-3AD203B41FA5}">
                      <a16:colId xmlns:a16="http://schemas.microsoft.com/office/drawing/2014/main" val="265637751"/>
                    </a:ext>
                  </a:extLst>
                </a:gridCol>
                <a:gridCol w="618764">
                  <a:extLst>
                    <a:ext uri="{9D8B030D-6E8A-4147-A177-3AD203B41FA5}">
                      <a16:colId xmlns:a16="http://schemas.microsoft.com/office/drawing/2014/main" val="2945457417"/>
                    </a:ext>
                  </a:extLst>
                </a:gridCol>
                <a:gridCol w="394079">
                  <a:extLst>
                    <a:ext uri="{9D8B030D-6E8A-4147-A177-3AD203B41FA5}">
                      <a16:colId xmlns:a16="http://schemas.microsoft.com/office/drawing/2014/main" val="2714927892"/>
                    </a:ext>
                  </a:extLst>
                </a:gridCol>
                <a:gridCol w="1051592">
                  <a:extLst>
                    <a:ext uri="{9D8B030D-6E8A-4147-A177-3AD203B41FA5}">
                      <a16:colId xmlns:a16="http://schemas.microsoft.com/office/drawing/2014/main" val="2031911907"/>
                    </a:ext>
                  </a:extLst>
                </a:gridCol>
                <a:gridCol w="679784">
                  <a:extLst>
                    <a:ext uri="{9D8B030D-6E8A-4147-A177-3AD203B41FA5}">
                      <a16:colId xmlns:a16="http://schemas.microsoft.com/office/drawing/2014/main" val="2418069713"/>
                    </a:ext>
                  </a:extLst>
                </a:gridCol>
                <a:gridCol w="1057275">
                  <a:extLst>
                    <a:ext uri="{9D8B030D-6E8A-4147-A177-3AD203B41FA5}">
                      <a16:colId xmlns:a16="http://schemas.microsoft.com/office/drawing/2014/main" val="1671409026"/>
                    </a:ext>
                  </a:extLst>
                </a:gridCol>
                <a:gridCol w="707999">
                  <a:extLst>
                    <a:ext uri="{9D8B030D-6E8A-4147-A177-3AD203B41FA5}">
                      <a16:colId xmlns:a16="http://schemas.microsoft.com/office/drawing/2014/main" val="610279597"/>
                    </a:ext>
                  </a:extLst>
                </a:gridCol>
                <a:gridCol w="967179">
                  <a:extLst>
                    <a:ext uri="{9D8B030D-6E8A-4147-A177-3AD203B41FA5}">
                      <a16:colId xmlns:a16="http://schemas.microsoft.com/office/drawing/2014/main" val="2610306951"/>
                    </a:ext>
                  </a:extLst>
                </a:gridCol>
                <a:gridCol w="519088">
                  <a:extLst>
                    <a:ext uri="{9D8B030D-6E8A-4147-A177-3AD203B41FA5}">
                      <a16:colId xmlns:a16="http://schemas.microsoft.com/office/drawing/2014/main" val="1252465199"/>
                    </a:ext>
                  </a:extLst>
                </a:gridCol>
              </a:tblGrid>
              <a:tr h="370840">
                <a:tc>
                  <a:txBody>
                    <a:bodyPr/>
                    <a:lstStyle/>
                    <a:p>
                      <a:pPr lvl="0">
                        <a:buNone/>
                      </a:pPr>
                      <a:r>
                        <a:rPr lang="en-GB">
                          <a:solidFill>
                            <a:srgbClr val="F0DADE"/>
                          </a:solidFill>
                        </a:rPr>
                        <a:t>Words</a:t>
                      </a:r>
                    </a:p>
                  </a:txBody>
                  <a:tcPr>
                    <a:solidFill>
                      <a:srgbClr val="A2364F"/>
                    </a:solidFill>
                  </a:tcPr>
                </a:tc>
                <a:tc>
                  <a:txBody>
                    <a:bodyPr/>
                    <a:lstStyle/>
                    <a:p>
                      <a:r>
                        <a:rPr lang="en-GB"/>
                        <a:t>Text</a:t>
                      </a:r>
                    </a:p>
                  </a:txBody>
                  <a:tcPr/>
                </a:tc>
                <a:tc>
                  <a:txBody>
                    <a:bodyPr/>
                    <a:lstStyle/>
                    <a:p>
                      <a:r>
                        <a:rPr lang="en-GB"/>
                        <a:t>Can</a:t>
                      </a:r>
                    </a:p>
                  </a:txBody>
                  <a:tcPr/>
                </a:tc>
                <a:tc>
                  <a:txBody>
                    <a:bodyPr/>
                    <a:lstStyle/>
                    <a:p>
                      <a:r>
                        <a:rPr lang="en-GB"/>
                        <a:t>Be</a:t>
                      </a:r>
                    </a:p>
                  </a:txBody>
                  <a:tcPr/>
                </a:tc>
                <a:tc>
                  <a:txBody>
                    <a:bodyPr/>
                    <a:lstStyle/>
                    <a:p>
                      <a:r>
                        <a:rPr lang="en-GB"/>
                        <a:t>encoded</a:t>
                      </a:r>
                    </a:p>
                  </a:txBody>
                  <a:tcPr/>
                </a:tc>
                <a:tc>
                  <a:txBody>
                    <a:bodyPr/>
                    <a:lstStyle/>
                    <a:p>
                      <a:r>
                        <a:rPr lang="en-GB"/>
                        <a:t>in</a:t>
                      </a:r>
                    </a:p>
                  </a:txBody>
                  <a:tcPr/>
                </a:tc>
                <a:tc>
                  <a:txBody>
                    <a:bodyPr/>
                    <a:lstStyle/>
                    <a:p>
                      <a:r>
                        <a:rPr lang="en-GB"/>
                        <a:t>a</a:t>
                      </a:r>
                    </a:p>
                  </a:txBody>
                  <a:tcPr/>
                </a:tc>
                <a:tc>
                  <a:txBody>
                    <a:bodyPr/>
                    <a:lstStyle/>
                    <a:p>
                      <a:r>
                        <a:rPr lang="en-GB"/>
                        <a:t>numeric</a:t>
                      </a:r>
                    </a:p>
                  </a:txBody>
                  <a:tcPr/>
                </a:tc>
                <a:tc>
                  <a:txBody>
                    <a:bodyPr/>
                    <a:lstStyle/>
                    <a:p>
                      <a:r>
                        <a:rPr lang="en-GB"/>
                        <a:t>form</a:t>
                      </a:r>
                    </a:p>
                  </a:txBody>
                  <a:tcPr/>
                </a:tc>
                <a:tc>
                  <a:txBody>
                    <a:bodyPr/>
                    <a:lstStyle/>
                    <a:p>
                      <a:pPr lvl="0">
                        <a:buNone/>
                      </a:pPr>
                      <a:r>
                        <a:rPr lang="en-GB"/>
                        <a:t>Multiple</a:t>
                      </a:r>
                    </a:p>
                  </a:txBody>
                  <a:tcPr/>
                </a:tc>
                <a:tc>
                  <a:txBody>
                    <a:bodyPr/>
                    <a:lstStyle/>
                    <a:p>
                      <a:pPr lvl="0">
                        <a:buNone/>
                      </a:pPr>
                      <a:r>
                        <a:rPr lang="en-GB"/>
                        <a:t>Ways</a:t>
                      </a:r>
                    </a:p>
                  </a:txBody>
                  <a:tcPr/>
                </a:tc>
                <a:tc>
                  <a:txBody>
                    <a:bodyPr/>
                    <a:lstStyle/>
                    <a:p>
                      <a:pPr lvl="0">
                        <a:buNone/>
                      </a:pPr>
                      <a:r>
                        <a:rPr lang="en-GB"/>
                        <a:t>Simple</a:t>
                      </a:r>
                    </a:p>
                  </a:txBody>
                  <a:tcPr/>
                </a:tc>
                <a:tc>
                  <a:txBody>
                    <a:bodyPr/>
                    <a:lstStyle/>
                    <a:p>
                      <a:pPr lvl="0">
                        <a:buNone/>
                      </a:pPr>
                      <a:r>
                        <a:rPr lang="en-GB"/>
                        <a:t>...</a:t>
                      </a:r>
                    </a:p>
                  </a:txBody>
                  <a:tcPr/>
                </a:tc>
                <a:extLst>
                  <a:ext uri="{0D108BD9-81ED-4DB2-BD59-A6C34878D82A}">
                    <a16:rowId xmlns:a16="http://schemas.microsoft.com/office/drawing/2014/main" val="2234159047"/>
                  </a:ext>
                </a:extLst>
              </a:tr>
              <a:tr h="370840">
                <a:tc>
                  <a:txBody>
                    <a:bodyPr/>
                    <a:lstStyle/>
                    <a:p>
                      <a:pPr lvl="0">
                        <a:buNone/>
                      </a:pPr>
                      <a:r>
                        <a:rPr lang="en-GB">
                          <a:solidFill>
                            <a:srgbClr val="F0DADE"/>
                          </a:solidFill>
                        </a:rPr>
                        <a:t>Repetitions</a:t>
                      </a:r>
                    </a:p>
                  </a:txBody>
                  <a:tcPr>
                    <a:solidFill>
                      <a:srgbClr val="A2364F"/>
                    </a:solidFill>
                  </a:tcPr>
                </a:tc>
                <a:tc>
                  <a:txBody>
                    <a:bodyPr/>
                    <a:lstStyle/>
                    <a:p>
                      <a:r>
                        <a:rPr lang="en-GB"/>
                        <a:t>1</a:t>
                      </a:r>
                    </a:p>
                  </a:txBody>
                  <a:tcPr/>
                </a:tc>
                <a:tc>
                  <a:txBody>
                    <a:bodyPr/>
                    <a:lstStyle/>
                    <a:p>
                      <a:r>
                        <a:rPr lang="en-GB"/>
                        <a:t>1</a:t>
                      </a:r>
                    </a:p>
                  </a:txBody>
                  <a:tcPr/>
                </a:tc>
                <a:tc>
                  <a:txBody>
                    <a:bodyPr/>
                    <a:lstStyle/>
                    <a:p>
                      <a:r>
                        <a:rPr lang="en-GB"/>
                        <a:t>1</a:t>
                      </a:r>
                    </a:p>
                  </a:txBody>
                  <a:tcPr/>
                </a:tc>
                <a:tc>
                  <a:txBody>
                    <a:bodyPr/>
                    <a:lstStyle/>
                    <a:p>
                      <a:r>
                        <a:rPr lang="en-GB"/>
                        <a:t>1</a:t>
                      </a:r>
                    </a:p>
                  </a:txBody>
                  <a:tcPr/>
                </a:tc>
                <a:tc>
                  <a:txBody>
                    <a:bodyPr/>
                    <a:lstStyle/>
                    <a:p>
                      <a:r>
                        <a:rPr lang="en-GB"/>
                        <a:t>3</a:t>
                      </a:r>
                    </a:p>
                  </a:txBody>
                  <a:tcPr/>
                </a:tc>
                <a:tc>
                  <a:txBody>
                    <a:bodyPr/>
                    <a:lstStyle/>
                    <a:p>
                      <a:r>
                        <a:rPr lang="en-GB"/>
                        <a:t>1</a:t>
                      </a:r>
                    </a:p>
                  </a:txBody>
                  <a:tcPr/>
                </a:tc>
                <a:tc>
                  <a:txBody>
                    <a:bodyPr/>
                    <a:lstStyle/>
                    <a:p>
                      <a:r>
                        <a:rPr lang="en-GB"/>
                        <a:t>1</a:t>
                      </a:r>
                    </a:p>
                  </a:txBody>
                  <a:tcPr/>
                </a:tc>
                <a:tc>
                  <a:txBody>
                    <a:bodyPr/>
                    <a:lstStyle/>
                    <a:p>
                      <a:r>
                        <a:rPr lang="en-GB"/>
                        <a:t>2</a:t>
                      </a:r>
                    </a:p>
                  </a:txBody>
                  <a:tcPr/>
                </a:tc>
                <a:tc>
                  <a:txBody>
                    <a:bodyPr/>
                    <a:lstStyle/>
                    <a:p>
                      <a:pPr lvl="0">
                        <a:buNone/>
                      </a:pPr>
                      <a:r>
                        <a:rPr lang="en-GB"/>
                        <a:t>1</a:t>
                      </a:r>
                    </a:p>
                  </a:txBody>
                  <a:tcPr/>
                </a:tc>
                <a:tc>
                  <a:txBody>
                    <a:bodyPr/>
                    <a:lstStyle/>
                    <a:p>
                      <a:pPr lvl="0">
                        <a:buNone/>
                      </a:pPr>
                      <a:r>
                        <a:rPr lang="en-GB"/>
                        <a:t>1</a:t>
                      </a:r>
                    </a:p>
                  </a:txBody>
                  <a:tcPr/>
                </a:tc>
                <a:tc>
                  <a:txBody>
                    <a:bodyPr/>
                    <a:lstStyle/>
                    <a:p>
                      <a:pPr lvl="0">
                        <a:buNone/>
                      </a:pPr>
                      <a:r>
                        <a:rPr lang="en-GB"/>
                        <a:t>1</a:t>
                      </a:r>
                    </a:p>
                  </a:txBody>
                  <a:tcPr/>
                </a:tc>
                <a:tc>
                  <a:txBody>
                    <a:bodyPr/>
                    <a:lstStyle/>
                    <a:p>
                      <a:pPr lvl="0">
                        <a:buNone/>
                      </a:pPr>
                      <a:endParaRPr lang="en-GB"/>
                    </a:p>
                  </a:txBody>
                  <a:tcPr/>
                </a:tc>
                <a:extLst>
                  <a:ext uri="{0D108BD9-81ED-4DB2-BD59-A6C34878D82A}">
                    <a16:rowId xmlns:a16="http://schemas.microsoft.com/office/drawing/2014/main" val="4253586343"/>
                  </a:ext>
                </a:extLst>
              </a:tr>
            </a:tbl>
          </a:graphicData>
        </a:graphic>
      </p:graphicFrame>
      <p:graphicFrame>
        <p:nvGraphicFramePr>
          <p:cNvPr id="3" name="Table 2">
            <a:extLst>
              <a:ext uri="{FF2B5EF4-FFF2-40B4-BE49-F238E27FC236}">
                <a16:creationId xmlns:a16="http://schemas.microsoft.com/office/drawing/2014/main" id="{875A16F9-CE68-62FB-0FC4-4CF0A0538AB8}"/>
              </a:ext>
            </a:extLst>
          </p:cNvPr>
          <p:cNvGraphicFramePr>
            <a:graphicFrameLocks noGrp="1"/>
          </p:cNvGraphicFramePr>
          <p:nvPr/>
        </p:nvGraphicFramePr>
        <p:xfrm>
          <a:off x="1304925" y="3609975"/>
          <a:ext cx="1878386" cy="2560320"/>
        </p:xfrm>
        <a:graphic>
          <a:graphicData uri="http://schemas.openxmlformats.org/drawingml/2006/table">
            <a:tbl>
              <a:tblPr firstRow="1" bandRow="1">
                <a:tableStyleId>{5C22544A-7EE6-4342-B048-85BDC9FD1C3A}</a:tableStyleId>
              </a:tblPr>
              <a:tblGrid>
                <a:gridCol w="1181099">
                  <a:extLst>
                    <a:ext uri="{9D8B030D-6E8A-4147-A177-3AD203B41FA5}">
                      <a16:colId xmlns:a16="http://schemas.microsoft.com/office/drawing/2014/main" val="547841112"/>
                    </a:ext>
                  </a:extLst>
                </a:gridCol>
                <a:gridCol w="697287">
                  <a:extLst>
                    <a:ext uri="{9D8B030D-6E8A-4147-A177-3AD203B41FA5}">
                      <a16:colId xmlns:a16="http://schemas.microsoft.com/office/drawing/2014/main" val="61046673"/>
                    </a:ext>
                  </a:extLst>
                </a:gridCol>
              </a:tblGrid>
              <a:tr h="342842">
                <a:tc>
                  <a:txBody>
                    <a:bodyPr/>
                    <a:lstStyle/>
                    <a:p>
                      <a:r>
                        <a:rPr lang="en-GB"/>
                        <a:t>1-gram</a:t>
                      </a:r>
                    </a:p>
                  </a:txBody>
                  <a:tcPr/>
                </a:tc>
                <a:tc>
                  <a:txBody>
                    <a:bodyPr/>
                    <a:lstStyle/>
                    <a:p>
                      <a:r>
                        <a:rPr lang="en-GB"/>
                        <a:t>Rep.</a:t>
                      </a:r>
                    </a:p>
                  </a:txBody>
                  <a:tcPr/>
                </a:tc>
                <a:extLst>
                  <a:ext uri="{0D108BD9-81ED-4DB2-BD59-A6C34878D82A}">
                    <a16:rowId xmlns:a16="http://schemas.microsoft.com/office/drawing/2014/main" val="1070872217"/>
                  </a:ext>
                </a:extLst>
              </a:tr>
              <a:tr h="342842">
                <a:tc>
                  <a:txBody>
                    <a:bodyPr/>
                    <a:lstStyle/>
                    <a:p>
                      <a:pPr lvl="0">
                        <a:buNone/>
                      </a:pPr>
                      <a:r>
                        <a:rPr lang="en-GB"/>
                        <a:t>text</a:t>
                      </a:r>
                    </a:p>
                  </a:txBody>
                  <a:tcPr/>
                </a:tc>
                <a:tc>
                  <a:txBody>
                    <a:bodyPr/>
                    <a:lstStyle/>
                    <a:p>
                      <a:r>
                        <a:rPr lang="en-GB"/>
                        <a:t>1</a:t>
                      </a:r>
                    </a:p>
                  </a:txBody>
                  <a:tcPr/>
                </a:tc>
                <a:extLst>
                  <a:ext uri="{0D108BD9-81ED-4DB2-BD59-A6C34878D82A}">
                    <a16:rowId xmlns:a16="http://schemas.microsoft.com/office/drawing/2014/main" val="1092897487"/>
                  </a:ext>
                </a:extLst>
              </a:tr>
              <a:tr h="342842">
                <a:tc>
                  <a:txBody>
                    <a:bodyPr/>
                    <a:lstStyle/>
                    <a:p>
                      <a:r>
                        <a:rPr lang="en-GB"/>
                        <a:t>can</a:t>
                      </a:r>
                    </a:p>
                  </a:txBody>
                  <a:tcPr/>
                </a:tc>
                <a:tc>
                  <a:txBody>
                    <a:bodyPr/>
                    <a:lstStyle/>
                    <a:p>
                      <a:r>
                        <a:rPr lang="en-GB"/>
                        <a:t>1</a:t>
                      </a:r>
                    </a:p>
                  </a:txBody>
                  <a:tcPr/>
                </a:tc>
                <a:extLst>
                  <a:ext uri="{0D108BD9-81ED-4DB2-BD59-A6C34878D82A}">
                    <a16:rowId xmlns:a16="http://schemas.microsoft.com/office/drawing/2014/main" val="4171009254"/>
                  </a:ext>
                </a:extLst>
              </a:tr>
              <a:tr h="342842">
                <a:tc>
                  <a:txBody>
                    <a:bodyPr/>
                    <a:lstStyle/>
                    <a:p>
                      <a:r>
                        <a:rPr lang="en-GB"/>
                        <a:t>be</a:t>
                      </a:r>
                    </a:p>
                  </a:txBody>
                  <a:tcPr/>
                </a:tc>
                <a:tc>
                  <a:txBody>
                    <a:bodyPr/>
                    <a:lstStyle/>
                    <a:p>
                      <a:r>
                        <a:rPr lang="en-GB"/>
                        <a:t>1</a:t>
                      </a:r>
                    </a:p>
                  </a:txBody>
                  <a:tcPr/>
                </a:tc>
                <a:extLst>
                  <a:ext uri="{0D108BD9-81ED-4DB2-BD59-A6C34878D82A}">
                    <a16:rowId xmlns:a16="http://schemas.microsoft.com/office/drawing/2014/main" val="2404398065"/>
                  </a:ext>
                </a:extLst>
              </a:tr>
              <a:tr h="342842">
                <a:tc>
                  <a:txBody>
                    <a:bodyPr/>
                    <a:lstStyle/>
                    <a:p>
                      <a:r>
                        <a:rPr lang="en-GB"/>
                        <a:t>encoded</a:t>
                      </a:r>
                    </a:p>
                  </a:txBody>
                  <a:tcPr/>
                </a:tc>
                <a:tc>
                  <a:txBody>
                    <a:bodyPr/>
                    <a:lstStyle/>
                    <a:p>
                      <a:r>
                        <a:rPr lang="en-GB"/>
                        <a:t>1</a:t>
                      </a:r>
                    </a:p>
                  </a:txBody>
                  <a:tcPr/>
                </a:tc>
                <a:extLst>
                  <a:ext uri="{0D108BD9-81ED-4DB2-BD59-A6C34878D82A}">
                    <a16:rowId xmlns:a16="http://schemas.microsoft.com/office/drawing/2014/main" val="3910259695"/>
                  </a:ext>
                </a:extLst>
              </a:tr>
              <a:tr h="342842">
                <a:tc>
                  <a:txBody>
                    <a:bodyPr/>
                    <a:lstStyle/>
                    <a:p>
                      <a:r>
                        <a:rPr lang="en-GB"/>
                        <a:t>in</a:t>
                      </a:r>
                    </a:p>
                  </a:txBody>
                  <a:tcPr/>
                </a:tc>
                <a:tc>
                  <a:txBody>
                    <a:bodyPr/>
                    <a:lstStyle/>
                    <a:p>
                      <a:r>
                        <a:rPr lang="en-GB"/>
                        <a:t>3</a:t>
                      </a:r>
                    </a:p>
                  </a:txBody>
                  <a:tcPr/>
                </a:tc>
                <a:extLst>
                  <a:ext uri="{0D108BD9-81ED-4DB2-BD59-A6C34878D82A}">
                    <a16:rowId xmlns:a16="http://schemas.microsoft.com/office/drawing/2014/main" val="4124491041"/>
                  </a:ext>
                </a:extLst>
              </a:tr>
              <a:tr h="342842">
                <a:tc>
                  <a:txBody>
                    <a:bodyPr/>
                    <a:lstStyle/>
                    <a:p>
                      <a:r>
                        <a:rPr lang="en-GB"/>
                        <a:t>...</a:t>
                      </a:r>
                    </a:p>
                  </a:txBody>
                  <a:tcPr/>
                </a:tc>
                <a:tc>
                  <a:txBody>
                    <a:bodyPr/>
                    <a:lstStyle/>
                    <a:p>
                      <a:r>
                        <a:rPr lang="en-GB"/>
                        <a:t>...</a:t>
                      </a:r>
                    </a:p>
                  </a:txBody>
                  <a:tcPr/>
                </a:tc>
                <a:extLst>
                  <a:ext uri="{0D108BD9-81ED-4DB2-BD59-A6C34878D82A}">
                    <a16:rowId xmlns:a16="http://schemas.microsoft.com/office/drawing/2014/main" val="3001673236"/>
                  </a:ext>
                </a:extLst>
              </a:tr>
            </a:tbl>
          </a:graphicData>
        </a:graphic>
      </p:graphicFrame>
      <p:graphicFrame>
        <p:nvGraphicFramePr>
          <p:cNvPr id="4" name="Table 3">
            <a:extLst>
              <a:ext uri="{FF2B5EF4-FFF2-40B4-BE49-F238E27FC236}">
                <a16:creationId xmlns:a16="http://schemas.microsoft.com/office/drawing/2014/main" id="{639E7346-F9B1-6DCF-C9DE-7C80441E4630}"/>
              </a:ext>
            </a:extLst>
          </p:cNvPr>
          <p:cNvGraphicFramePr>
            <a:graphicFrameLocks noGrp="1"/>
          </p:cNvGraphicFramePr>
          <p:nvPr/>
        </p:nvGraphicFramePr>
        <p:xfrm>
          <a:off x="3562349" y="3600450"/>
          <a:ext cx="2047873" cy="2566035"/>
        </p:xfrm>
        <a:graphic>
          <a:graphicData uri="http://schemas.openxmlformats.org/drawingml/2006/table">
            <a:tbl>
              <a:tblPr firstRow="1" bandRow="1">
                <a:tableStyleId>{5C22544A-7EE6-4342-B048-85BDC9FD1C3A}</a:tableStyleId>
              </a:tblPr>
              <a:tblGrid>
                <a:gridCol w="1409698">
                  <a:extLst>
                    <a:ext uri="{9D8B030D-6E8A-4147-A177-3AD203B41FA5}">
                      <a16:colId xmlns:a16="http://schemas.microsoft.com/office/drawing/2014/main" val="547841112"/>
                    </a:ext>
                  </a:extLst>
                </a:gridCol>
                <a:gridCol w="638175">
                  <a:extLst>
                    <a:ext uri="{9D8B030D-6E8A-4147-A177-3AD203B41FA5}">
                      <a16:colId xmlns:a16="http://schemas.microsoft.com/office/drawing/2014/main" val="61046673"/>
                    </a:ext>
                  </a:extLst>
                </a:gridCol>
              </a:tblGrid>
              <a:tr h="371475">
                <a:tc>
                  <a:txBody>
                    <a:bodyPr/>
                    <a:lstStyle/>
                    <a:p>
                      <a:r>
                        <a:rPr lang="en-GB"/>
                        <a:t>2-gram</a:t>
                      </a:r>
                      <a:endParaRPr lang="en-US"/>
                    </a:p>
                  </a:txBody>
                  <a:tcPr/>
                </a:tc>
                <a:tc>
                  <a:txBody>
                    <a:bodyPr/>
                    <a:lstStyle/>
                    <a:p>
                      <a:r>
                        <a:rPr lang="en-GB"/>
                        <a:t>Rep.</a:t>
                      </a:r>
                    </a:p>
                  </a:txBody>
                  <a:tcPr/>
                </a:tc>
                <a:extLst>
                  <a:ext uri="{0D108BD9-81ED-4DB2-BD59-A6C34878D82A}">
                    <a16:rowId xmlns:a16="http://schemas.microsoft.com/office/drawing/2014/main" val="1070872217"/>
                  </a:ext>
                </a:extLst>
              </a:tr>
              <a:tr h="342842">
                <a:tc>
                  <a:txBody>
                    <a:bodyPr/>
                    <a:lstStyle/>
                    <a:p>
                      <a:pPr lvl="0">
                        <a:buNone/>
                      </a:pPr>
                      <a:r>
                        <a:rPr lang="en-GB"/>
                        <a:t>Text can</a:t>
                      </a:r>
                      <a:endParaRPr lang="en-US"/>
                    </a:p>
                  </a:txBody>
                  <a:tcPr/>
                </a:tc>
                <a:tc>
                  <a:txBody>
                    <a:bodyPr/>
                    <a:lstStyle/>
                    <a:p>
                      <a:r>
                        <a:rPr lang="en-GB"/>
                        <a:t>1</a:t>
                      </a:r>
                    </a:p>
                  </a:txBody>
                  <a:tcPr/>
                </a:tc>
                <a:extLst>
                  <a:ext uri="{0D108BD9-81ED-4DB2-BD59-A6C34878D82A}">
                    <a16:rowId xmlns:a16="http://schemas.microsoft.com/office/drawing/2014/main" val="1092897487"/>
                  </a:ext>
                </a:extLst>
              </a:tr>
              <a:tr h="342842">
                <a:tc>
                  <a:txBody>
                    <a:bodyPr/>
                    <a:lstStyle/>
                    <a:p>
                      <a:r>
                        <a:rPr lang="en-GB"/>
                        <a:t>Can be</a:t>
                      </a:r>
                    </a:p>
                  </a:txBody>
                  <a:tcPr/>
                </a:tc>
                <a:tc>
                  <a:txBody>
                    <a:bodyPr/>
                    <a:lstStyle/>
                    <a:p>
                      <a:r>
                        <a:rPr lang="en-GB"/>
                        <a:t>1</a:t>
                      </a:r>
                    </a:p>
                  </a:txBody>
                  <a:tcPr/>
                </a:tc>
                <a:extLst>
                  <a:ext uri="{0D108BD9-81ED-4DB2-BD59-A6C34878D82A}">
                    <a16:rowId xmlns:a16="http://schemas.microsoft.com/office/drawing/2014/main" val="4171009254"/>
                  </a:ext>
                </a:extLst>
              </a:tr>
              <a:tr h="342842">
                <a:tc>
                  <a:txBody>
                    <a:bodyPr/>
                    <a:lstStyle/>
                    <a:p>
                      <a:r>
                        <a:rPr lang="en-GB"/>
                        <a:t>Be encoded</a:t>
                      </a:r>
                    </a:p>
                  </a:txBody>
                  <a:tcPr/>
                </a:tc>
                <a:tc>
                  <a:txBody>
                    <a:bodyPr/>
                    <a:lstStyle/>
                    <a:p>
                      <a:r>
                        <a:rPr lang="en-GB"/>
                        <a:t>1</a:t>
                      </a:r>
                    </a:p>
                  </a:txBody>
                  <a:tcPr/>
                </a:tc>
                <a:extLst>
                  <a:ext uri="{0D108BD9-81ED-4DB2-BD59-A6C34878D82A}">
                    <a16:rowId xmlns:a16="http://schemas.microsoft.com/office/drawing/2014/main" val="2404398065"/>
                  </a:ext>
                </a:extLst>
              </a:tr>
              <a:tr h="342842">
                <a:tc>
                  <a:txBody>
                    <a:bodyPr/>
                    <a:lstStyle/>
                    <a:p>
                      <a:r>
                        <a:rPr lang="en-GB"/>
                        <a:t>Encoded in</a:t>
                      </a:r>
                    </a:p>
                  </a:txBody>
                  <a:tcPr/>
                </a:tc>
                <a:tc>
                  <a:txBody>
                    <a:bodyPr/>
                    <a:lstStyle/>
                    <a:p>
                      <a:r>
                        <a:rPr lang="en-GB"/>
                        <a:t>1</a:t>
                      </a:r>
                    </a:p>
                  </a:txBody>
                  <a:tcPr/>
                </a:tc>
                <a:extLst>
                  <a:ext uri="{0D108BD9-81ED-4DB2-BD59-A6C34878D82A}">
                    <a16:rowId xmlns:a16="http://schemas.microsoft.com/office/drawing/2014/main" val="3910259695"/>
                  </a:ext>
                </a:extLst>
              </a:tr>
              <a:tr h="342842">
                <a:tc>
                  <a:txBody>
                    <a:bodyPr/>
                    <a:lstStyle/>
                    <a:p>
                      <a:r>
                        <a:rPr lang="en-GB"/>
                        <a:t>In numeric</a:t>
                      </a:r>
                      <a:endParaRPr lang="en-US"/>
                    </a:p>
                  </a:txBody>
                  <a:tcPr/>
                </a:tc>
                <a:tc>
                  <a:txBody>
                    <a:bodyPr/>
                    <a:lstStyle/>
                    <a:p>
                      <a:r>
                        <a:rPr lang="en-GB"/>
                        <a:t>1</a:t>
                      </a:r>
                    </a:p>
                  </a:txBody>
                  <a:tcPr/>
                </a:tc>
                <a:extLst>
                  <a:ext uri="{0D108BD9-81ED-4DB2-BD59-A6C34878D82A}">
                    <a16:rowId xmlns:a16="http://schemas.microsoft.com/office/drawing/2014/main" val="4124491041"/>
                  </a:ext>
                </a:extLst>
              </a:tr>
              <a:tr h="342842">
                <a:tc>
                  <a:txBody>
                    <a:bodyPr/>
                    <a:lstStyle/>
                    <a:p>
                      <a:r>
                        <a:rPr lang="en-GB"/>
                        <a:t>...</a:t>
                      </a:r>
                    </a:p>
                  </a:txBody>
                  <a:tcPr/>
                </a:tc>
                <a:tc>
                  <a:txBody>
                    <a:bodyPr/>
                    <a:lstStyle/>
                    <a:p>
                      <a:r>
                        <a:rPr lang="en-GB"/>
                        <a:t>...</a:t>
                      </a:r>
                    </a:p>
                  </a:txBody>
                  <a:tcPr/>
                </a:tc>
                <a:extLst>
                  <a:ext uri="{0D108BD9-81ED-4DB2-BD59-A6C34878D82A}">
                    <a16:rowId xmlns:a16="http://schemas.microsoft.com/office/drawing/2014/main" val="3001673236"/>
                  </a:ext>
                </a:extLst>
              </a:tr>
            </a:tbl>
          </a:graphicData>
        </a:graphic>
      </p:graphicFrame>
      <p:graphicFrame>
        <p:nvGraphicFramePr>
          <p:cNvPr id="5" name="Table 4">
            <a:extLst>
              <a:ext uri="{FF2B5EF4-FFF2-40B4-BE49-F238E27FC236}">
                <a16:creationId xmlns:a16="http://schemas.microsoft.com/office/drawing/2014/main" id="{4D8CE17F-3FCB-2C0B-65BD-BB15EF17AB2E}"/>
              </a:ext>
            </a:extLst>
          </p:cNvPr>
          <p:cNvGraphicFramePr>
            <a:graphicFrameLocks noGrp="1"/>
          </p:cNvGraphicFramePr>
          <p:nvPr/>
        </p:nvGraphicFramePr>
        <p:xfrm>
          <a:off x="6019799" y="3609974"/>
          <a:ext cx="2838444" cy="2566035"/>
        </p:xfrm>
        <a:graphic>
          <a:graphicData uri="http://schemas.openxmlformats.org/drawingml/2006/table">
            <a:tbl>
              <a:tblPr firstRow="1" bandRow="1">
                <a:tableStyleId>{5C22544A-7EE6-4342-B048-85BDC9FD1C3A}</a:tableStyleId>
              </a:tblPr>
              <a:tblGrid>
                <a:gridCol w="2095500">
                  <a:extLst>
                    <a:ext uri="{9D8B030D-6E8A-4147-A177-3AD203B41FA5}">
                      <a16:colId xmlns:a16="http://schemas.microsoft.com/office/drawing/2014/main" val="547841112"/>
                    </a:ext>
                  </a:extLst>
                </a:gridCol>
                <a:gridCol w="742944">
                  <a:extLst>
                    <a:ext uri="{9D8B030D-6E8A-4147-A177-3AD203B41FA5}">
                      <a16:colId xmlns:a16="http://schemas.microsoft.com/office/drawing/2014/main" val="61046673"/>
                    </a:ext>
                  </a:extLst>
                </a:gridCol>
              </a:tblGrid>
              <a:tr h="371475">
                <a:tc>
                  <a:txBody>
                    <a:bodyPr/>
                    <a:lstStyle/>
                    <a:p>
                      <a:r>
                        <a:rPr lang="en-GB"/>
                        <a:t>3-gram</a:t>
                      </a:r>
                      <a:endParaRPr lang="en-US"/>
                    </a:p>
                  </a:txBody>
                  <a:tcPr/>
                </a:tc>
                <a:tc>
                  <a:txBody>
                    <a:bodyPr/>
                    <a:lstStyle/>
                    <a:p>
                      <a:r>
                        <a:rPr lang="en-GB"/>
                        <a:t>Rep.</a:t>
                      </a:r>
                    </a:p>
                  </a:txBody>
                  <a:tcPr/>
                </a:tc>
                <a:extLst>
                  <a:ext uri="{0D108BD9-81ED-4DB2-BD59-A6C34878D82A}">
                    <a16:rowId xmlns:a16="http://schemas.microsoft.com/office/drawing/2014/main" val="1070872217"/>
                  </a:ext>
                </a:extLst>
              </a:tr>
              <a:tr h="342842">
                <a:tc>
                  <a:txBody>
                    <a:bodyPr/>
                    <a:lstStyle/>
                    <a:p>
                      <a:pPr lvl="0">
                        <a:buNone/>
                      </a:pPr>
                      <a:r>
                        <a:rPr lang="en-GB"/>
                        <a:t>Text can be</a:t>
                      </a:r>
                      <a:endParaRPr lang="en-US"/>
                    </a:p>
                  </a:txBody>
                  <a:tcPr/>
                </a:tc>
                <a:tc>
                  <a:txBody>
                    <a:bodyPr/>
                    <a:lstStyle/>
                    <a:p>
                      <a:r>
                        <a:rPr lang="en-GB"/>
                        <a:t>1</a:t>
                      </a:r>
                    </a:p>
                  </a:txBody>
                  <a:tcPr/>
                </a:tc>
                <a:extLst>
                  <a:ext uri="{0D108BD9-81ED-4DB2-BD59-A6C34878D82A}">
                    <a16:rowId xmlns:a16="http://schemas.microsoft.com/office/drawing/2014/main" val="1092897487"/>
                  </a:ext>
                </a:extLst>
              </a:tr>
              <a:tr h="342842">
                <a:tc>
                  <a:txBody>
                    <a:bodyPr/>
                    <a:lstStyle/>
                    <a:p>
                      <a:r>
                        <a:rPr lang="en-GB"/>
                        <a:t>Can be encoded</a:t>
                      </a:r>
                      <a:endParaRPr lang="en-US"/>
                    </a:p>
                  </a:txBody>
                  <a:tcPr/>
                </a:tc>
                <a:tc>
                  <a:txBody>
                    <a:bodyPr/>
                    <a:lstStyle/>
                    <a:p>
                      <a:r>
                        <a:rPr lang="en-GB"/>
                        <a:t>1</a:t>
                      </a:r>
                    </a:p>
                  </a:txBody>
                  <a:tcPr/>
                </a:tc>
                <a:extLst>
                  <a:ext uri="{0D108BD9-81ED-4DB2-BD59-A6C34878D82A}">
                    <a16:rowId xmlns:a16="http://schemas.microsoft.com/office/drawing/2014/main" val="4171009254"/>
                  </a:ext>
                </a:extLst>
              </a:tr>
              <a:tr h="342842">
                <a:tc>
                  <a:txBody>
                    <a:bodyPr/>
                    <a:lstStyle/>
                    <a:p>
                      <a:r>
                        <a:rPr lang="en-GB"/>
                        <a:t>Be encoded in</a:t>
                      </a:r>
                    </a:p>
                  </a:txBody>
                  <a:tcPr/>
                </a:tc>
                <a:tc>
                  <a:txBody>
                    <a:bodyPr/>
                    <a:lstStyle/>
                    <a:p>
                      <a:r>
                        <a:rPr lang="en-GB"/>
                        <a:t>1</a:t>
                      </a:r>
                    </a:p>
                  </a:txBody>
                  <a:tcPr/>
                </a:tc>
                <a:extLst>
                  <a:ext uri="{0D108BD9-81ED-4DB2-BD59-A6C34878D82A}">
                    <a16:rowId xmlns:a16="http://schemas.microsoft.com/office/drawing/2014/main" val="2404398065"/>
                  </a:ext>
                </a:extLst>
              </a:tr>
              <a:tr h="342842">
                <a:tc>
                  <a:txBody>
                    <a:bodyPr/>
                    <a:lstStyle/>
                    <a:p>
                      <a:r>
                        <a:rPr lang="en-GB"/>
                        <a:t>Encoded in numeric</a:t>
                      </a:r>
                      <a:endParaRPr lang="en-US"/>
                    </a:p>
                  </a:txBody>
                  <a:tcPr/>
                </a:tc>
                <a:tc>
                  <a:txBody>
                    <a:bodyPr/>
                    <a:lstStyle/>
                    <a:p>
                      <a:r>
                        <a:rPr lang="en-GB"/>
                        <a:t>1</a:t>
                      </a:r>
                    </a:p>
                  </a:txBody>
                  <a:tcPr/>
                </a:tc>
                <a:extLst>
                  <a:ext uri="{0D108BD9-81ED-4DB2-BD59-A6C34878D82A}">
                    <a16:rowId xmlns:a16="http://schemas.microsoft.com/office/drawing/2014/main" val="3910259695"/>
                  </a:ext>
                </a:extLst>
              </a:tr>
              <a:tr h="342842">
                <a:tc>
                  <a:txBody>
                    <a:bodyPr/>
                    <a:lstStyle/>
                    <a:p>
                      <a:r>
                        <a:rPr lang="en-GB"/>
                        <a:t>In numeric form</a:t>
                      </a:r>
                    </a:p>
                  </a:txBody>
                  <a:tcPr/>
                </a:tc>
                <a:tc>
                  <a:txBody>
                    <a:bodyPr/>
                    <a:lstStyle/>
                    <a:p>
                      <a:r>
                        <a:rPr lang="en-GB"/>
                        <a:t>1</a:t>
                      </a:r>
                    </a:p>
                  </a:txBody>
                  <a:tcPr/>
                </a:tc>
                <a:extLst>
                  <a:ext uri="{0D108BD9-81ED-4DB2-BD59-A6C34878D82A}">
                    <a16:rowId xmlns:a16="http://schemas.microsoft.com/office/drawing/2014/main" val="4124491041"/>
                  </a:ext>
                </a:extLst>
              </a:tr>
              <a:tr h="342842">
                <a:tc>
                  <a:txBody>
                    <a:bodyPr/>
                    <a:lstStyle/>
                    <a:p>
                      <a:r>
                        <a:rPr lang="en-GB"/>
                        <a:t>...</a:t>
                      </a:r>
                    </a:p>
                  </a:txBody>
                  <a:tcPr/>
                </a:tc>
                <a:tc>
                  <a:txBody>
                    <a:bodyPr/>
                    <a:lstStyle/>
                    <a:p>
                      <a:r>
                        <a:rPr lang="en-GB"/>
                        <a:t>...</a:t>
                      </a:r>
                    </a:p>
                  </a:txBody>
                  <a:tcPr/>
                </a:tc>
                <a:extLst>
                  <a:ext uri="{0D108BD9-81ED-4DB2-BD59-A6C34878D82A}">
                    <a16:rowId xmlns:a16="http://schemas.microsoft.com/office/drawing/2014/main" val="3001673236"/>
                  </a:ext>
                </a:extLst>
              </a:tr>
            </a:tbl>
          </a:graphicData>
        </a:graphic>
      </p:graphicFrame>
      <p:sp>
        <p:nvSpPr>
          <p:cNvPr id="8" name="TextBox 7">
            <a:extLst>
              <a:ext uri="{FF2B5EF4-FFF2-40B4-BE49-F238E27FC236}">
                <a16:creationId xmlns:a16="http://schemas.microsoft.com/office/drawing/2014/main" id="{1E8BA0B1-FB7E-2C1B-6268-B953F65720CF}"/>
              </a:ext>
            </a:extLst>
          </p:cNvPr>
          <p:cNvSpPr txBox="1"/>
          <p:nvPr/>
        </p:nvSpPr>
        <p:spPr>
          <a:xfrm>
            <a:off x="9267825" y="3695700"/>
            <a:ext cx="24003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41131C"/>
                </a:solidFill>
                <a:ea typeface="Calibri"/>
                <a:cs typeface="Calibri"/>
              </a:rPr>
              <a:t>Can we predict the new word in the sentence</a:t>
            </a:r>
          </a:p>
          <a:p>
            <a:endParaRPr lang="en-GB">
              <a:solidFill>
                <a:srgbClr val="41131C"/>
              </a:solidFill>
              <a:ea typeface="Calibri"/>
              <a:cs typeface="Calibri"/>
            </a:endParaRPr>
          </a:p>
          <a:p>
            <a:r>
              <a:rPr lang="en-GB">
                <a:solidFill>
                  <a:srgbClr val="A2364F"/>
                </a:solidFill>
                <a:ea typeface="Calibri"/>
                <a:cs typeface="Calibri"/>
              </a:rPr>
              <a:t>A simple …</a:t>
            </a:r>
          </a:p>
          <a:p>
            <a:endParaRPr lang="en-GB">
              <a:solidFill>
                <a:srgbClr val="41131C"/>
              </a:solidFill>
              <a:ea typeface="Calibri"/>
              <a:cs typeface="Calibri"/>
            </a:endParaRPr>
          </a:p>
          <a:p>
            <a:r>
              <a:rPr lang="en-GB">
                <a:solidFill>
                  <a:srgbClr val="41131C"/>
                </a:solidFill>
                <a:ea typeface="Calibri"/>
                <a:cs typeface="Calibri"/>
              </a:rPr>
              <a:t>And the next one?</a:t>
            </a:r>
          </a:p>
          <a:p>
            <a:endParaRPr lang="en-GB">
              <a:solidFill>
                <a:srgbClr val="41131C"/>
              </a:solidFill>
              <a:ea typeface="Calibri"/>
              <a:cs typeface="Calibri"/>
            </a:endParaRPr>
          </a:p>
          <a:p>
            <a:r>
              <a:rPr lang="en-GB">
                <a:solidFill>
                  <a:srgbClr val="A2364F"/>
                </a:solidFill>
                <a:ea typeface="Calibri"/>
                <a:cs typeface="Calibri"/>
              </a:rPr>
              <a:t>In ...</a:t>
            </a:r>
          </a:p>
        </p:txBody>
      </p:sp>
    </p:spTree>
    <p:extLst>
      <p:ext uri="{BB962C8B-B14F-4D97-AF65-F5344CB8AC3E}">
        <p14:creationId xmlns:p14="http://schemas.microsoft.com/office/powerpoint/2010/main" val="3580895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B16A2-3DD5-968A-CE18-A090B59A10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C8B341-86C2-E92F-966A-5ECDC02FD4AA}"/>
              </a:ext>
            </a:extLst>
          </p:cNvPr>
          <p:cNvSpPr>
            <a:spLocks noGrp="1"/>
          </p:cNvSpPr>
          <p:nvPr>
            <p:ph type="title"/>
          </p:nvPr>
        </p:nvSpPr>
        <p:spPr/>
        <p:txBody>
          <a:bodyPr/>
          <a:lstStyle/>
          <a:p>
            <a:r>
              <a:rPr lang="en-GB">
                <a:solidFill>
                  <a:srgbClr val="9A003B"/>
                </a:solidFill>
                <a:latin typeface="Segoe UI"/>
                <a:cs typeface="Segoe UI"/>
              </a:rPr>
              <a:t>3</a:t>
            </a:r>
            <a:r>
              <a:rPr lang="en-GB" sz="3200" b="1">
                <a:solidFill>
                  <a:srgbClr val="9A003B"/>
                </a:solidFill>
                <a:latin typeface="Segoe UI"/>
                <a:cs typeface="Segoe UI"/>
              </a:rPr>
              <a:t>. </a:t>
            </a:r>
            <a:r>
              <a:rPr lang="en-GB">
                <a:solidFill>
                  <a:srgbClr val="9A003B"/>
                </a:solidFill>
                <a:latin typeface="Segoe UI"/>
                <a:cs typeface="Segoe UI"/>
              </a:rPr>
              <a:t>Demystifying AI</a:t>
            </a:r>
            <a:endParaRPr lang="en-US"/>
          </a:p>
        </p:txBody>
      </p:sp>
      <p:sp>
        <p:nvSpPr>
          <p:cNvPr id="4" name="Picture Placeholder 3">
            <a:extLst>
              <a:ext uri="{FF2B5EF4-FFF2-40B4-BE49-F238E27FC236}">
                <a16:creationId xmlns:a16="http://schemas.microsoft.com/office/drawing/2014/main" id="{309CA03B-E3C8-9716-F12D-7D1D0D629D24}"/>
              </a:ext>
            </a:extLst>
          </p:cNvPr>
          <p:cNvSpPr>
            <a:spLocks noGrp="1"/>
          </p:cNvSpPr>
          <p:nvPr>
            <p:ph type="pic" idx="1"/>
          </p:nvPr>
        </p:nvSpPr>
        <p:spPr/>
        <p:txBody>
          <a:bodyPr/>
          <a:lstStyle/>
          <a:p>
            <a:endParaRPr lang="en-US"/>
          </a:p>
        </p:txBody>
      </p:sp>
      <p:sp>
        <p:nvSpPr>
          <p:cNvPr id="5" name="Text Placeholder 4">
            <a:extLst>
              <a:ext uri="{FF2B5EF4-FFF2-40B4-BE49-F238E27FC236}">
                <a16:creationId xmlns:a16="http://schemas.microsoft.com/office/drawing/2014/main" id="{84FBCAA6-DE8E-ECF8-C7D7-DFABB85A739C}"/>
              </a:ext>
            </a:extLst>
          </p:cNvPr>
          <p:cNvSpPr>
            <a:spLocks noGrp="1"/>
          </p:cNvSpPr>
          <p:nvPr>
            <p:ph type="body" sz="half" idx="2"/>
          </p:nvPr>
        </p:nvSpPr>
        <p:spPr/>
        <p:txBody>
          <a:bodyPr vert="horz" lIns="91440" tIns="45720" rIns="91440" bIns="45720" rtlCol="0" anchor="ctr">
            <a:normAutofit/>
          </a:bodyPr>
          <a:lstStyle/>
          <a:p>
            <a:pPr marL="514350" indent="-514350">
              <a:buAutoNum type="alphaLcPeriod"/>
            </a:pPr>
            <a:r>
              <a:rPr lang="en-GB" sz="2400" b="1" dirty="0">
                <a:solidFill>
                  <a:srgbClr val="F0DADE"/>
                </a:solidFill>
                <a:latin typeface="Segoe UI"/>
                <a:cs typeface="Segoe UI"/>
              </a:rPr>
              <a:t>ML Pipeline</a:t>
            </a:r>
            <a:endParaRPr lang="en-US" sz="2400" dirty="0">
              <a:solidFill>
                <a:srgbClr val="F0DADE"/>
              </a:solidFill>
              <a:latin typeface="Segoe UI"/>
              <a:cs typeface="Segoe UI"/>
            </a:endParaRPr>
          </a:p>
          <a:p>
            <a:pPr marL="514350" indent="-514350">
              <a:buAutoNum type="alphaLcPeriod"/>
            </a:pPr>
            <a:r>
              <a:rPr lang="en-GB" sz="2400" b="1" dirty="0">
                <a:solidFill>
                  <a:srgbClr val="A2364F"/>
                </a:solidFill>
                <a:latin typeface="Segoe UI"/>
                <a:cs typeface="Segoe UI"/>
              </a:rPr>
              <a:t>Radiology</a:t>
            </a:r>
            <a:endParaRPr lang="en-US" sz="2400" dirty="0">
              <a:solidFill>
                <a:srgbClr val="A2364F"/>
              </a:solidFill>
              <a:latin typeface="Segoe UI"/>
              <a:cs typeface="Segoe UI"/>
            </a:endParaRPr>
          </a:p>
          <a:p>
            <a:pPr marL="514350" indent="-514350">
              <a:buAutoNum type="alphaLcPeriod"/>
            </a:pPr>
            <a:r>
              <a:rPr lang="en-GB" sz="2400" b="1" dirty="0">
                <a:solidFill>
                  <a:srgbClr val="F0DADE"/>
                </a:solidFill>
                <a:latin typeface="Segoe UI"/>
                <a:cs typeface="Segoe UI"/>
              </a:rPr>
              <a:t>Scribes</a:t>
            </a:r>
          </a:p>
          <a:p>
            <a:pPr marL="514350" indent="-514350">
              <a:buAutoNum type="alphaLcPeriod"/>
            </a:pPr>
            <a:r>
              <a:rPr lang="en-GB" sz="2400" b="1" dirty="0">
                <a:solidFill>
                  <a:srgbClr val="F0DADE"/>
                </a:solidFill>
                <a:latin typeface="Segoe UI"/>
                <a:cs typeface="Segoe UI"/>
              </a:rPr>
              <a:t>Pitfalls</a:t>
            </a:r>
          </a:p>
        </p:txBody>
      </p:sp>
      <p:pic>
        <p:nvPicPr>
          <p:cNvPr id="7" name="Picture 6" descr="Cute yellow robot">
            <a:extLst>
              <a:ext uri="{FF2B5EF4-FFF2-40B4-BE49-F238E27FC236}">
                <a16:creationId xmlns:a16="http://schemas.microsoft.com/office/drawing/2014/main" id="{4AF398AA-E5DE-9FD5-EC85-BED8CE97BA93}"/>
              </a:ext>
            </a:extLst>
          </p:cNvPr>
          <p:cNvPicPr>
            <a:picLocks noChangeAspect="1"/>
          </p:cNvPicPr>
          <p:nvPr/>
        </p:nvPicPr>
        <p:blipFill>
          <a:blip r:embed="rId2"/>
          <a:srcRect l="31662"/>
          <a:stretch/>
        </p:blipFill>
        <p:spPr>
          <a:xfrm>
            <a:off x="5183188" y="0"/>
            <a:ext cx="7008820" cy="6865447"/>
          </a:xfrm>
          <a:prstGeom prst="rect">
            <a:avLst/>
          </a:prstGeom>
        </p:spPr>
      </p:pic>
    </p:spTree>
    <p:extLst>
      <p:ext uri="{BB962C8B-B14F-4D97-AF65-F5344CB8AC3E}">
        <p14:creationId xmlns:p14="http://schemas.microsoft.com/office/powerpoint/2010/main" val="3602091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30FC5-72D6-EB1C-F27D-621F138F8913}"/>
              </a:ext>
            </a:extLst>
          </p:cNvPr>
          <p:cNvSpPr>
            <a:spLocks noGrp="1"/>
          </p:cNvSpPr>
          <p:nvPr>
            <p:ph type="title"/>
          </p:nvPr>
        </p:nvSpPr>
        <p:spPr/>
        <p:txBody>
          <a:bodyPr/>
          <a:lstStyle/>
          <a:p>
            <a:r>
              <a:rPr lang="en-GB">
                <a:latin typeface="Poppins"/>
                <a:cs typeface="Poppins"/>
              </a:rPr>
              <a:t>Radiology and image classification</a:t>
            </a:r>
          </a:p>
        </p:txBody>
      </p:sp>
      <p:sp>
        <p:nvSpPr>
          <p:cNvPr id="3" name="Picture Placeholder 2">
            <a:extLst>
              <a:ext uri="{FF2B5EF4-FFF2-40B4-BE49-F238E27FC236}">
                <a16:creationId xmlns:a16="http://schemas.microsoft.com/office/drawing/2014/main" id="{D64B6B16-2849-6E8A-70C1-E07B7BE31311}"/>
              </a:ext>
            </a:extLst>
          </p:cNvPr>
          <p:cNvSpPr>
            <a:spLocks noGrp="1"/>
          </p:cNvSpPr>
          <p:nvPr>
            <p:ph idx="1"/>
          </p:nvPr>
        </p:nvSpPr>
        <p:spPr>
          <a:xfrm>
            <a:off x="838200" y="1825625"/>
            <a:ext cx="8055980" cy="4351338"/>
          </a:xfrm>
        </p:spPr>
        <p:txBody>
          <a:bodyPr vert="horz" lIns="91440" tIns="45720" rIns="91440" bIns="45720" rtlCol="0" anchor="t">
            <a:normAutofit/>
          </a:bodyPr>
          <a:lstStyle/>
          <a:p>
            <a:pPr marL="227965" indent="-227965"/>
            <a:r>
              <a:rPr lang="en-GB">
                <a:latin typeface="Poppins"/>
                <a:cs typeface="Poppins"/>
              </a:rPr>
              <a:t>The COVID-19 pandemic required a large amount of chest image analysis.</a:t>
            </a:r>
          </a:p>
          <a:p>
            <a:pPr marL="227965" indent="-227965"/>
            <a:r>
              <a:rPr lang="en-GB">
                <a:latin typeface="Poppins"/>
                <a:cs typeface="Poppins"/>
              </a:rPr>
              <a:t>AI could help speed up the process.</a:t>
            </a:r>
          </a:p>
          <a:p>
            <a:pPr marL="227965" indent="-227965"/>
            <a:r>
              <a:rPr lang="en-GB">
                <a:latin typeface="Poppins"/>
                <a:cs typeface="Poppins"/>
              </a:rPr>
              <a:t>But how could AI make a diagnosis?</a:t>
            </a:r>
            <a:endParaRPr lang="en-GB"/>
          </a:p>
        </p:txBody>
      </p:sp>
      <p:pic>
        <p:nvPicPr>
          <p:cNvPr id="6" name="Picture 5" descr="A chest x-ray of a person&#10;&#10;Description automatically generated">
            <a:extLst>
              <a:ext uri="{FF2B5EF4-FFF2-40B4-BE49-F238E27FC236}">
                <a16:creationId xmlns:a16="http://schemas.microsoft.com/office/drawing/2014/main" id="{56EED9C3-A29C-C075-88A2-726B2B7AFFB5}"/>
              </a:ext>
            </a:extLst>
          </p:cNvPr>
          <p:cNvPicPr>
            <a:picLocks noChangeAspect="1"/>
          </p:cNvPicPr>
          <p:nvPr/>
        </p:nvPicPr>
        <p:blipFill>
          <a:blip r:embed="rId2"/>
          <a:stretch>
            <a:fillRect/>
          </a:stretch>
        </p:blipFill>
        <p:spPr>
          <a:xfrm>
            <a:off x="9062674" y="1830062"/>
            <a:ext cx="2286294" cy="2784238"/>
          </a:xfrm>
          <a:prstGeom prst="rect">
            <a:avLst/>
          </a:prstGeom>
        </p:spPr>
      </p:pic>
    </p:spTree>
    <p:extLst>
      <p:ext uri="{BB962C8B-B14F-4D97-AF65-F5344CB8AC3E}">
        <p14:creationId xmlns:p14="http://schemas.microsoft.com/office/powerpoint/2010/main" val="119845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59573-AC54-7DF7-9746-46D6448D70ED}"/>
              </a:ext>
            </a:extLst>
          </p:cNvPr>
          <p:cNvSpPr>
            <a:spLocks noGrp="1"/>
          </p:cNvSpPr>
          <p:nvPr>
            <p:ph type="title"/>
          </p:nvPr>
        </p:nvSpPr>
        <p:spPr/>
        <p:txBody>
          <a:bodyPr/>
          <a:lstStyle/>
          <a:p>
            <a:r>
              <a:rPr lang="en-GB">
                <a:latin typeface="Poppins"/>
                <a:cs typeface="Poppins"/>
              </a:rPr>
              <a:t>Feature engineering</a:t>
            </a:r>
            <a:endParaRPr lang="en-GB"/>
          </a:p>
        </p:txBody>
      </p:sp>
      <p:sp>
        <p:nvSpPr>
          <p:cNvPr id="3" name="Content Placeholder 2">
            <a:extLst>
              <a:ext uri="{FF2B5EF4-FFF2-40B4-BE49-F238E27FC236}">
                <a16:creationId xmlns:a16="http://schemas.microsoft.com/office/drawing/2014/main" id="{0CD18626-9BC7-EA53-F09F-6D365CD3F2D0}"/>
              </a:ext>
            </a:extLst>
          </p:cNvPr>
          <p:cNvSpPr>
            <a:spLocks noGrp="1"/>
          </p:cNvSpPr>
          <p:nvPr>
            <p:ph idx="1"/>
          </p:nvPr>
        </p:nvSpPr>
        <p:spPr/>
        <p:txBody>
          <a:bodyPr vert="horz" lIns="91440" tIns="45720" rIns="91440" bIns="45720" rtlCol="0" anchor="t">
            <a:normAutofit/>
          </a:bodyPr>
          <a:lstStyle/>
          <a:p>
            <a:pPr marL="227965" indent="-227965"/>
            <a:r>
              <a:rPr lang="en-GB">
                <a:latin typeface="Poppins"/>
                <a:cs typeface="Poppins"/>
              </a:rPr>
              <a:t>Haar filters and Viola-Jones face detection (Haar, A., Viola, P., and Jones, M.)</a:t>
            </a:r>
            <a:endParaRPr lang="en-US"/>
          </a:p>
          <a:p>
            <a:pPr marL="227965" indent="-227965"/>
            <a:r>
              <a:rPr lang="en-GB">
                <a:latin typeface="Poppins"/>
                <a:cs typeface="Poppins"/>
              </a:rPr>
              <a:t>How to create filters for every object?</a:t>
            </a:r>
            <a:endParaRPr lang="en-GB"/>
          </a:p>
        </p:txBody>
      </p:sp>
      <p:sp>
        <p:nvSpPr>
          <p:cNvPr id="4" name="TextBox 3">
            <a:extLst>
              <a:ext uri="{FF2B5EF4-FFF2-40B4-BE49-F238E27FC236}">
                <a16:creationId xmlns:a16="http://schemas.microsoft.com/office/drawing/2014/main" id="{5B8B0497-1D7A-308E-B81F-A000CF5789CB}"/>
              </a:ext>
            </a:extLst>
          </p:cNvPr>
          <p:cNvSpPr txBox="1"/>
          <p:nvPr/>
        </p:nvSpPr>
        <p:spPr>
          <a:xfrm>
            <a:off x="0" y="6600825"/>
            <a:ext cx="121920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Images by </a:t>
            </a:r>
            <a:r>
              <a:rPr lang="en-US" sz="1200" err="1"/>
              <a:t>Soumyanilcsc</a:t>
            </a:r>
            <a:r>
              <a:rPr lang="en-US" sz="1200"/>
              <a:t> - Own work, CC BY-SA 4.0, </a:t>
            </a:r>
            <a:r>
              <a:rPr lang="en-US" sz="1200">
                <a:hlinkClick r:id="rId2"/>
              </a:rPr>
              <a:t>https://commons.wikimedia.org/w/index.php?curid=37353327</a:t>
            </a:r>
            <a:r>
              <a:rPr lang="en-US" sz="1200">
                <a:ea typeface="+mn-lt"/>
                <a:cs typeface="+mn-lt"/>
              </a:rPr>
              <a:t> and  </a:t>
            </a:r>
            <a:r>
              <a:rPr lang="en-US" sz="1200">
                <a:ea typeface="+mn-lt"/>
                <a:cs typeface="+mn-lt"/>
                <a:hlinkClick r:id="rId3"/>
              </a:rPr>
              <a:t>https://commons.wikimedia.org/w/index.php?curid=37353395</a:t>
            </a:r>
            <a:r>
              <a:rPr lang="en-US" sz="1200">
                <a:ea typeface="+mn-lt"/>
                <a:cs typeface="+mn-lt"/>
              </a:rPr>
              <a:t> </a:t>
            </a:r>
            <a:endParaRPr lang="en-US" sz="1200">
              <a:ea typeface="Calibri"/>
              <a:cs typeface="Calibri"/>
            </a:endParaRPr>
          </a:p>
        </p:txBody>
      </p:sp>
      <p:pic>
        <p:nvPicPr>
          <p:cNvPr id="5" name="Picture 4" descr="undefined">
            <a:extLst>
              <a:ext uri="{FF2B5EF4-FFF2-40B4-BE49-F238E27FC236}">
                <a16:creationId xmlns:a16="http://schemas.microsoft.com/office/drawing/2014/main" id="{2E0B28B9-8CFC-3906-7650-0E16CD33C227}"/>
              </a:ext>
            </a:extLst>
          </p:cNvPr>
          <p:cNvPicPr>
            <a:picLocks noChangeAspect="1"/>
          </p:cNvPicPr>
          <p:nvPr/>
        </p:nvPicPr>
        <p:blipFill>
          <a:blip r:embed="rId4"/>
          <a:stretch>
            <a:fillRect/>
          </a:stretch>
        </p:blipFill>
        <p:spPr>
          <a:xfrm>
            <a:off x="533400" y="4324350"/>
            <a:ext cx="2743200" cy="885825"/>
          </a:xfrm>
          <a:prstGeom prst="rect">
            <a:avLst/>
          </a:prstGeom>
        </p:spPr>
      </p:pic>
      <p:pic>
        <p:nvPicPr>
          <p:cNvPr id="6" name="Picture 5" descr="undefined">
            <a:extLst>
              <a:ext uri="{FF2B5EF4-FFF2-40B4-BE49-F238E27FC236}">
                <a16:creationId xmlns:a16="http://schemas.microsoft.com/office/drawing/2014/main" id="{5E25323D-55E3-FF1D-06E7-D09F0236B946}"/>
              </a:ext>
            </a:extLst>
          </p:cNvPr>
          <p:cNvPicPr>
            <a:picLocks noChangeAspect="1"/>
          </p:cNvPicPr>
          <p:nvPr/>
        </p:nvPicPr>
        <p:blipFill>
          <a:blip r:embed="rId5"/>
          <a:stretch>
            <a:fillRect/>
          </a:stretch>
        </p:blipFill>
        <p:spPr>
          <a:xfrm>
            <a:off x="533400" y="5210905"/>
            <a:ext cx="2743199" cy="970090"/>
          </a:xfrm>
          <a:prstGeom prst="rect">
            <a:avLst/>
          </a:prstGeom>
        </p:spPr>
      </p:pic>
      <p:sp>
        <p:nvSpPr>
          <p:cNvPr id="7" name="TextBox 6">
            <a:extLst>
              <a:ext uri="{FF2B5EF4-FFF2-40B4-BE49-F238E27FC236}">
                <a16:creationId xmlns:a16="http://schemas.microsoft.com/office/drawing/2014/main" id="{B190B152-AACA-57D7-DF52-FECA7769AF24}"/>
              </a:ext>
            </a:extLst>
          </p:cNvPr>
          <p:cNvSpPr txBox="1"/>
          <p:nvPr/>
        </p:nvSpPr>
        <p:spPr>
          <a:xfrm>
            <a:off x="1495425" y="3962400"/>
            <a:ext cx="1914525"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41131C"/>
                </a:solidFill>
                <a:ea typeface="Calibri"/>
                <a:cs typeface="Calibri"/>
              </a:rPr>
              <a:t>Convolve the filter</a:t>
            </a:r>
          </a:p>
        </p:txBody>
      </p:sp>
      <p:pic>
        <p:nvPicPr>
          <p:cNvPr id="8" name="Graphic 7" descr="Cat with solid fill">
            <a:extLst>
              <a:ext uri="{FF2B5EF4-FFF2-40B4-BE49-F238E27FC236}">
                <a16:creationId xmlns:a16="http://schemas.microsoft.com/office/drawing/2014/main" id="{ED8B06CB-4722-90DA-6FB2-58D8461086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76950" y="5038725"/>
            <a:ext cx="914400" cy="914400"/>
          </a:xfrm>
          <a:prstGeom prst="rect">
            <a:avLst/>
          </a:prstGeom>
        </p:spPr>
      </p:pic>
      <p:pic>
        <p:nvPicPr>
          <p:cNvPr id="9" name="Graphic 8" descr="Dog with solid fill">
            <a:extLst>
              <a:ext uri="{FF2B5EF4-FFF2-40B4-BE49-F238E27FC236}">
                <a16:creationId xmlns:a16="http://schemas.microsoft.com/office/drawing/2014/main" id="{7DB9226B-EE7E-A0E3-089E-E1C0FBBF971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62950" y="5153025"/>
            <a:ext cx="914400" cy="914400"/>
          </a:xfrm>
          <a:prstGeom prst="rect">
            <a:avLst/>
          </a:prstGeom>
        </p:spPr>
      </p:pic>
      <p:pic>
        <p:nvPicPr>
          <p:cNvPr id="10" name="Graphic 9" descr="Car with solid fill">
            <a:extLst>
              <a:ext uri="{FF2B5EF4-FFF2-40B4-BE49-F238E27FC236}">
                <a16:creationId xmlns:a16="http://schemas.microsoft.com/office/drawing/2014/main" id="{42C9FE64-0E5D-C984-0272-F4238793EB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39300" y="5153025"/>
            <a:ext cx="914400" cy="914400"/>
          </a:xfrm>
          <a:prstGeom prst="rect">
            <a:avLst/>
          </a:prstGeom>
        </p:spPr>
      </p:pic>
      <p:pic>
        <p:nvPicPr>
          <p:cNvPr id="11" name="Graphic 10" descr="Lungs with solid fill">
            <a:extLst>
              <a:ext uri="{FF2B5EF4-FFF2-40B4-BE49-F238E27FC236}">
                <a16:creationId xmlns:a16="http://schemas.microsoft.com/office/drawing/2014/main" id="{454F246E-9813-20D7-41F7-964C063110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06100" y="5124450"/>
            <a:ext cx="914400" cy="914400"/>
          </a:xfrm>
          <a:prstGeom prst="rect">
            <a:avLst/>
          </a:prstGeom>
        </p:spPr>
      </p:pic>
      <p:sp>
        <p:nvSpPr>
          <p:cNvPr id="12" name="Rectangle 11">
            <a:extLst>
              <a:ext uri="{FF2B5EF4-FFF2-40B4-BE49-F238E27FC236}">
                <a16:creationId xmlns:a16="http://schemas.microsoft.com/office/drawing/2014/main" id="{575ACD0E-8FA9-081B-3661-9A71DF6C6738}"/>
              </a:ext>
            </a:extLst>
          </p:cNvPr>
          <p:cNvSpPr/>
          <p:nvPr/>
        </p:nvSpPr>
        <p:spPr>
          <a:xfrm>
            <a:off x="9096375" y="4391024"/>
            <a:ext cx="857250" cy="447675"/>
          </a:xfrm>
          <a:prstGeom prst="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a:solidFill>
                  <a:schemeClr val="tx1"/>
                </a:solidFill>
                <a:ea typeface="Calibri"/>
                <a:cs typeface="Calibri"/>
              </a:rPr>
              <a:t>?</a:t>
            </a:r>
          </a:p>
        </p:txBody>
      </p:sp>
      <p:pic>
        <p:nvPicPr>
          <p:cNvPr id="13" name="Picture 12" descr="A group of people standing on a beach&#10;&#10;AI-generated content may be incorrect.">
            <a:extLst>
              <a:ext uri="{FF2B5EF4-FFF2-40B4-BE49-F238E27FC236}">
                <a16:creationId xmlns:a16="http://schemas.microsoft.com/office/drawing/2014/main" id="{7E52422A-B124-CD36-CBB6-D7B232CCC9DE}"/>
              </a:ext>
            </a:extLst>
          </p:cNvPr>
          <p:cNvPicPr>
            <a:picLocks noChangeAspect="1"/>
          </p:cNvPicPr>
          <p:nvPr/>
        </p:nvPicPr>
        <p:blipFill>
          <a:blip r:embed="rId14"/>
          <a:stretch>
            <a:fillRect/>
          </a:stretch>
        </p:blipFill>
        <p:spPr>
          <a:xfrm>
            <a:off x="3890963" y="3314700"/>
            <a:ext cx="3971925" cy="3162300"/>
          </a:xfrm>
          <a:prstGeom prst="rect">
            <a:avLst/>
          </a:prstGeom>
        </p:spPr>
      </p:pic>
    </p:spTree>
    <p:extLst>
      <p:ext uri="{BB962C8B-B14F-4D97-AF65-F5344CB8AC3E}">
        <p14:creationId xmlns:p14="http://schemas.microsoft.com/office/powerpoint/2010/main" val="4108547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6FCDF-D14B-3F6C-A6D6-CF99A2AC8040}"/>
              </a:ext>
            </a:extLst>
          </p:cNvPr>
          <p:cNvSpPr>
            <a:spLocks noGrp="1"/>
          </p:cNvSpPr>
          <p:nvPr>
            <p:ph type="title"/>
          </p:nvPr>
        </p:nvSpPr>
        <p:spPr/>
        <p:txBody>
          <a:bodyPr/>
          <a:lstStyle/>
          <a:p>
            <a:r>
              <a:rPr lang="en-GB">
                <a:latin typeface="Poppins"/>
                <a:cs typeface="Poppins"/>
              </a:rPr>
              <a:t>Automatic detection of Feature descriptors</a:t>
            </a:r>
            <a:endParaRPr lang="en-GB" sz="2800" b="0">
              <a:latin typeface="Poppins"/>
              <a:cs typeface="Poppins"/>
            </a:endParaRPr>
          </a:p>
        </p:txBody>
      </p:sp>
      <p:sp>
        <p:nvSpPr>
          <p:cNvPr id="3" name="Content Placeholder 2">
            <a:extLst>
              <a:ext uri="{FF2B5EF4-FFF2-40B4-BE49-F238E27FC236}">
                <a16:creationId xmlns:a16="http://schemas.microsoft.com/office/drawing/2014/main" id="{8107A3B7-6DB4-BF67-493E-AF626DAA8369}"/>
              </a:ext>
            </a:extLst>
          </p:cNvPr>
          <p:cNvSpPr>
            <a:spLocks noGrp="1"/>
          </p:cNvSpPr>
          <p:nvPr>
            <p:ph sz="half" idx="1"/>
          </p:nvPr>
        </p:nvSpPr>
        <p:spPr/>
        <p:txBody>
          <a:bodyPr vert="horz" lIns="91440" tIns="45720" rIns="91440" bIns="45720" rtlCol="0" anchor="t">
            <a:normAutofit/>
          </a:bodyPr>
          <a:lstStyle/>
          <a:p>
            <a:pPr marL="227965" indent="-227965"/>
            <a:r>
              <a:rPr lang="en-GB" dirty="0">
                <a:latin typeface="Poppins"/>
                <a:cs typeface="Poppins"/>
              </a:rPr>
              <a:t>Automatic detection of feature descriptors of an image (or sub-image)</a:t>
            </a:r>
          </a:p>
          <a:p>
            <a:pPr marL="227965" indent="-227965"/>
            <a:r>
              <a:rPr lang="en-GB">
                <a:latin typeface="Poppins"/>
                <a:cs typeface="Poppins"/>
              </a:rPr>
              <a:t>SIFT (Scale-Invariant Feature Transform)</a:t>
            </a:r>
          </a:p>
          <a:p>
            <a:pPr marL="685165" lvl="1" indent="-227965">
              <a:buFont typeface="Courier New" panose="020B0604020202020204" pitchFamily="34" charset="0"/>
              <a:buChar char="o"/>
            </a:pPr>
            <a:r>
              <a:rPr lang="en-GB">
                <a:latin typeface="Poppins"/>
                <a:cs typeface="Poppins"/>
              </a:rPr>
              <a:t>Features of interest are </a:t>
            </a:r>
            <a:r>
              <a:rPr lang="en-GB" dirty="0">
                <a:latin typeface="Poppins"/>
                <a:cs typeface="Poppins"/>
              </a:rPr>
              <a:t>robust to image translation, scaling, and rotation, and partially invariant to illumination changes, and local geometric distortion</a:t>
            </a:r>
            <a:endParaRPr lang="en-GB"/>
          </a:p>
          <a:p>
            <a:pPr marL="227965" indent="-227965"/>
            <a:endParaRPr lang="en-GB"/>
          </a:p>
        </p:txBody>
      </p:sp>
      <p:sp>
        <p:nvSpPr>
          <p:cNvPr id="4" name="Content Placeholder 3">
            <a:extLst>
              <a:ext uri="{FF2B5EF4-FFF2-40B4-BE49-F238E27FC236}">
                <a16:creationId xmlns:a16="http://schemas.microsoft.com/office/drawing/2014/main" id="{A451516A-B3F2-0093-1331-0C1D536C338D}"/>
              </a:ext>
            </a:extLst>
          </p:cNvPr>
          <p:cNvSpPr>
            <a:spLocks noGrp="1"/>
          </p:cNvSpPr>
          <p:nvPr>
            <p:ph sz="half" idx="2"/>
          </p:nvPr>
        </p:nvSpPr>
        <p:spPr>
          <a:xfrm>
            <a:off x="6172200" y="4006850"/>
            <a:ext cx="5181600" cy="2170113"/>
          </a:xfrm>
        </p:spPr>
        <p:txBody>
          <a:bodyPr vert="horz" lIns="91440" tIns="45720" rIns="91440" bIns="45720" rtlCol="0" anchor="t">
            <a:normAutofit/>
          </a:bodyPr>
          <a:lstStyle/>
          <a:p>
            <a:pPr marL="227965" indent="-227965"/>
            <a:r>
              <a:rPr lang="en-GB" sz="2200">
                <a:latin typeface="Poppins"/>
                <a:cs typeface="Poppins"/>
              </a:rPr>
              <a:t>Other methods:</a:t>
            </a:r>
            <a:endParaRPr lang="en-US" sz="2200">
              <a:solidFill>
                <a:srgbClr val="000000"/>
              </a:solidFill>
              <a:latin typeface="Poppins"/>
              <a:cs typeface="Poppins"/>
            </a:endParaRPr>
          </a:p>
          <a:p>
            <a:pPr marL="685165" lvl="1" indent="-227965">
              <a:buFont typeface="Courier New" panose="020B0604020202020204" pitchFamily="34" charset="0"/>
              <a:buChar char="o"/>
            </a:pPr>
            <a:r>
              <a:rPr lang="en-GB" sz="1800">
                <a:latin typeface="Poppins"/>
                <a:cs typeface="Poppins"/>
              </a:rPr>
              <a:t>SURF (Speeded Up Robust Features)</a:t>
            </a:r>
            <a:endParaRPr lang="en-US" sz="1800">
              <a:solidFill>
                <a:srgbClr val="000000"/>
              </a:solidFill>
              <a:latin typeface="Poppins"/>
              <a:cs typeface="Poppins"/>
            </a:endParaRPr>
          </a:p>
          <a:p>
            <a:pPr marL="685165" lvl="1" indent="-227965">
              <a:buFont typeface="Courier New" panose="020B0604020202020204" pitchFamily="34" charset="0"/>
              <a:buChar char="o"/>
            </a:pPr>
            <a:r>
              <a:rPr lang="en-GB" sz="1800">
                <a:latin typeface="Poppins"/>
                <a:cs typeface="Poppins"/>
              </a:rPr>
              <a:t>GLOH (Gradient Location and Orientation Histogram)</a:t>
            </a:r>
            <a:endParaRPr lang="en-US" sz="1800">
              <a:solidFill>
                <a:srgbClr val="000000"/>
              </a:solidFill>
              <a:latin typeface="Poppins"/>
              <a:cs typeface="Poppins"/>
            </a:endParaRPr>
          </a:p>
          <a:p>
            <a:pPr marL="685165" lvl="1" indent="-227965">
              <a:buFont typeface="Courier New" panose="020B0604020202020204" pitchFamily="34" charset="0"/>
              <a:buChar char="o"/>
            </a:pPr>
            <a:r>
              <a:rPr lang="en-GB" sz="1800">
                <a:latin typeface="Poppins"/>
                <a:cs typeface="Poppins"/>
              </a:rPr>
              <a:t>HOG (Histogram of Oriented Gradients)</a:t>
            </a:r>
            <a:endParaRPr lang="en-GB">
              <a:latin typeface="Poppins"/>
              <a:cs typeface="Poppins"/>
            </a:endParaRPr>
          </a:p>
        </p:txBody>
      </p:sp>
      <p:pic>
        <p:nvPicPr>
          <p:cNvPr id="6" name="Content Placeholder 3" descr="A collage of a rooftop&#10;&#10;AI-generated content may be incorrect.">
            <a:extLst>
              <a:ext uri="{FF2B5EF4-FFF2-40B4-BE49-F238E27FC236}">
                <a16:creationId xmlns:a16="http://schemas.microsoft.com/office/drawing/2014/main" id="{ED8FD054-C34F-7BBB-EDB3-C2DDA7F36AFC}"/>
              </a:ext>
            </a:extLst>
          </p:cNvPr>
          <p:cNvPicPr>
            <a:picLocks noChangeAspect="1"/>
          </p:cNvPicPr>
          <p:nvPr/>
        </p:nvPicPr>
        <p:blipFill>
          <a:blip r:embed="rId2"/>
          <a:stretch>
            <a:fillRect/>
          </a:stretch>
        </p:blipFill>
        <p:spPr>
          <a:xfrm>
            <a:off x="6171235" y="1827921"/>
            <a:ext cx="5181600" cy="1908345"/>
          </a:xfrm>
          <a:prstGeom prst="rect">
            <a:avLst/>
          </a:prstGeom>
        </p:spPr>
      </p:pic>
    </p:spTree>
    <p:extLst>
      <p:ext uri="{BB962C8B-B14F-4D97-AF65-F5344CB8AC3E}">
        <p14:creationId xmlns:p14="http://schemas.microsoft.com/office/powerpoint/2010/main" val="1873251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F2345-646E-E3A6-16F8-CB104BB473D5}"/>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D5165CA-FA6E-CAB4-92CB-9D078786E537}"/>
              </a:ext>
            </a:extLst>
          </p:cNvPr>
          <p:cNvSpPr>
            <a:spLocks noGrp="1" noRot="1" noMove="1" noResize="1" noEditPoints="1" noAdjustHandles="1" noChangeArrowheads="1" noChangeShapeType="1"/>
          </p:cNvSpPr>
          <p:nvPr/>
        </p:nvSpPr>
        <p:spPr>
          <a:xfrm>
            <a:off x="-15154" y="6110479"/>
            <a:ext cx="12207154" cy="772241"/>
          </a:xfrm>
          <a:prstGeom prst="rect">
            <a:avLst/>
          </a:prstGeom>
          <a:solidFill>
            <a:srgbClr val="CB5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noProof="0">
              <a:ln>
                <a:noFill/>
              </a:ln>
              <a:solidFill>
                <a:prstClr val="white"/>
              </a:solidFill>
              <a:effectLst/>
              <a:uLnTx/>
              <a:uFillTx/>
              <a:latin typeface="Calibri" panose="020F0502020204030204"/>
              <a:ea typeface="+mn-ea"/>
              <a:cs typeface="+mn-cs"/>
            </a:endParaRPr>
          </a:p>
        </p:txBody>
      </p:sp>
      <p:grpSp>
        <p:nvGrpSpPr>
          <p:cNvPr id="116" name="Group 115">
            <a:extLst>
              <a:ext uri="{FF2B5EF4-FFF2-40B4-BE49-F238E27FC236}">
                <a16:creationId xmlns:a16="http://schemas.microsoft.com/office/drawing/2014/main" id="{225A5B2E-F6F1-875E-8150-58F0028918D8}"/>
              </a:ext>
            </a:extLst>
          </p:cNvPr>
          <p:cNvGrpSpPr>
            <a:grpSpLocks noGrp="1" noUngrp="1" noRot="1" noMove="1" noResize="1"/>
          </p:cNvGrpSpPr>
          <p:nvPr/>
        </p:nvGrpSpPr>
        <p:grpSpPr>
          <a:xfrm>
            <a:off x="249362" y="6282359"/>
            <a:ext cx="8345460" cy="447042"/>
            <a:chOff x="328018" y="6282359"/>
            <a:chExt cx="8345460" cy="447042"/>
          </a:xfrm>
        </p:grpSpPr>
        <p:pic>
          <p:nvPicPr>
            <p:cNvPr id="101" name="Picture 100" descr="A black and white logo&#10;&#10;Description automatically generated">
              <a:extLst>
                <a:ext uri="{FF2B5EF4-FFF2-40B4-BE49-F238E27FC236}">
                  <a16:creationId xmlns:a16="http://schemas.microsoft.com/office/drawing/2014/main" id="{1F215197-8477-ACCE-1669-530E7415DAE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5806638" y="6282680"/>
              <a:ext cx="1314876" cy="446400"/>
            </a:xfrm>
            <a:prstGeom prst="rect">
              <a:avLst/>
            </a:prstGeom>
          </p:spPr>
        </p:pic>
        <p:pic>
          <p:nvPicPr>
            <p:cNvPr id="104" name="Picture 103" descr="A white text on a black background&#10;&#10;Description automatically generated">
              <a:extLst>
                <a:ext uri="{FF2B5EF4-FFF2-40B4-BE49-F238E27FC236}">
                  <a16:creationId xmlns:a16="http://schemas.microsoft.com/office/drawing/2014/main" id="{40F7732A-D66B-DA31-FB44-F368D686E9DE}"/>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7428257" y="6282680"/>
              <a:ext cx="1245221" cy="446400"/>
            </a:xfrm>
            <a:prstGeom prst="rect">
              <a:avLst/>
            </a:prstGeom>
          </p:spPr>
        </p:pic>
        <p:pic>
          <p:nvPicPr>
            <p:cNvPr id="107" name="Picture 106" descr="A close up of a logo&#10;&#10;Description automatically generated">
              <a:extLst>
                <a:ext uri="{FF2B5EF4-FFF2-40B4-BE49-F238E27FC236}">
                  <a16:creationId xmlns:a16="http://schemas.microsoft.com/office/drawing/2014/main" id="{7B9741A4-71E4-C30A-45A8-EEAE2388B277}"/>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5035538" y="6282680"/>
              <a:ext cx="464359" cy="446400"/>
            </a:xfrm>
            <a:prstGeom prst="rect">
              <a:avLst/>
            </a:prstGeom>
          </p:spPr>
        </p:pic>
        <p:pic>
          <p:nvPicPr>
            <p:cNvPr id="109" name="Picture 108" descr="A black and white logo&#10;&#10;Description automatically generated">
              <a:extLst>
                <a:ext uri="{FF2B5EF4-FFF2-40B4-BE49-F238E27FC236}">
                  <a16:creationId xmlns:a16="http://schemas.microsoft.com/office/drawing/2014/main" id="{B2C1F665-1AC3-D5BE-64E6-7568D2D7B033}"/>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3397409" y="6282680"/>
              <a:ext cx="1331388" cy="446400"/>
            </a:xfrm>
            <a:prstGeom prst="rect">
              <a:avLst/>
            </a:prstGeom>
          </p:spPr>
        </p:pic>
        <p:pic>
          <p:nvPicPr>
            <p:cNvPr id="111" name="Picture 110" descr="A logo with black text&#10;&#10;Description automatically generated">
              <a:extLst>
                <a:ext uri="{FF2B5EF4-FFF2-40B4-BE49-F238E27FC236}">
                  <a16:creationId xmlns:a16="http://schemas.microsoft.com/office/drawing/2014/main" id="{9EB2F85F-1272-0A99-7BDE-E93D3F6911E1}"/>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178630" y="6282680"/>
              <a:ext cx="912038" cy="446400"/>
            </a:xfrm>
            <a:prstGeom prst="rect">
              <a:avLst/>
            </a:prstGeom>
          </p:spPr>
        </p:pic>
        <p:pic>
          <p:nvPicPr>
            <p:cNvPr id="113" name="Picture 112" descr="A close-up of a logo&#10;&#10;Description automatically generated">
              <a:extLst>
                <a:ext uri="{FF2B5EF4-FFF2-40B4-BE49-F238E27FC236}">
                  <a16:creationId xmlns:a16="http://schemas.microsoft.com/office/drawing/2014/main" id="{5CD12134-5F7A-015B-374C-F1D6FD0C850F}"/>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328018" y="6282359"/>
              <a:ext cx="1543871" cy="447042"/>
            </a:xfrm>
            <a:prstGeom prst="rect">
              <a:avLst/>
            </a:prstGeom>
          </p:spPr>
        </p:pic>
      </p:grpSp>
      <p:pic>
        <p:nvPicPr>
          <p:cNvPr id="115" name="Picture 114" descr="A black and white logo&#10;&#10;Description automatically generated">
            <a:extLst>
              <a:ext uri="{FF2B5EF4-FFF2-40B4-BE49-F238E27FC236}">
                <a16:creationId xmlns:a16="http://schemas.microsoft.com/office/drawing/2014/main" id="{1A5982FE-A1AD-C7D9-E7CE-F81D1CFAE769}"/>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10057770" y="6242505"/>
            <a:ext cx="1922868" cy="481469"/>
          </a:xfrm>
          <a:prstGeom prst="rect">
            <a:avLst/>
          </a:prstGeom>
        </p:spPr>
      </p:pic>
      <p:sp>
        <p:nvSpPr>
          <p:cNvPr id="2" name="Title 1">
            <a:extLst>
              <a:ext uri="{FF2B5EF4-FFF2-40B4-BE49-F238E27FC236}">
                <a16:creationId xmlns:a16="http://schemas.microsoft.com/office/drawing/2014/main" id="{EA01B9B5-80EF-63A2-C77C-F872D19AB8AD}"/>
              </a:ext>
            </a:extLst>
          </p:cNvPr>
          <p:cNvSpPr>
            <a:spLocks noGrp="1"/>
          </p:cNvSpPr>
          <p:nvPr>
            <p:ph type="title"/>
          </p:nvPr>
        </p:nvSpPr>
        <p:spPr/>
        <p:txBody>
          <a:bodyPr>
            <a:normAutofit/>
          </a:bodyPr>
          <a:lstStyle/>
          <a:p>
            <a:r>
              <a:rPr lang="en-GB" sz="3200">
                <a:solidFill>
                  <a:srgbClr val="9A003B"/>
                </a:solidFill>
                <a:latin typeface="Segoe UI"/>
                <a:cs typeface="Poppins"/>
              </a:rPr>
              <a:t>About Dr </a:t>
            </a:r>
            <a:r>
              <a:rPr lang="en-GB">
                <a:solidFill>
                  <a:srgbClr val="9A003B"/>
                </a:solidFill>
                <a:latin typeface="Segoe UI"/>
                <a:cs typeface="Poppins"/>
              </a:rPr>
              <a:t>Nawid Keshtmand</a:t>
            </a:r>
            <a:endParaRPr lang="en-GB">
              <a:solidFill>
                <a:srgbClr val="9A003B"/>
              </a:solidFill>
              <a:latin typeface="Segoe UI"/>
            </a:endParaRPr>
          </a:p>
        </p:txBody>
      </p:sp>
      <p:sp>
        <p:nvSpPr>
          <p:cNvPr id="11" name="Content Placeholder 10">
            <a:extLst>
              <a:ext uri="{FF2B5EF4-FFF2-40B4-BE49-F238E27FC236}">
                <a16:creationId xmlns:a16="http://schemas.microsoft.com/office/drawing/2014/main" id="{6E8E482D-AF4D-A978-EB03-AA2EC9FCEE0E}"/>
              </a:ext>
            </a:extLst>
          </p:cNvPr>
          <p:cNvSpPr>
            <a:spLocks noGrp="1"/>
          </p:cNvSpPr>
          <p:nvPr>
            <p:ph sz="half" idx="4294967295"/>
          </p:nvPr>
        </p:nvSpPr>
        <p:spPr>
          <a:xfrm>
            <a:off x="7346693" y="1934739"/>
            <a:ext cx="4254500" cy="3966679"/>
          </a:xfrm>
        </p:spPr>
        <p:txBody>
          <a:bodyPr vert="horz" lIns="91440" tIns="45720" rIns="91440" bIns="45720" rtlCol="0" anchor="t">
            <a:normAutofit/>
          </a:bodyPr>
          <a:lstStyle/>
          <a:p>
            <a:pPr marL="0" indent="0">
              <a:buNone/>
            </a:pPr>
            <a:r>
              <a:rPr lang="en-US" sz="3200" dirty="0">
                <a:latin typeface="Segoe UI"/>
                <a:cs typeface="Poppins"/>
              </a:rPr>
              <a:t>Research Interests</a:t>
            </a:r>
            <a:endParaRPr lang="en-US" sz="3200" dirty="0">
              <a:latin typeface="Segoe UI"/>
            </a:endParaRPr>
          </a:p>
          <a:p>
            <a:pPr marL="227965" indent="-227965">
              <a:lnSpc>
                <a:spcPct val="150000"/>
              </a:lnSpc>
            </a:pPr>
            <a:r>
              <a:rPr lang="en-US" sz="2400" dirty="0">
                <a:latin typeface="Segoe UI"/>
                <a:cs typeface="Poppins"/>
              </a:rPr>
              <a:t>Machine Learning</a:t>
            </a:r>
          </a:p>
          <a:p>
            <a:pPr marL="227965" indent="-227965">
              <a:lnSpc>
                <a:spcPct val="150000"/>
              </a:lnSpc>
            </a:pPr>
            <a:r>
              <a:rPr lang="en-US" sz="2400" dirty="0">
                <a:latin typeface="Segoe UI"/>
                <a:cs typeface="Poppins"/>
              </a:rPr>
              <a:t>Out-of-Distribution data</a:t>
            </a:r>
          </a:p>
          <a:p>
            <a:pPr marL="227965" indent="-227965">
              <a:lnSpc>
                <a:spcPct val="150000"/>
              </a:lnSpc>
            </a:pPr>
            <a:r>
              <a:rPr lang="en-US" sz="2600" dirty="0">
                <a:latin typeface="Segoe UI"/>
                <a:cs typeface="Segoe UI"/>
              </a:rPr>
              <a:t>Self-supervised learning</a:t>
            </a:r>
            <a:endParaRPr lang="en-US" sz="2400" dirty="0">
              <a:latin typeface="Segoe UI"/>
              <a:cs typeface="Poppins"/>
            </a:endParaRPr>
          </a:p>
          <a:p>
            <a:pPr marL="227965" indent="-227965">
              <a:lnSpc>
                <a:spcPct val="150000"/>
              </a:lnSpc>
            </a:pPr>
            <a:r>
              <a:rPr lang="en-US" sz="2400" dirty="0">
                <a:latin typeface="Segoe UI"/>
                <a:cs typeface="Segoe UI"/>
              </a:rPr>
              <a:t>Healthcare</a:t>
            </a:r>
            <a:endParaRPr lang="en-US" sz="2400" dirty="0">
              <a:latin typeface="Segoe UI"/>
              <a:cs typeface="Poppins"/>
            </a:endParaRPr>
          </a:p>
          <a:p>
            <a:pPr marL="227965" indent="-227965">
              <a:lnSpc>
                <a:spcPct val="150000"/>
              </a:lnSpc>
            </a:pPr>
            <a:r>
              <a:rPr lang="en-US" sz="2400" dirty="0">
                <a:latin typeface="Segoe UI"/>
                <a:cs typeface="Poppins"/>
              </a:rPr>
              <a:t>Climate</a:t>
            </a:r>
          </a:p>
          <a:p>
            <a:pPr marL="227965" indent="-227965"/>
            <a:endParaRPr lang="en-US" dirty="0">
              <a:latin typeface="Segoe UI"/>
            </a:endParaRPr>
          </a:p>
        </p:txBody>
      </p:sp>
      <p:sp>
        <p:nvSpPr>
          <p:cNvPr id="6" name="Content Placeholder 10">
            <a:extLst>
              <a:ext uri="{FF2B5EF4-FFF2-40B4-BE49-F238E27FC236}">
                <a16:creationId xmlns:a16="http://schemas.microsoft.com/office/drawing/2014/main" id="{1BD83C44-4CEB-5E66-DFCB-38C82D1D7D5F}"/>
              </a:ext>
            </a:extLst>
          </p:cNvPr>
          <p:cNvSpPr txBox="1">
            <a:spLocks/>
          </p:cNvSpPr>
          <p:nvPr/>
        </p:nvSpPr>
        <p:spPr>
          <a:xfrm>
            <a:off x="3046141" y="1829342"/>
            <a:ext cx="4447478" cy="4351338"/>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lang="en-US" sz="2800" kern="1200" dirty="0" smtClean="0">
                <a:solidFill>
                  <a:srgbClr val="41131C"/>
                </a:solidFill>
                <a:latin typeface="Poppins" panose="00000500000000000000" pitchFamily="2" charset="0"/>
                <a:ea typeface="+mn-ea"/>
                <a:cs typeface="Poppins" panose="00000500000000000000" pitchFamily="2" charset="0"/>
              </a:defRPr>
            </a:lvl1pPr>
            <a:lvl2pPr marL="685783" indent="-228594" algn="l" defTabSz="914377" rtl="0" eaLnBrk="1" latinLnBrk="0" hangingPunct="1">
              <a:lnSpc>
                <a:spcPct val="90000"/>
              </a:lnSpc>
              <a:spcBef>
                <a:spcPts val="500"/>
              </a:spcBef>
              <a:buFont typeface="Arial" panose="020B0604020202020204" pitchFamily="34" charset="0"/>
              <a:buChar char="•"/>
              <a:defRPr lang="en-US" sz="2400" kern="1200" dirty="0" smtClean="0">
                <a:solidFill>
                  <a:srgbClr val="41131C"/>
                </a:solidFill>
                <a:latin typeface="Poppins" panose="00000500000000000000" pitchFamily="2" charset="0"/>
                <a:ea typeface="+mn-ea"/>
                <a:cs typeface="Poppins" panose="00000500000000000000" pitchFamily="2" charset="0"/>
              </a:defRPr>
            </a:lvl2pPr>
            <a:lvl3pPr marL="1142971" indent="-228594" algn="l" defTabSz="914377" rtl="0" eaLnBrk="1" latinLnBrk="0" hangingPunct="1">
              <a:lnSpc>
                <a:spcPct val="90000"/>
              </a:lnSpc>
              <a:spcBef>
                <a:spcPts val="500"/>
              </a:spcBef>
              <a:buFont typeface="Arial" panose="020B0604020202020204" pitchFamily="34" charset="0"/>
              <a:buChar char="•"/>
              <a:defRPr lang="en-US" sz="2000" kern="1200" dirty="0" smtClean="0">
                <a:solidFill>
                  <a:srgbClr val="41131C"/>
                </a:solidFill>
                <a:latin typeface="Poppins" panose="00000500000000000000" pitchFamily="2" charset="0"/>
                <a:ea typeface="+mn-ea"/>
                <a:cs typeface="Poppins" panose="00000500000000000000" pitchFamily="2" charset="0"/>
              </a:defRPr>
            </a:lvl3pPr>
            <a:lvl4pPr marL="1600160" indent="-228594" algn="l" defTabSz="914377" rtl="0" eaLnBrk="1" latinLnBrk="0" hangingPunct="1">
              <a:lnSpc>
                <a:spcPct val="90000"/>
              </a:lnSpc>
              <a:spcBef>
                <a:spcPts val="500"/>
              </a:spcBef>
              <a:buFont typeface="Arial" panose="020B0604020202020204" pitchFamily="34" charset="0"/>
              <a:buChar char="•"/>
              <a:defRPr lang="en-US" sz="1800" kern="1200" dirty="0" smtClean="0">
                <a:solidFill>
                  <a:srgbClr val="41131C"/>
                </a:solidFill>
                <a:latin typeface="Poppins" panose="00000500000000000000" pitchFamily="2" charset="0"/>
                <a:ea typeface="+mn-ea"/>
                <a:cs typeface="Poppins" panose="00000500000000000000" pitchFamily="2" charset="0"/>
              </a:defRPr>
            </a:lvl4pPr>
            <a:lvl5pPr marL="2057349" indent="-228594" algn="l" defTabSz="914377" rtl="0" eaLnBrk="1" latinLnBrk="0" hangingPunct="1">
              <a:lnSpc>
                <a:spcPct val="90000"/>
              </a:lnSpc>
              <a:spcBef>
                <a:spcPts val="500"/>
              </a:spcBef>
              <a:buFont typeface="Arial" panose="020B0604020202020204" pitchFamily="34" charset="0"/>
              <a:buChar char="•"/>
              <a:defRPr lang="en-GB" sz="1800" kern="1200" dirty="0" smtClean="0">
                <a:solidFill>
                  <a:srgbClr val="41131C"/>
                </a:solidFill>
                <a:latin typeface="Poppins" panose="00000500000000000000" pitchFamily="2" charset="0"/>
                <a:ea typeface="+mn-ea"/>
                <a:cs typeface="Poppins" panose="000005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latin typeface="Segoe UI"/>
                <a:cs typeface="Poppins"/>
              </a:rPr>
              <a:t>Research experience</a:t>
            </a:r>
            <a:endParaRPr lang="en-US" sz="3200">
              <a:latin typeface="Segoe UI"/>
            </a:endParaRPr>
          </a:p>
        </p:txBody>
      </p:sp>
      <p:pic>
        <p:nvPicPr>
          <p:cNvPr id="12" name="Graphic 11" descr="A logo with pink letters&#10;&#10;Description automatically generated">
            <a:extLst>
              <a:ext uri="{FF2B5EF4-FFF2-40B4-BE49-F238E27FC236}">
                <a16:creationId xmlns:a16="http://schemas.microsoft.com/office/drawing/2014/main" id="{F9CAD1D5-890A-1EFA-6437-9CA318DB566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63870" y="2508613"/>
            <a:ext cx="2106460" cy="1099649"/>
          </a:xfrm>
          <a:prstGeom prst="rect">
            <a:avLst/>
          </a:prstGeom>
        </p:spPr>
      </p:pic>
      <p:grpSp>
        <p:nvGrpSpPr>
          <p:cNvPr id="15" name="Group 14">
            <a:extLst>
              <a:ext uri="{FF2B5EF4-FFF2-40B4-BE49-F238E27FC236}">
                <a16:creationId xmlns:a16="http://schemas.microsoft.com/office/drawing/2014/main" id="{DC3F85A7-6D5A-4A0C-2DEA-3FAFD4FBA792}"/>
              </a:ext>
            </a:extLst>
          </p:cNvPr>
          <p:cNvGrpSpPr/>
          <p:nvPr/>
        </p:nvGrpSpPr>
        <p:grpSpPr>
          <a:xfrm>
            <a:off x="11334873" y="3353704"/>
            <a:ext cx="442248" cy="258333"/>
            <a:chOff x="3514435" y="5186721"/>
            <a:chExt cx="575610" cy="332412"/>
          </a:xfrm>
        </p:grpSpPr>
        <p:sp>
          <p:nvSpPr>
            <p:cNvPr id="3" name="Cylinder 2">
              <a:extLst>
                <a:ext uri="{FF2B5EF4-FFF2-40B4-BE49-F238E27FC236}">
                  <a16:creationId xmlns:a16="http://schemas.microsoft.com/office/drawing/2014/main" id="{92BDFA3C-55F5-A73B-0C89-80E1FD779880}"/>
                </a:ext>
              </a:extLst>
            </p:cNvPr>
            <p:cNvSpPr/>
            <p:nvPr/>
          </p:nvSpPr>
          <p:spPr>
            <a:xfrm>
              <a:off x="3514435" y="5279452"/>
              <a:ext cx="142532" cy="235726"/>
            </a:xfrm>
            <a:prstGeom prst="can">
              <a:avLst/>
            </a:prstGeom>
            <a:noFill/>
            <a:ln>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p>
          </p:txBody>
        </p:sp>
        <p:sp>
          <p:nvSpPr>
            <p:cNvPr id="8" name="Cylinder 7">
              <a:extLst>
                <a:ext uri="{FF2B5EF4-FFF2-40B4-BE49-F238E27FC236}">
                  <a16:creationId xmlns:a16="http://schemas.microsoft.com/office/drawing/2014/main" id="{9687C99A-2B35-757E-5C23-B591D4044CCF}"/>
                </a:ext>
              </a:extLst>
            </p:cNvPr>
            <p:cNvSpPr/>
            <p:nvPr/>
          </p:nvSpPr>
          <p:spPr>
            <a:xfrm>
              <a:off x="3717269" y="5279452"/>
              <a:ext cx="142532" cy="235726"/>
            </a:xfrm>
            <a:prstGeom prst="can">
              <a:avLst/>
            </a:prstGeom>
            <a:noFill/>
            <a:ln>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p>
          </p:txBody>
        </p:sp>
        <p:sp>
          <p:nvSpPr>
            <p:cNvPr id="9" name="Cylinder 8">
              <a:extLst>
                <a:ext uri="{FF2B5EF4-FFF2-40B4-BE49-F238E27FC236}">
                  <a16:creationId xmlns:a16="http://schemas.microsoft.com/office/drawing/2014/main" id="{C022BB94-105F-E209-73FD-418C239D3524}"/>
                </a:ext>
              </a:extLst>
            </p:cNvPr>
            <p:cNvSpPr/>
            <p:nvPr/>
          </p:nvSpPr>
          <p:spPr>
            <a:xfrm rot="1680000">
              <a:off x="3947513" y="5186721"/>
              <a:ext cx="142532" cy="235726"/>
            </a:xfrm>
            <a:prstGeom prst="can">
              <a:avLst/>
            </a:prstGeom>
            <a:noFill/>
            <a:ln>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p>
          </p:txBody>
        </p:sp>
        <p:sp>
          <p:nvSpPr>
            <p:cNvPr id="14" name="Oval 13">
              <a:extLst>
                <a:ext uri="{FF2B5EF4-FFF2-40B4-BE49-F238E27FC236}">
                  <a16:creationId xmlns:a16="http://schemas.microsoft.com/office/drawing/2014/main" id="{6DB1701B-B6B1-A66F-EDD0-C8C9419AA517}"/>
                </a:ext>
              </a:extLst>
            </p:cNvPr>
            <p:cNvSpPr/>
            <p:nvPr/>
          </p:nvSpPr>
          <p:spPr>
            <a:xfrm>
              <a:off x="3901612" y="5442385"/>
              <a:ext cx="76748" cy="76748"/>
            </a:xfrm>
            <a:prstGeom prst="ellipse">
              <a:avLst/>
            </a:prstGeom>
            <a:solidFill>
              <a:srgbClr val="DF99A6"/>
            </a:solidFill>
            <a:ln>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p>
          </p:txBody>
        </p:sp>
      </p:grpSp>
      <p:pic>
        <p:nvPicPr>
          <p:cNvPr id="7" name="Graphic 6" descr="Research outline">
            <a:extLst>
              <a:ext uri="{FF2B5EF4-FFF2-40B4-BE49-F238E27FC236}">
                <a16:creationId xmlns:a16="http://schemas.microsoft.com/office/drawing/2014/main" id="{89385653-60C8-196A-31D8-2DF583239B6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11245443" y="1856839"/>
            <a:ext cx="619760" cy="619760"/>
          </a:xfrm>
          <a:prstGeom prst="rect">
            <a:avLst/>
          </a:prstGeom>
        </p:spPr>
      </p:pic>
      <p:pic>
        <p:nvPicPr>
          <p:cNvPr id="24" name="Graphic 23" descr="Artificial Intelligence outline">
            <a:extLst>
              <a:ext uri="{FF2B5EF4-FFF2-40B4-BE49-F238E27FC236}">
                <a16:creationId xmlns:a16="http://schemas.microsoft.com/office/drawing/2014/main" id="{4D79B22B-FD04-AB4F-3839-591E49E7054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355230" y="2617347"/>
            <a:ext cx="406400" cy="406400"/>
          </a:xfrm>
          <a:prstGeom prst="rect">
            <a:avLst/>
          </a:prstGeom>
        </p:spPr>
      </p:pic>
      <p:pic>
        <p:nvPicPr>
          <p:cNvPr id="25" name="Graphic 24" descr="Decision chart outline">
            <a:extLst>
              <a:ext uri="{FF2B5EF4-FFF2-40B4-BE49-F238E27FC236}">
                <a16:creationId xmlns:a16="http://schemas.microsoft.com/office/drawing/2014/main" id="{F381A573-9E3E-ECF3-F0E7-4ABFD0EE83F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357992" y="3980340"/>
            <a:ext cx="471898" cy="469136"/>
          </a:xfrm>
          <a:prstGeom prst="rect">
            <a:avLst/>
          </a:prstGeom>
        </p:spPr>
      </p:pic>
      <p:pic>
        <p:nvPicPr>
          <p:cNvPr id="26" name="Graphic 25" descr="Heart with pulse outline">
            <a:extLst>
              <a:ext uri="{FF2B5EF4-FFF2-40B4-BE49-F238E27FC236}">
                <a16:creationId xmlns:a16="http://schemas.microsoft.com/office/drawing/2014/main" id="{DB45B42D-65FC-DCE6-2574-1EDFB4F92D5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361778" y="4779901"/>
            <a:ext cx="538480" cy="508000"/>
          </a:xfrm>
          <a:prstGeom prst="rect">
            <a:avLst/>
          </a:prstGeom>
        </p:spPr>
      </p:pic>
      <p:pic>
        <p:nvPicPr>
          <p:cNvPr id="27" name="Graphic 26" descr="Earth globe: Africa and Europe with solid fill">
            <a:extLst>
              <a:ext uri="{FF2B5EF4-FFF2-40B4-BE49-F238E27FC236}">
                <a16:creationId xmlns:a16="http://schemas.microsoft.com/office/drawing/2014/main" id="{DC558647-2C3C-8A3E-F62C-0EDCEC452DA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461045" y="5393833"/>
            <a:ext cx="401567" cy="408077"/>
          </a:xfrm>
          <a:prstGeom prst="rect">
            <a:avLst/>
          </a:prstGeom>
        </p:spPr>
      </p:pic>
      <p:pic>
        <p:nvPicPr>
          <p:cNvPr id="28" name="Graphic 27" descr="Heart with pulse outline">
            <a:extLst>
              <a:ext uri="{FF2B5EF4-FFF2-40B4-BE49-F238E27FC236}">
                <a16:creationId xmlns:a16="http://schemas.microsoft.com/office/drawing/2014/main" id="{87AECDAD-7232-CAF9-C415-9644FB99A9A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201189" y="2777675"/>
            <a:ext cx="856596" cy="766932"/>
          </a:xfrm>
          <a:prstGeom prst="rect">
            <a:avLst/>
          </a:prstGeom>
        </p:spPr>
      </p:pic>
      <p:cxnSp>
        <p:nvCxnSpPr>
          <p:cNvPr id="5" name="Straight Arrow Connector 4">
            <a:extLst>
              <a:ext uri="{FF2B5EF4-FFF2-40B4-BE49-F238E27FC236}">
                <a16:creationId xmlns:a16="http://schemas.microsoft.com/office/drawing/2014/main" id="{5B579F67-1389-B6A9-32B9-4FF6251F9319}"/>
              </a:ext>
            </a:extLst>
          </p:cNvPr>
          <p:cNvCxnSpPr/>
          <p:nvPr/>
        </p:nvCxnSpPr>
        <p:spPr>
          <a:xfrm>
            <a:off x="7052510" y="1919036"/>
            <a:ext cx="2005" cy="3982452"/>
          </a:xfrm>
          <a:prstGeom prst="straightConnector1">
            <a:avLst/>
          </a:prstGeom>
          <a:ln w="28575">
            <a:solidFill>
              <a:srgbClr val="A2364F"/>
            </a:solidFill>
          </a:ln>
        </p:spPr>
        <p:style>
          <a:lnRef idx="1">
            <a:schemeClr val="accent1"/>
          </a:lnRef>
          <a:fillRef idx="0">
            <a:schemeClr val="accent1"/>
          </a:fillRef>
          <a:effectRef idx="0">
            <a:schemeClr val="accent1"/>
          </a:effectRef>
          <a:fontRef idx="minor">
            <a:schemeClr val="tx1"/>
          </a:fontRef>
        </p:style>
      </p:cxnSp>
      <p:pic>
        <p:nvPicPr>
          <p:cNvPr id="4" name="Picture 3" descr="AI for NetZero Conference - Net Zero Plus">
            <a:extLst>
              <a:ext uri="{FF2B5EF4-FFF2-40B4-BE49-F238E27FC236}">
                <a16:creationId xmlns:a16="http://schemas.microsoft.com/office/drawing/2014/main" id="{FF8386BE-F6FE-EF30-B55C-D8D7B9B3C21F}"/>
              </a:ext>
            </a:extLst>
          </p:cNvPr>
          <p:cNvPicPr>
            <a:picLocks noChangeAspect="1"/>
          </p:cNvPicPr>
          <p:nvPr/>
        </p:nvPicPr>
        <p:blipFill>
          <a:blip r:embed="rId23"/>
          <a:stretch>
            <a:fillRect/>
          </a:stretch>
        </p:blipFill>
        <p:spPr>
          <a:xfrm>
            <a:off x="4756006" y="3924734"/>
            <a:ext cx="1337830" cy="1398443"/>
          </a:xfrm>
          <a:prstGeom prst="rect">
            <a:avLst/>
          </a:prstGeom>
        </p:spPr>
      </p:pic>
      <p:pic>
        <p:nvPicPr>
          <p:cNvPr id="10" name="Picture 9" descr="A person wearing a lanyard&#10;&#10;AI-generated content may be incorrect.">
            <a:extLst>
              <a:ext uri="{FF2B5EF4-FFF2-40B4-BE49-F238E27FC236}">
                <a16:creationId xmlns:a16="http://schemas.microsoft.com/office/drawing/2014/main" id="{3B7FD215-5B80-51E5-5C7D-DAEAF431845E}"/>
              </a:ext>
            </a:extLst>
          </p:cNvPr>
          <p:cNvPicPr>
            <a:picLocks noChangeAspect="1"/>
          </p:cNvPicPr>
          <p:nvPr/>
        </p:nvPicPr>
        <p:blipFill>
          <a:blip r:embed="rId24"/>
          <a:stretch>
            <a:fillRect/>
          </a:stretch>
        </p:blipFill>
        <p:spPr>
          <a:xfrm>
            <a:off x="-614197" y="1024759"/>
            <a:ext cx="6884275" cy="9209689"/>
          </a:xfrm>
          <a:prstGeom prst="rect">
            <a:avLst/>
          </a:prstGeom>
        </p:spPr>
      </p:pic>
    </p:spTree>
    <p:extLst>
      <p:ext uri="{BB962C8B-B14F-4D97-AF65-F5344CB8AC3E}">
        <p14:creationId xmlns:p14="http://schemas.microsoft.com/office/powerpoint/2010/main" val="3020352619"/>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B7515-CDE2-E111-F5CE-0CA8A9DBB68D}"/>
              </a:ext>
            </a:extLst>
          </p:cNvPr>
          <p:cNvSpPr>
            <a:spLocks noGrp="1"/>
          </p:cNvSpPr>
          <p:nvPr>
            <p:ph type="title"/>
          </p:nvPr>
        </p:nvSpPr>
        <p:spPr/>
        <p:txBody>
          <a:bodyPr/>
          <a:lstStyle/>
          <a:p>
            <a:r>
              <a:rPr lang="en-GB">
                <a:solidFill>
                  <a:srgbClr val="9A003B"/>
                </a:solidFill>
                <a:latin typeface="Segoe UI"/>
                <a:cs typeface="Segoe UI"/>
              </a:rPr>
              <a:t>Annotations for Machine Learning</a:t>
            </a:r>
            <a:endParaRPr lang="en-US"/>
          </a:p>
        </p:txBody>
      </p:sp>
      <p:sp>
        <p:nvSpPr>
          <p:cNvPr id="33" name="Content Placeholder 32">
            <a:extLst>
              <a:ext uri="{FF2B5EF4-FFF2-40B4-BE49-F238E27FC236}">
                <a16:creationId xmlns:a16="http://schemas.microsoft.com/office/drawing/2014/main" id="{CB890F94-87C3-C892-D187-05DACB2381E8}"/>
              </a:ext>
            </a:extLst>
          </p:cNvPr>
          <p:cNvSpPr>
            <a:spLocks noGrp="1"/>
          </p:cNvSpPr>
          <p:nvPr>
            <p:ph idx="1"/>
          </p:nvPr>
        </p:nvSpPr>
        <p:spPr>
          <a:xfrm>
            <a:off x="9142548" y="2838626"/>
            <a:ext cx="3045017" cy="3727486"/>
          </a:xfrm>
        </p:spPr>
        <p:txBody>
          <a:bodyPr vert="horz" lIns="91440" tIns="45720" rIns="91440" bIns="45720" rtlCol="0" anchor="t">
            <a:normAutofit fontScale="92500" lnSpcReduction="10000"/>
          </a:bodyPr>
          <a:lstStyle/>
          <a:p>
            <a:pPr marL="227965" indent="-227965"/>
            <a:r>
              <a:rPr lang="en-US">
                <a:latin typeface="Segoe UI"/>
                <a:cs typeface="Segoe UI"/>
              </a:rPr>
              <a:t>Classification</a:t>
            </a:r>
          </a:p>
          <a:p>
            <a:pPr marL="685165" lvl="1" indent="-227965">
              <a:buFont typeface="Courier New" panose="020B0604020202020204" pitchFamily="34" charset="0"/>
              <a:buChar char="o"/>
            </a:pPr>
            <a:r>
              <a:rPr lang="en-US">
                <a:latin typeface="Segoe UI"/>
                <a:cs typeface="Segoe UI"/>
              </a:rPr>
              <a:t>Detection</a:t>
            </a:r>
          </a:p>
          <a:p>
            <a:pPr marL="685165" lvl="1" indent="-227965">
              <a:buFont typeface="Courier New" panose="020B0604020202020204" pitchFamily="34" charset="0"/>
              <a:buChar char="o"/>
            </a:pPr>
            <a:r>
              <a:rPr lang="en-US">
                <a:latin typeface="Segoe UI"/>
                <a:cs typeface="Segoe UI"/>
              </a:rPr>
              <a:t>Segmentation</a:t>
            </a:r>
          </a:p>
          <a:p>
            <a:pPr marL="227965" indent="-227965"/>
            <a:endParaRPr lang="en-US">
              <a:latin typeface="Segoe UI"/>
              <a:cs typeface="Segoe UI"/>
            </a:endParaRPr>
          </a:p>
          <a:p>
            <a:pPr marL="227965" indent="-227965"/>
            <a:r>
              <a:rPr lang="en-US">
                <a:latin typeface="Segoe UI"/>
                <a:cs typeface="Segoe UI"/>
              </a:rPr>
              <a:t>Other tasks</a:t>
            </a:r>
            <a:endParaRPr lang="en-US"/>
          </a:p>
          <a:p>
            <a:pPr marL="685165" lvl="1" indent="-227965">
              <a:buFont typeface="Courier New" panose="020B0604020202020204" pitchFamily="34" charset="0"/>
              <a:buChar char="o"/>
            </a:pPr>
            <a:r>
              <a:rPr lang="en-US">
                <a:latin typeface="Segoe UI"/>
                <a:cs typeface="Segoe UI"/>
              </a:rPr>
              <a:t>Regression</a:t>
            </a:r>
            <a:endParaRPr lang="en-US"/>
          </a:p>
          <a:p>
            <a:pPr marL="685165" lvl="1" indent="-227965">
              <a:buFont typeface="Courier New" panose="020B0604020202020204" pitchFamily="34" charset="0"/>
              <a:buChar char="o"/>
            </a:pPr>
            <a:r>
              <a:rPr lang="en-US">
                <a:latin typeface="Segoe UI"/>
                <a:cs typeface="Segoe UI"/>
              </a:rPr>
              <a:t>Exploratory</a:t>
            </a:r>
          </a:p>
          <a:p>
            <a:pPr marL="1142365" lvl="2" indent="-227965">
              <a:buFont typeface="Wingdings" panose="020B0604020202020204" pitchFamily="34" charset="0"/>
              <a:buChar char="§"/>
            </a:pPr>
            <a:r>
              <a:rPr lang="en-US">
                <a:latin typeface="Segoe UI"/>
                <a:cs typeface="Segoe UI"/>
              </a:rPr>
              <a:t>Clustering</a:t>
            </a:r>
            <a:endParaRPr lang="en-US" sz="2400"/>
          </a:p>
          <a:p>
            <a:pPr marL="1142365" lvl="2" indent="-227965">
              <a:buFont typeface="Wingdings" panose="020B0604020202020204" pitchFamily="34" charset="0"/>
              <a:buChar char="§"/>
            </a:pPr>
            <a:r>
              <a:rPr lang="en-US">
                <a:latin typeface="Segoe UI"/>
                <a:cs typeface="Segoe UI"/>
              </a:rPr>
              <a:t>Dimensionality Reduction</a:t>
            </a:r>
          </a:p>
        </p:txBody>
      </p:sp>
      <p:grpSp>
        <p:nvGrpSpPr>
          <p:cNvPr id="34" name="Group 33">
            <a:extLst>
              <a:ext uri="{FF2B5EF4-FFF2-40B4-BE49-F238E27FC236}">
                <a16:creationId xmlns:a16="http://schemas.microsoft.com/office/drawing/2014/main" id="{F5947AEF-A68F-C589-F936-4F0FCA4924EE}"/>
              </a:ext>
            </a:extLst>
          </p:cNvPr>
          <p:cNvGrpSpPr/>
          <p:nvPr/>
        </p:nvGrpSpPr>
        <p:grpSpPr>
          <a:xfrm>
            <a:off x="589813" y="1687763"/>
            <a:ext cx="3539289" cy="4882815"/>
            <a:chOff x="130341" y="1687763"/>
            <a:chExt cx="3539289" cy="4882815"/>
          </a:xfrm>
        </p:grpSpPr>
        <p:pic>
          <p:nvPicPr>
            <p:cNvPr id="3" name="Picture 2" descr="A chest x-ray of a person&#10;&#10;Description automatically generated">
              <a:extLst>
                <a:ext uri="{FF2B5EF4-FFF2-40B4-BE49-F238E27FC236}">
                  <a16:creationId xmlns:a16="http://schemas.microsoft.com/office/drawing/2014/main" id="{BBABAB88-C441-FBCD-2BA9-927393C48147}"/>
                </a:ext>
              </a:extLst>
            </p:cNvPr>
            <p:cNvPicPr>
              <a:picLocks noChangeAspect="1"/>
            </p:cNvPicPr>
            <p:nvPr/>
          </p:nvPicPr>
          <p:blipFill>
            <a:blip r:embed="rId3"/>
            <a:stretch>
              <a:fillRect/>
            </a:stretch>
          </p:blipFill>
          <p:spPr>
            <a:xfrm>
              <a:off x="293270" y="2458954"/>
              <a:ext cx="1562100" cy="2028825"/>
            </a:xfrm>
            <a:prstGeom prst="rect">
              <a:avLst/>
            </a:prstGeom>
          </p:spPr>
        </p:pic>
        <p:pic>
          <p:nvPicPr>
            <p:cNvPr id="4" name="Picture 3" descr="X-ray of a person&amp;#39;s chest&#10;&#10;Description automatically generated">
              <a:extLst>
                <a:ext uri="{FF2B5EF4-FFF2-40B4-BE49-F238E27FC236}">
                  <a16:creationId xmlns:a16="http://schemas.microsoft.com/office/drawing/2014/main" id="{10904180-881F-0AB1-F5BE-D899B31F837F}"/>
                </a:ext>
              </a:extLst>
            </p:cNvPr>
            <p:cNvPicPr>
              <a:picLocks noChangeAspect="1"/>
            </p:cNvPicPr>
            <p:nvPr/>
          </p:nvPicPr>
          <p:blipFill>
            <a:blip r:embed="rId4"/>
            <a:stretch>
              <a:fillRect/>
            </a:stretch>
          </p:blipFill>
          <p:spPr>
            <a:xfrm>
              <a:off x="1960146" y="2461460"/>
              <a:ext cx="1381125" cy="2028825"/>
            </a:xfrm>
            <a:prstGeom prst="rect">
              <a:avLst/>
            </a:prstGeom>
          </p:spPr>
        </p:pic>
        <p:pic>
          <p:nvPicPr>
            <p:cNvPr id="7" name="Picture 6" descr="X-ray of a hand&#10;&#10;Description automatically generated">
              <a:extLst>
                <a:ext uri="{FF2B5EF4-FFF2-40B4-BE49-F238E27FC236}">
                  <a16:creationId xmlns:a16="http://schemas.microsoft.com/office/drawing/2014/main" id="{F4CA31ED-2D77-01D1-6FFE-CAFD7B874010}"/>
                </a:ext>
              </a:extLst>
            </p:cNvPr>
            <p:cNvPicPr>
              <a:picLocks noChangeAspect="1"/>
            </p:cNvPicPr>
            <p:nvPr/>
          </p:nvPicPr>
          <p:blipFill>
            <a:blip r:embed="rId5"/>
            <a:stretch>
              <a:fillRect/>
            </a:stretch>
          </p:blipFill>
          <p:spPr>
            <a:xfrm>
              <a:off x="293270" y="4744955"/>
              <a:ext cx="2352675" cy="1381125"/>
            </a:xfrm>
            <a:prstGeom prst="rect">
              <a:avLst/>
            </a:prstGeom>
          </p:spPr>
        </p:pic>
        <p:sp>
          <p:nvSpPr>
            <p:cNvPr id="20" name="TextBox 19">
              <a:extLst>
                <a:ext uri="{FF2B5EF4-FFF2-40B4-BE49-F238E27FC236}">
                  <a16:creationId xmlns:a16="http://schemas.microsoft.com/office/drawing/2014/main" id="{0FF35955-771F-FBA5-9CCB-CC90CFEBC033}"/>
                </a:ext>
              </a:extLst>
            </p:cNvPr>
            <p:cNvSpPr txBox="1"/>
            <p:nvPr/>
          </p:nvSpPr>
          <p:spPr>
            <a:xfrm>
              <a:off x="842210" y="1712053"/>
              <a:ext cx="20927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solidFill>
                    <a:srgbClr val="A2364F"/>
                  </a:solidFill>
                  <a:latin typeface="Segoe UI"/>
                  <a:cs typeface="Segoe UI"/>
                </a:rPr>
                <a:t>Unlabelled</a:t>
              </a:r>
              <a:r>
                <a:rPr lang="en-US" b="1">
                  <a:solidFill>
                    <a:srgbClr val="A2364F"/>
                  </a:solidFill>
                  <a:latin typeface="Segoe UI"/>
                  <a:cs typeface="Segoe UI"/>
                </a:rPr>
                <a:t> data</a:t>
              </a:r>
            </a:p>
          </p:txBody>
        </p:sp>
        <p:sp>
          <p:nvSpPr>
            <p:cNvPr id="28" name="Rectangle: Rounded Corners 27">
              <a:extLst>
                <a:ext uri="{FF2B5EF4-FFF2-40B4-BE49-F238E27FC236}">
                  <a16:creationId xmlns:a16="http://schemas.microsoft.com/office/drawing/2014/main" id="{C8EAC3B7-A1A0-1218-C4F5-2B56839EE651}"/>
                </a:ext>
              </a:extLst>
            </p:cNvPr>
            <p:cNvSpPr/>
            <p:nvPr/>
          </p:nvSpPr>
          <p:spPr>
            <a:xfrm>
              <a:off x="130341" y="1687763"/>
              <a:ext cx="3539289" cy="4882815"/>
            </a:xfrm>
            <a:prstGeom prst="roundRect">
              <a:avLst/>
            </a:prstGeom>
            <a:noFill/>
            <a:ln w="28575">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a:cs typeface="Segoe UI"/>
              </a:endParaRPr>
            </a:p>
          </p:txBody>
        </p:sp>
      </p:grpSp>
      <p:pic>
        <p:nvPicPr>
          <p:cNvPr id="10" name="Picture 9" descr="X-ray of a human shoulder&#10;&#10;Description automatically generated">
            <a:extLst>
              <a:ext uri="{FF2B5EF4-FFF2-40B4-BE49-F238E27FC236}">
                <a16:creationId xmlns:a16="http://schemas.microsoft.com/office/drawing/2014/main" id="{DCB5F0A8-5A52-6BF1-B6B0-88A0B06C7418}"/>
              </a:ext>
            </a:extLst>
          </p:cNvPr>
          <p:cNvPicPr>
            <a:picLocks noChangeAspect="1"/>
          </p:cNvPicPr>
          <p:nvPr/>
        </p:nvPicPr>
        <p:blipFill>
          <a:blip r:embed="rId6"/>
          <a:stretch>
            <a:fillRect/>
          </a:stretch>
        </p:blipFill>
        <p:spPr>
          <a:xfrm>
            <a:off x="6900769" y="2405582"/>
            <a:ext cx="1493714" cy="1112628"/>
          </a:xfrm>
          <a:prstGeom prst="rect">
            <a:avLst/>
          </a:prstGeom>
        </p:spPr>
      </p:pic>
      <p:grpSp>
        <p:nvGrpSpPr>
          <p:cNvPr id="16" name="Group 15">
            <a:extLst>
              <a:ext uri="{FF2B5EF4-FFF2-40B4-BE49-F238E27FC236}">
                <a16:creationId xmlns:a16="http://schemas.microsoft.com/office/drawing/2014/main" id="{30383EDB-1AC7-4F91-C01D-309B3BEA9F25}"/>
              </a:ext>
            </a:extLst>
          </p:cNvPr>
          <p:cNvGrpSpPr/>
          <p:nvPr/>
        </p:nvGrpSpPr>
        <p:grpSpPr>
          <a:xfrm>
            <a:off x="6954754" y="4182134"/>
            <a:ext cx="1389257" cy="1694289"/>
            <a:chOff x="8720390" y="2834940"/>
            <a:chExt cx="1714500" cy="2028825"/>
          </a:xfrm>
        </p:grpSpPr>
        <p:pic>
          <p:nvPicPr>
            <p:cNvPr id="9" name="Picture 8" descr="A chest x-ray of a person&#10;&#10;Description automatically generated">
              <a:extLst>
                <a:ext uri="{FF2B5EF4-FFF2-40B4-BE49-F238E27FC236}">
                  <a16:creationId xmlns:a16="http://schemas.microsoft.com/office/drawing/2014/main" id="{A850E2E4-E7A9-4F2C-83CD-3CEF04118E0E}"/>
                </a:ext>
              </a:extLst>
            </p:cNvPr>
            <p:cNvPicPr>
              <a:picLocks noChangeAspect="1"/>
            </p:cNvPicPr>
            <p:nvPr/>
          </p:nvPicPr>
          <p:blipFill>
            <a:blip r:embed="rId7"/>
            <a:stretch>
              <a:fillRect/>
            </a:stretch>
          </p:blipFill>
          <p:spPr>
            <a:xfrm>
              <a:off x="8720390" y="2834940"/>
              <a:ext cx="1714500" cy="2028825"/>
            </a:xfrm>
            <a:prstGeom prst="rect">
              <a:avLst/>
            </a:prstGeom>
          </p:spPr>
        </p:pic>
        <p:sp>
          <p:nvSpPr>
            <p:cNvPr id="12" name="Oval 11">
              <a:extLst>
                <a:ext uri="{FF2B5EF4-FFF2-40B4-BE49-F238E27FC236}">
                  <a16:creationId xmlns:a16="http://schemas.microsoft.com/office/drawing/2014/main" id="{35D501A4-2ACE-141C-F0E5-FD968B06BACF}"/>
                </a:ext>
              </a:extLst>
            </p:cNvPr>
            <p:cNvSpPr/>
            <p:nvPr/>
          </p:nvSpPr>
          <p:spPr>
            <a:xfrm>
              <a:off x="9931570" y="3615664"/>
              <a:ext cx="265932" cy="291503"/>
            </a:xfrm>
            <a:prstGeom prst="ellipse">
              <a:avLst/>
            </a:prstGeom>
            <a:noFill/>
            <a:ln w="5715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a:cs typeface="Segoe UI"/>
              </a:endParaRPr>
            </a:p>
          </p:txBody>
        </p:sp>
        <p:sp>
          <p:nvSpPr>
            <p:cNvPr id="13" name="Oval 12">
              <a:extLst>
                <a:ext uri="{FF2B5EF4-FFF2-40B4-BE49-F238E27FC236}">
                  <a16:creationId xmlns:a16="http://schemas.microsoft.com/office/drawing/2014/main" id="{C2128E8E-FFB7-304F-A4C6-1ECC1B7E7245}"/>
                </a:ext>
              </a:extLst>
            </p:cNvPr>
            <p:cNvSpPr/>
            <p:nvPr/>
          </p:nvSpPr>
          <p:spPr>
            <a:xfrm>
              <a:off x="10061912" y="3986637"/>
              <a:ext cx="265932" cy="291503"/>
            </a:xfrm>
            <a:prstGeom prst="ellipse">
              <a:avLst/>
            </a:prstGeom>
            <a:noFill/>
            <a:ln w="5715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a:cs typeface="Segoe UI"/>
              </a:endParaRPr>
            </a:p>
          </p:txBody>
        </p:sp>
        <p:sp>
          <p:nvSpPr>
            <p:cNvPr id="14" name="Oval 13">
              <a:extLst>
                <a:ext uri="{FF2B5EF4-FFF2-40B4-BE49-F238E27FC236}">
                  <a16:creationId xmlns:a16="http://schemas.microsoft.com/office/drawing/2014/main" id="{952F8A17-59AD-3E3F-BA62-4C0EB52F63DB}"/>
                </a:ext>
              </a:extLst>
            </p:cNvPr>
            <p:cNvSpPr/>
            <p:nvPr/>
          </p:nvSpPr>
          <p:spPr>
            <a:xfrm>
              <a:off x="9019175" y="3906427"/>
              <a:ext cx="265932" cy="291503"/>
            </a:xfrm>
            <a:prstGeom prst="ellipse">
              <a:avLst/>
            </a:prstGeom>
            <a:noFill/>
            <a:ln w="5715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a:cs typeface="Segoe UI"/>
              </a:endParaRPr>
            </a:p>
          </p:txBody>
        </p:sp>
      </p:grpSp>
      <p:sp>
        <p:nvSpPr>
          <p:cNvPr id="17" name="TextBox 16">
            <a:extLst>
              <a:ext uri="{FF2B5EF4-FFF2-40B4-BE49-F238E27FC236}">
                <a16:creationId xmlns:a16="http://schemas.microsoft.com/office/drawing/2014/main" id="{D774D16E-CFBA-8A7F-EAEE-391FD98EAE45}"/>
              </a:ext>
            </a:extLst>
          </p:cNvPr>
          <p:cNvSpPr txBox="1"/>
          <p:nvPr/>
        </p:nvSpPr>
        <p:spPr>
          <a:xfrm>
            <a:off x="6999414" y="5886003"/>
            <a:ext cx="14182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Segoe UI"/>
                <a:cs typeface="Segoe UI"/>
              </a:rPr>
              <a:t>Pneumonia</a:t>
            </a:r>
          </a:p>
        </p:txBody>
      </p:sp>
      <p:sp>
        <p:nvSpPr>
          <p:cNvPr id="19" name="TextBox 18">
            <a:extLst>
              <a:ext uri="{FF2B5EF4-FFF2-40B4-BE49-F238E27FC236}">
                <a16:creationId xmlns:a16="http://schemas.microsoft.com/office/drawing/2014/main" id="{3AE862AB-8EC4-E4A1-8642-4494DB5A5A01}"/>
              </a:ext>
            </a:extLst>
          </p:cNvPr>
          <p:cNvSpPr txBox="1"/>
          <p:nvPr/>
        </p:nvSpPr>
        <p:spPr>
          <a:xfrm>
            <a:off x="7110343" y="3519726"/>
            <a:ext cx="10705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A2364F"/>
                </a:solidFill>
                <a:latin typeface="Segoe UI"/>
                <a:cs typeface="Segoe UI"/>
              </a:rPr>
              <a:t>Fracture</a:t>
            </a:r>
          </a:p>
        </p:txBody>
      </p:sp>
      <p:sp>
        <p:nvSpPr>
          <p:cNvPr id="24" name="TextBox 23">
            <a:extLst>
              <a:ext uri="{FF2B5EF4-FFF2-40B4-BE49-F238E27FC236}">
                <a16:creationId xmlns:a16="http://schemas.microsoft.com/office/drawing/2014/main" id="{3F529519-1CCB-6D26-E459-4636ABFF6F5A}"/>
              </a:ext>
            </a:extLst>
          </p:cNvPr>
          <p:cNvSpPr txBox="1"/>
          <p:nvPr/>
        </p:nvSpPr>
        <p:spPr>
          <a:xfrm>
            <a:off x="6784366" y="1693468"/>
            <a:ext cx="17024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A2364F"/>
                </a:solidFill>
                <a:latin typeface="Segoe UI"/>
                <a:cs typeface="Segoe UI"/>
              </a:rPr>
              <a:t>Labelled data</a:t>
            </a:r>
            <a:endParaRPr lang="en-US">
              <a:latin typeface="Segoe UI"/>
              <a:cs typeface="Segoe UI"/>
            </a:endParaRPr>
          </a:p>
        </p:txBody>
      </p:sp>
      <p:sp>
        <p:nvSpPr>
          <p:cNvPr id="29" name="Rectangle: Rounded Corners 28">
            <a:extLst>
              <a:ext uri="{FF2B5EF4-FFF2-40B4-BE49-F238E27FC236}">
                <a16:creationId xmlns:a16="http://schemas.microsoft.com/office/drawing/2014/main" id="{D6BF18C7-0A34-EEFA-299A-96A718398D8B}"/>
              </a:ext>
            </a:extLst>
          </p:cNvPr>
          <p:cNvSpPr/>
          <p:nvPr/>
        </p:nvSpPr>
        <p:spPr>
          <a:xfrm>
            <a:off x="6681941" y="1687763"/>
            <a:ext cx="1907649" cy="4882815"/>
          </a:xfrm>
          <a:prstGeom prst="roundRect">
            <a:avLst/>
          </a:prstGeom>
          <a:noFill/>
          <a:ln w="28575">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a:cs typeface="Segoe UI"/>
            </a:endParaRPr>
          </a:p>
        </p:txBody>
      </p:sp>
      <p:grpSp>
        <p:nvGrpSpPr>
          <p:cNvPr id="35" name="Group 34">
            <a:extLst>
              <a:ext uri="{FF2B5EF4-FFF2-40B4-BE49-F238E27FC236}">
                <a16:creationId xmlns:a16="http://schemas.microsoft.com/office/drawing/2014/main" id="{819D2BAB-C6F1-FD1C-EAB6-8C91904C5390}"/>
              </a:ext>
            </a:extLst>
          </p:cNvPr>
          <p:cNvGrpSpPr/>
          <p:nvPr/>
        </p:nvGrpSpPr>
        <p:grpSpPr>
          <a:xfrm>
            <a:off x="4403483" y="1687763"/>
            <a:ext cx="1972982" cy="4882815"/>
            <a:chOff x="3795328" y="1687763"/>
            <a:chExt cx="1972982" cy="4882815"/>
          </a:xfrm>
        </p:grpSpPr>
        <p:pic>
          <p:nvPicPr>
            <p:cNvPr id="8" name="Picture 7" descr="A doctor holding a tweezers&#10;&#10;Description automatically generated">
              <a:extLst>
                <a:ext uri="{FF2B5EF4-FFF2-40B4-BE49-F238E27FC236}">
                  <a16:creationId xmlns:a16="http://schemas.microsoft.com/office/drawing/2014/main" id="{D34FEBA0-A50D-B82E-A8D1-8E09066C501B}"/>
                </a:ext>
              </a:extLst>
            </p:cNvPr>
            <p:cNvPicPr>
              <a:picLocks noChangeAspect="1"/>
            </p:cNvPicPr>
            <p:nvPr/>
          </p:nvPicPr>
          <p:blipFill>
            <a:blip r:embed="rId8"/>
            <a:srcRect l="285" t="171" b="17961"/>
            <a:stretch/>
          </p:blipFill>
          <p:spPr>
            <a:xfrm>
              <a:off x="4088410" y="2380866"/>
              <a:ext cx="1256214" cy="1265083"/>
            </a:xfrm>
            <a:prstGeom prst="rect">
              <a:avLst/>
            </a:prstGeom>
          </p:spPr>
        </p:pic>
        <p:sp>
          <p:nvSpPr>
            <p:cNvPr id="18" name="TextBox 17">
              <a:extLst>
                <a:ext uri="{FF2B5EF4-FFF2-40B4-BE49-F238E27FC236}">
                  <a16:creationId xmlns:a16="http://schemas.microsoft.com/office/drawing/2014/main" id="{1B791CCE-2DBF-ADBA-65E5-AD68D2401337}"/>
                </a:ext>
              </a:extLst>
            </p:cNvPr>
            <p:cNvSpPr txBox="1"/>
            <p:nvPr/>
          </p:nvSpPr>
          <p:spPr>
            <a:xfrm>
              <a:off x="3795328" y="3648356"/>
              <a:ext cx="19729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Segoe UI"/>
                  <a:cs typeface="Segoe UI"/>
                </a:rPr>
                <a:t>Expert</a:t>
              </a:r>
            </a:p>
          </p:txBody>
        </p:sp>
        <p:pic>
          <p:nvPicPr>
            <p:cNvPr id="21" name="Picture 20" descr="A group of people wearing surgical masks and gloves&#10;&#10;Description automatically generated">
              <a:extLst>
                <a:ext uri="{FF2B5EF4-FFF2-40B4-BE49-F238E27FC236}">
                  <a16:creationId xmlns:a16="http://schemas.microsoft.com/office/drawing/2014/main" id="{D4062BF8-DAA7-E374-1A33-0D9255CE2C98}"/>
                </a:ext>
              </a:extLst>
            </p:cNvPr>
            <p:cNvPicPr>
              <a:picLocks noChangeAspect="1"/>
            </p:cNvPicPr>
            <p:nvPr/>
          </p:nvPicPr>
          <p:blipFill>
            <a:blip r:embed="rId9"/>
            <a:stretch>
              <a:fillRect/>
            </a:stretch>
          </p:blipFill>
          <p:spPr>
            <a:xfrm>
              <a:off x="4030183" y="4529942"/>
              <a:ext cx="1496124" cy="1098509"/>
            </a:xfrm>
            <a:prstGeom prst="rect">
              <a:avLst/>
            </a:prstGeom>
          </p:spPr>
        </p:pic>
        <p:sp>
          <p:nvSpPr>
            <p:cNvPr id="5" name="TextBox 4">
              <a:extLst>
                <a:ext uri="{FF2B5EF4-FFF2-40B4-BE49-F238E27FC236}">
                  <a16:creationId xmlns:a16="http://schemas.microsoft.com/office/drawing/2014/main" id="{49176459-8A5A-BB63-354E-216D78E5C2F2}"/>
                </a:ext>
              </a:extLst>
            </p:cNvPr>
            <p:cNvSpPr txBox="1"/>
            <p:nvPr/>
          </p:nvSpPr>
          <p:spPr>
            <a:xfrm>
              <a:off x="3921918" y="5905225"/>
              <a:ext cx="1726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Segoe UI"/>
                  <a:cs typeface="Segoe UI"/>
                </a:rPr>
                <a:t>Crowd</a:t>
              </a:r>
            </a:p>
          </p:txBody>
        </p:sp>
        <p:sp>
          <p:nvSpPr>
            <p:cNvPr id="6" name="TextBox 5">
              <a:extLst>
                <a:ext uri="{FF2B5EF4-FFF2-40B4-BE49-F238E27FC236}">
                  <a16:creationId xmlns:a16="http://schemas.microsoft.com/office/drawing/2014/main" id="{E1AE9D33-88E8-3CD8-33C6-811EF9E6A33F}"/>
                </a:ext>
              </a:extLst>
            </p:cNvPr>
            <p:cNvSpPr txBox="1"/>
            <p:nvPr/>
          </p:nvSpPr>
          <p:spPr>
            <a:xfrm>
              <a:off x="4236417" y="5638048"/>
              <a:ext cx="10994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Segoe UI"/>
                  <a:cs typeface="Segoe UI"/>
                </a:rPr>
                <a:t>Groups</a:t>
              </a:r>
            </a:p>
          </p:txBody>
        </p:sp>
        <p:sp>
          <p:nvSpPr>
            <p:cNvPr id="27" name="TextBox 26">
              <a:extLst>
                <a:ext uri="{FF2B5EF4-FFF2-40B4-BE49-F238E27FC236}">
                  <a16:creationId xmlns:a16="http://schemas.microsoft.com/office/drawing/2014/main" id="{B522D7A2-092C-B5D6-0957-29ED0B47A678}"/>
                </a:ext>
              </a:extLst>
            </p:cNvPr>
            <p:cNvSpPr txBox="1"/>
            <p:nvPr/>
          </p:nvSpPr>
          <p:spPr>
            <a:xfrm>
              <a:off x="3862331" y="1693467"/>
              <a:ext cx="17024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A2364F"/>
                  </a:solidFill>
                  <a:latin typeface="Segoe UI"/>
                  <a:cs typeface="Segoe UI"/>
                </a:rPr>
                <a:t>Annotators</a:t>
              </a:r>
              <a:endParaRPr lang="en-US">
                <a:latin typeface="Segoe UI"/>
                <a:cs typeface="Segoe UI"/>
              </a:endParaRPr>
            </a:p>
          </p:txBody>
        </p:sp>
        <p:sp>
          <p:nvSpPr>
            <p:cNvPr id="30" name="Rectangle: Rounded Corners 29">
              <a:extLst>
                <a:ext uri="{FF2B5EF4-FFF2-40B4-BE49-F238E27FC236}">
                  <a16:creationId xmlns:a16="http://schemas.microsoft.com/office/drawing/2014/main" id="{DD82A6E5-A478-0632-D21F-7FF4B829B511}"/>
                </a:ext>
              </a:extLst>
            </p:cNvPr>
            <p:cNvSpPr/>
            <p:nvPr/>
          </p:nvSpPr>
          <p:spPr>
            <a:xfrm>
              <a:off x="3856705" y="1687763"/>
              <a:ext cx="1886483" cy="4882815"/>
            </a:xfrm>
            <a:prstGeom prst="roundRect">
              <a:avLst/>
            </a:prstGeom>
            <a:noFill/>
            <a:ln w="28575">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a:cs typeface="Segoe UI"/>
              </a:endParaRPr>
            </a:p>
          </p:txBody>
        </p:sp>
      </p:grpSp>
      <p:sp>
        <p:nvSpPr>
          <p:cNvPr id="37" name="Arrow: Right 36">
            <a:extLst>
              <a:ext uri="{FF2B5EF4-FFF2-40B4-BE49-F238E27FC236}">
                <a16:creationId xmlns:a16="http://schemas.microsoft.com/office/drawing/2014/main" id="{70BBF36C-FA3F-5375-BEDF-6D417986FA80}"/>
              </a:ext>
            </a:extLst>
          </p:cNvPr>
          <p:cNvSpPr/>
          <p:nvPr/>
        </p:nvSpPr>
        <p:spPr>
          <a:xfrm>
            <a:off x="4128429" y="3711704"/>
            <a:ext cx="341969" cy="685800"/>
          </a:xfrm>
          <a:prstGeom prst="rightArrow">
            <a:avLst/>
          </a:prstGeom>
          <a:solidFill>
            <a:srgbClr val="DF99A6"/>
          </a:solidFill>
          <a:ln w="28575">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a:cs typeface="Segoe UI"/>
            </a:endParaRPr>
          </a:p>
        </p:txBody>
      </p:sp>
      <p:sp>
        <p:nvSpPr>
          <p:cNvPr id="38" name="Arrow: Right 37">
            <a:extLst>
              <a:ext uri="{FF2B5EF4-FFF2-40B4-BE49-F238E27FC236}">
                <a16:creationId xmlns:a16="http://schemas.microsoft.com/office/drawing/2014/main" id="{124C4EC9-06E0-0B2A-89D5-6E63BA3A9B4A}"/>
              </a:ext>
            </a:extLst>
          </p:cNvPr>
          <p:cNvSpPr/>
          <p:nvPr/>
        </p:nvSpPr>
        <p:spPr>
          <a:xfrm>
            <a:off x="6349380" y="3711704"/>
            <a:ext cx="341969" cy="685800"/>
          </a:xfrm>
          <a:prstGeom prst="rightArrow">
            <a:avLst/>
          </a:prstGeom>
          <a:solidFill>
            <a:srgbClr val="DF99A6"/>
          </a:solidFill>
          <a:ln w="28575">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a:cs typeface="Segoe UI"/>
            </a:endParaRPr>
          </a:p>
        </p:txBody>
      </p:sp>
      <p:cxnSp>
        <p:nvCxnSpPr>
          <p:cNvPr id="22" name="Straight Arrow Connector 21">
            <a:extLst>
              <a:ext uri="{FF2B5EF4-FFF2-40B4-BE49-F238E27FC236}">
                <a16:creationId xmlns:a16="http://schemas.microsoft.com/office/drawing/2014/main" id="{ACB9D110-3707-FE06-D802-DD4380810C7B}"/>
              </a:ext>
            </a:extLst>
          </p:cNvPr>
          <p:cNvCxnSpPr/>
          <p:nvPr/>
        </p:nvCxnSpPr>
        <p:spPr>
          <a:xfrm flipH="1">
            <a:off x="8450065" y="3761604"/>
            <a:ext cx="1154346" cy="996247"/>
          </a:xfrm>
          <a:prstGeom prst="straightConnector1">
            <a:avLst/>
          </a:prstGeom>
          <a:ln w="57150">
            <a:solidFill>
              <a:srgbClr val="41131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0B99441-D2DA-F413-9F45-4DD4B8566A8D}"/>
              </a:ext>
            </a:extLst>
          </p:cNvPr>
          <p:cNvCxnSpPr>
            <a:cxnSpLocks/>
          </p:cNvCxnSpPr>
          <p:nvPr/>
        </p:nvCxnSpPr>
        <p:spPr>
          <a:xfrm flipH="1">
            <a:off x="8096340" y="3404861"/>
            <a:ext cx="1548258" cy="262729"/>
          </a:xfrm>
          <a:prstGeom prst="straightConnector1">
            <a:avLst/>
          </a:prstGeom>
          <a:ln w="57150">
            <a:solidFill>
              <a:srgbClr val="41131C"/>
            </a:solidFill>
            <a:tailEnd type="triangle"/>
          </a:ln>
        </p:spPr>
        <p:style>
          <a:lnRef idx="1">
            <a:schemeClr val="accent1"/>
          </a:lnRef>
          <a:fillRef idx="0">
            <a:schemeClr val="accent1"/>
          </a:fillRef>
          <a:effectRef idx="0">
            <a:schemeClr val="accent1"/>
          </a:effectRef>
          <a:fontRef idx="minor">
            <a:schemeClr val="tx1"/>
          </a:fontRef>
        </p:style>
      </p:cxnSp>
      <p:pic>
        <p:nvPicPr>
          <p:cNvPr id="31" name="Graphic 30" descr="Artificial Intelligence with solid fill">
            <a:extLst>
              <a:ext uri="{FF2B5EF4-FFF2-40B4-BE49-F238E27FC236}">
                <a16:creationId xmlns:a16="http://schemas.microsoft.com/office/drawing/2014/main" id="{BC7AE798-BA35-B3EF-9F6D-545257943E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81529" y="1689711"/>
            <a:ext cx="1162050" cy="1152525"/>
          </a:xfrm>
          <a:prstGeom prst="rect">
            <a:avLst/>
          </a:prstGeom>
        </p:spPr>
      </p:pic>
    </p:spTree>
    <p:extLst>
      <p:ext uri="{BB962C8B-B14F-4D97-AF65-F5344CB8AC3E}">
        <p14:creationId xmlns:p14="http://schemas.microsoft.com/office/powerpoint/2010/main" val="389263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fade">
                                      <p:cBhvr>
                                        <p:cTn id="7" dur="500"/>
                                        <p:tgtEl>
                                          <p:spTgt spid="3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xEl>
                                              <p:pRg st="1" end="1"/>
                                            </p:txEl>
                                          </p:spTgt>
                                        </p:tgtEl>
                                        <p:attrNameLst>
                                          <p:attrName>style.visibility</p:attrName>
                                        </p:attrNameLst>
                                      </p:cBhvr>
                                      <p:to>
                                        <p:strVal val="visible"/>
                                      </p:to>
                                    </p:set>
                                    <p:animEffect transition="in" filter="fade">
                                      <p:cBhvr>
                                        <p:cTn id="10" dur="500"/>
                                        <p:tgtEl>
                                          <p:spTgt spid="3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xEl>
                                              <p:pRg st="2" end="2"/>
                                            </p:txEl>
                                          </p:spTgt>
                                        </p:tgtEl>
                                        <p:attrNameLst>
                                          <p:attrName>style.visibility</p:attrName>
                                        </p:attrNameLst>
                                      </p:cBhvr>
                                      <p:to>
                                        <p:strVal val="visible"/>
                                      </p:to>
                                    </p:set>
                                    <p:animEffect transition="in" filter="fade">
                                      <p:cBhvr>
                                        <p:cTn id="13" dur="500"/>
                                        <p:tgtEl>
                                          <p:spTgt spid="3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xEl>
                                              <p:pRg st="4" end="4"/>
                                            </p:txEl>
                                          </p:spTgt>
                                        </p:tgtEl>
                                        <p:attrNameLst>
                                          <p:attrName>style.visibility</p:attrName>
                                        </p:attrNameLst>
                                      </p:cBhvr>
                                      <p:to>
                                        <p:strVal val="visible"/>
                                      </p:to>
                                    </p:set>
                                    <p:animEffect transition="in" filter="fade">
                                      <p:cBhvr>
                                        <p:cTn id="18" dur="500"/>
                                        <p:tgtEl>
                                          <p:spTgt spid="3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xEl>
                                              <p:pRg st="5" end="5"/>
                                            </p:txEl>
                                          </p:spTgt>
                                        </p:tgtEl>
                                        <p:attrNameLst>
                                          <p:attrName>style.visibility</p:attrName>
                                        </p:attrNameLst>
                                      </p:cBhvr>
                                      <p:to>
                                        <p:strVal val="visible"/>
                                      </p:to>
                                    </p:set>
                                    <p:animEffect transition="in" filter="fade">
                                      <p:cBhvr>
                                        <p:cTn id="21" dur="500"/>
                                        <p:tgtEl>
                                          <p:spTgt spid="3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xEl>
                                              <p:pRg st="6" end="6"/>
                                            </p:txEl>
                                          </p:spTgt>
                                        </p:tgtEl>
                                        <p:attrNameLst>
                                          <p:attrName>style.visibility</p:attrName>
                                        </p:attrNameLst>
                                      </p:cBhvr>
                                      <p:to>
                                        <p:strVal val="visible"/>
                                      </p:to>
                                    </p:set>
                                    <p:animEffect transition="in" filter="fade">
                                      <p:cBhvr>
                                        <p:cTn id="24" dur="500"/>
                                        <p:tgtEl>
                                          <p:spTgt spid="3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xEl>
                                              <p:pRg st="7" end="7"/>
                                            </p:txEl>
                                          </p:spTgt>
                                        </p:tgtEl>
                                        <p:attrNameLst>
                                          <p:attrName>style.visibility</p:attrName>
                                        </p:attrNameLst>
                                      </p:cBhvr>
                                      <p:to>
                                        <p:strVal val="visible"/>
                                      </p:to>
                                    </p:set>
                                    <p:animEffect transition="in" filter="fade">
                                      <p:cBhvr>
                                        <p:cTn id="27" dur="500"/>
                                        <p:tgtEl>
                                          <p:spTgt spid="3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xEl>
                                              <p:pRg st="8" end="8"/>
                                            </p:txEl>
                                          </p:spTgt>
                                        </p:tgtEl>
                                        <p:attrNameLst>
                                          <p:attrName>style.visibility</p:attrName>
                                        </p:attrNameLst>
                                      </p:cBhvr>
                                      <p:to>
                                        <p:strVal val="visible"/>
                                      </p:to>
                                    </p:set>
                                    <p:animEffect transition="in" filter="fade">
                                      <p:cBhvr>
                                        <p:cTn id="30" dur="500"/>
                                        <p:tgtEl>
                                          <p:spTgt spid="3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EE0E9-2F0A-DA64-3187-D904E47407FF}"/>
              </a:ext>
            </a:extLst>
          </p:cNvPr>
          <p:cNvSpPr>
            <a:spLocks noGrp="1"/>
          </p:cNvSpPr>
          <p:nvPr>
            <p:ph type="title"/>
          </p:nvPr>
        </p:nvSpPr>
        <p:spPr/>
        <p:txBody>
          <a:bodyPr/>
          <a:lstStyle/>
          <a:p>
            <a:r>
              <a:rPr lang="en-GB">
                <a:latin typeface="Poppins"/>
                <a:cs typeface="Poppins"/>
              </a:rPr>
              <a:t>Neurons: bilogical vs artificial</a:t>
            </a:r>
            <a:endParaRPr lang="en-GB"/>
          </a:p>
        </p:txBody>
      </p:sp>
      <p:pic>
        <p:nvPicPr>
          <p:cNvPr id="4" name="Content Placeholder 3" descr="A drawing of a nerve cell&#10;&#10;AI-generated content may be incorrect.">
            <a:extLst>
              <a:ext uri="{FF2B5EF4-FFF2-40B4-BE49-F238E27FC236}">
                <a16:creationId xmlns:a16="http://schemas.microsoft.com/office/drawing/2014/main" id="{25548E34-B410-10BE-06EC-568DA68DCB31}"/>
              </a:ext>
            </a:extLst>
          </p:cNvPr>
          <p:cNvPicPr>
            <a:picLocks noGrp="1" noChangeAspect="1"/>
          </p:cNvPicPr>
          <p:nvPr>
            <p:ph idx="1"/>
          </p:nvPr>
        </p:nvPicPr>
        <p:blipFill>
          <a:blip r:embed="rId2"/>
          <a:stretch>
            <a:fillRect/>
          </a:stretch>
        </p:blipFill>
        <p:spPr>
          <a:xfrm>
            <a:off x="729921" y="1722082"/>
            <a:ext cx="2913884" cy="1560020"/>
          </a:xfrm>
        </p:spPr>
      </p:pic>
      <p:sp>
        <p:nvSpPr>
          <p:cNvPr id="5" name="TextBox 4">
            <a:extLst>
              <a:ext uri="{FF2B5EF4-FFF2-40B4-BE49-F238E27FC236}">
                <a16:creationId xmlns:a16="http://schemas.microsoft.com/office/drawing/2014/main" id="{1985480F-E020-6DFC-D163-53E7663EE52D}"/>
              </a:ext>
            </a:extLst>
          </p:cNvPr>
          <p:cNvSpPr txBox="1"/>
          <p:nvPr/>
        </p:nvSpPr>
        <p:spPr>
          <a:xfrm>
            <a:off x="-4051" y="6199352"/>
            <a:ext cx="12203824" cy="6550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AutoNum type="arabicPeriod"/>
            </a:pPr>
            <a:r>
              <a:rPr lang="en-US" sz="1200"/>
              <a:t>Originally Neuron.jpg taken from the US Federal (public domain) ( Nerve Tissue, retrieved March 2007), redrawn by User:Dhp1080 in Illustrator. Source: “Anatomy and Physiology” by the US National Cancer Institute’s Surveillance, Epidemiology and End Results (SEER) Program.</a:t>
            </a:r>
            <a:endParaRPr lang="en-US">
              <a:ea typeface="Calibri" panose="020F0502020204030204"/>
              <a:cs typeface="Calibri" panose="020F0502020204030204"/>
            </a:endParaRPr>
          </a:p>
          <a:p>
            <a:r>
              <a:rPr lang="en-US" sz="1200">
                <a:ea typeface="Calibri"/>
                <a:cs typeface="Calibri"/>
              </a:rPr>
              <a:t>2.   By </a:t>
            </a:r>
            <a:r>
              <a:rPr lang="en-US" sz="1200" err="1">
                <a:ea typeface="Calibri"/>
                <a:cs typeface="Calibri"/>
              </a:rPr>
              <a:t>Nir.nossenson</a:t>
            </a:r>
            <a:r>
              <a:rPr lang="en-US" sz="1200">
                <a:ea typeface="Calibri"/>
                <a:cs typeface="Calibri"/>
              </a:rPr>
              <a:t> - Own work, CC BY-SA 4.0, https://commons.wikimedia.org/w/index.php?curid=48019779</a:t>
            </a:r>
          </a:p>
        </p:txBody>
      </p:sp>
      <p:pic>
        <p:nvPicPr>
          <p:cNvPr id="6" name="Picture 5" descr="A diagram of mathematical equations&#10;&#10;AI-generated content may be incorrect.">
            <a:extLst>
              <a:ext uri="{FF2B5EF4-FFF2-40B4-BE49-F238E27FC236}">
                <a16:creationId xmlns:a16="http://schemas.microsoft.com/office/drawing/2014/main" id="{A6CD21D7-F0B0-3809-E7F6-5596A779D45E}"/>
              </a:ext>
            </a:extLst>
          </p:cNvPr>
          <p:cNvPicPr>
            <a:picLocks noChangeAspect="1"/>
          </p:cNvPicPr>
          <p:nvPr/>
        </p:nvPicPr>
        <p:blipFill>
          <a:blip r:embed="rId3"/>
          <a:stretch>
            <a:fillRect/>
          </a:stretch>
        </p:blipFill>
        <p:spPr>
          <a:xfrm>
            <a:off x="4652963" y="2343150"/>
            <a:ext cx="2352675" cy="2143125"/>
          </a:xfrm>
          <a:prstGeom prst="rect">
            <a:avLst/>
          </a:prstGeom>
        </p:spPr>
      </p:pic>
      <p:pic>
        <p:nvPicPr>
          <p:cNvPr id="7" name="Picture 6">
            <a:extLst>
              <a:ext uri="{FF2B5EF4-FFF2-40B4-BE49-F238E27FC236}">
                <a16:creationId xmlns:a16="http://schemas.microsoft.com/office/drawing/2014/main" id="{6D1CC841-B1A6-75C2-0879-13A9748580B7}"/>
              </a:ext>
            </a:extLst>
          </p:cNvPr>
          <p:cNvPicPr>
            <a:picLocks noChangeAspect="1"/>
          </p:cNvPicPr>
          <p:nvPr/>
        </p:nvPicPr>
        <p:blipFill>
          <a:blip r:embed="rId4"/>
          <a:stretch>
            <a:fillRect/>
          </a:stretch>
        </p:blipFill>
        <p:spPr>
          <a:xfrm>
            <a:off x="4781550" y="4486275"/>
            <a:ext cx="2105025" cy="781050"/>
          </a:xfrm>
          <a:prstGeom prst="rect">
            <a:avLst/>
          </a:prstGeom>
        </p:spPr>
      </p:pic>
      <p:sp>
        <p:nvSpPr>
          <p:cNvPr id="8" name="TextBox 7">
            <a:extLst>
              <a:ext uri="{FF2B5EF4-FFF2-40B4-BE49-F238E27FC236}">
                <a16:creationId xmlns:a16="http://schemas.microsoft.com/office/drawing/2014/main" id="{0CECF212-CA76-B766-BD1E-7C05B59E8C2E}"/>
              </a:ext>
            </a:extLst>
          </p:cNvPr>
          <p:cNvSpPr txBox="1"/>
          <p:nvPr/>
        </p:nvSpPr>
        <p:spPr>
          <a:xfrm>
            <a:off x="4657725" y="5267325"/>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Mathematical simplification of a neuron as a weighted sum</a:t>
            </a:r>
            <a:endParaRPr lang="en-GB"/>
          </a:p>
        </p:txBody>
      </p:sp>
      <p:sp>
        <p:nvSpPr>
          <p:cNvPr id="9" name="TextBox 8">
            <a:extLst>
              <a:ext uri="{FF2B5EF4-FFF2-40B4-BE49-F238E27FC236}">
                <a16:creationId xmlns:a16="http://schemas.microsoft.com/office/drawing/2014/main" id="{6AA00EFF-4620-A2EB-3C67-6B4BB56AB697}"/>
              </a:ext>
            </a:extLst>
          </p:cNvPr>
          <p:cNvSpPr txBox="1"/>
          <p:nvPr/>
        </p:nvSpPr>
        <p:spPr>
          <a:xfrm>
            <a:off x="8076959" y="3351232"/>
            <a:ext cx="30908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ea typeface="Calibri"/>
                <a:cs typeface="Calibri"/>
              </a:rPr>
              <a:t>Logistic activation function</a:t>
            </a:r>
            <a:endParaRPr lang="en-US">
              <a:ea typeface="Calibri" panose="020F0502020204030204"/>
              <a:cs typeface="Calibri" panose="020F0502020204030204"/>
            </a:endParaRPr>
          </a:p>
        </p:txBody>
      </p:sp>
      <p:sp>
        <p:nvSpPr>
          <p:cNvPr id="10" name="TextBox 9">
            <a:extLst>
              <a:ext uri="{FF2B5EF4-FFF2-40B4-BE49-F238E27FC236}">
                <a16:creationId xmlns:a16="http://schemas.microsoft.com/office/drawing/2014/main" id="{221CA6E7-3CDB-7696-7D76-4596768B44E5}"/>
              </a:ext>
            </a:extLst>
          </p:cNvPr>
          <p:cNvSpPr txBox="1"/>
          <p:nvPr/>
        </p:nvSpPr>
        <p:spPr>
          <a:xfrm>
            <a:off x="398955" y="3431847"/>
            <a:ext cx="37528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ea typeface="Calibri"/>
                <a:cs typeface="Calibri"/>
              </a:rPr>
              <a:t>Simplified schema of a biological neuron</a:t>
            </a:r>
          </a:p>
        </p:txBody>
      </p:sp>
      <p:pic>
        <p:nvPicPr>
          <p:cNvPr id="19" name="Picture 18" descr="undefined">
            <a:extLst>
              <a:ext uri="{FF2B5EF4-FFF2-40B4-BE49-F238E27FC236}">
                <a16:creationId xmlns:a16="http://schemas.microsoft.com/office/drawing/2014/main" id="{DB12AB45-634C-85D2-ACE1-DAFC9FB69030}"/>
              </a:ext>
            </a:extLst>
          </p:cNvPr>
          <p:cNvPicPr>
            <a:picLocks noChangeAspect="1"/>
          </p:cNvPicPr>
          <p:nvPr/>
        </p:nvPicPr>
        <p:blipFill>
          <a:blip r:embed="rId5"/>
          <a:stretch>
            <a:fillRect/>
          </a:stretch>
        </p:blipFill>
        <p:spPr>
          <a:xfrm>
            <a:off x="1028262" y="4079766"/>
            <a:ext cx="2489199" cy="1518744"/>
          </a:xfrm>
          <a:prstGeom prst="rect">
            <a:avLst/>
          </a:prstGeom>
        </p:spPr>
      </p:pic>
      <p:sp>
        <p:nvSpPr>
          <p:cNvPr id="21" name="TextBox 20">
            <a:extLst>
              <a:ext uri="{FF2B5EF4-FFF2-40B4-BE49-F238E27FC236}">
                <a16:creationId xmlns:a16="http://schemas.microsoft.com/office/drawing/2014/main" id="{828D8CDC-E800-0F79-821D-9A580E7233EF}"/>
              </a:ext>
            </a:extLst>
          </p:cNvPr>
          <p:cNvSpPr txBox="1"/>
          <p:nvPr/>
        </p:nvSpPr>
        <p:spPr>
          <a:xfrm>
            <a:off x="403225" y="5594350"/>
            <a:ext cx="37504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2. Neuronal action potential ("spike")</a:t>
            </a:r>
            <a:endParaRPr lang="en-GB"/>
          </a:p>
        </p:txBody>
      </p:sp>
      <p:pic>
        <p:nvPicPr>
          <p:cNvPr id="11" name="Picture 10">
            <a:extLst>
              <a:ext uri="{FF2B5EF4-FFF2-40B4-BE49-F238E27FC236}">
                <a16:creationId xmlns:a16="http://schemas.microsoft.com/office/drawing/2014/main" id="{6AFC7412-F52C-78E0-EF33-C83FBD50E985}"/>
              </a:ext>
            </a:extLst>
          </p:cNvPr>
          <p:cNvPicPr>
            <a:picLocks noChangeAspect="1"/>
          </p:cNvPicPr>
          <p:nvPr/>
        </p:nvPicPr>
        <p:blipFill>
          <a:blip r:embed="rId6"/>
          <a:stretch>
            <a:fillRect/>
          </a:stretch>
        </p:blipFill>
        <p:spPr>
          <a:xfrm>
            <a:off x="8160868" y="1512304"/>
            <a:ext cx="2921175" cy="1843992"/>
          </a:xfrm>
          <a:prstGeom prst="rect">
            <a:avLst/>
          </a:prstGeom>
        </p:spPr>
      </p:pic>
      <p:pic>
        <p:nvPicPr>
          <p:cNvPr id="12" name="Picture 11">
            <a:extLst>
              <a:ext uri="{FF2B5EF4-FFF2-40B4-BE49-F238E27FC236}">
                <a16:creationId xmlns:a16="http://schemas.microsoft.com/office/drawing/2014/main" id="{E2B6172E-8F4F-59A7-7739-DCDF72EFB633}"/>
              </a:ext>
            </a:extLst>
          </p:cNvPr>
          <p:cNvPicPr>
            <a:picLocks noChangeAspect="1"/>
          </p:cNvPicPr>
          <p:nvPr/>
        </p:nvPicPr>
        <p:blipFill>
          <a:blip r:embed="rId7"/>
          <a:stretch>
            <a:fillRect/>
          </a:stretch>
        </p:blipFill>
        <p:spPr>
          <a:xfrm>
            <a:off x="8248831" y="3888129"/>
            <a:ext cx="2825911" cy="1869793"/>
          </a:xfrm>
          <a:prstGeom prst="rect">
            <a:avLst/>
          </a:prstGeom>
        </p:spPr>
      </p:pic>
      <p:sp>
        <p:nvSpPr>
          <p:cNvPr id="13" name="TextBox 12">
            <a:extLst>
              <a:ext uri="{FF2B5EF4-FFF2-40B4-BE49-F238E27FC236}">
                <a16:creationId xmlns:a16="http://schemas.microsoft.com/office/drawing/2014/main" id="{B9158216-153C-BB2E-F108-A13598CAAB87}"/>
              </a:ext>
            </a:extLst>
          </p:cNvPr>
          <p:cNvSpPr txBox="1"/>
          <p:nvPr/>
        </p:nvSpPr>
        <p:spPr>
          <a:xfrm>
            <a:off x="8124584" y="5770581"/>
            <a:ext cx="30908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ea typeface="Calibri"/>
                <a:cs typeface="Calibri"/>
              </a:rPr>
              <a:t>Rectified linear unit</a:t>
            </a:r>
            <a:endParaRPr lang="en-US"/>
          </a:p>
        </p:txBody>
      </p:sp>
    </p:spTree>
    <p:extLst>
      <p:ext uri="{BB962C8B-B14F-4D97-AF65-F5344CB8AC3E}">
        <p14:creationId xmlns:p14="http://schemas.microsoft.com/office/powerpoint/2010/main" val="2032050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21251-E338-E8BD-F3E4-CEE88E3B3869}"/>
              </a:ext>
            </a:extLst>
          </p:cNvPr>
          <p:cNvSpPr>
            <a:spLocks noGrp="1"/>
          </p:cNvSpPr>
          <p:nvPr>
            <p:ph type="title"/>
          </p:nvPr>
        </p:nvSpPr>
        <p:spPr/>
        <p:txBody>
          <a:bodyPr/>
          <a:lstStyle/>
          <a:p>
            <a:r>
              <a:rPr lang="en-GB">
                <a:latin typeface="Poppins"/>
                <a:cs typeface="Poppins"/>
              </a:rPr>
              <a:t>Neural Networks</a:t>
            </a:r>
            <a:endParaRPr lang="en-US"/>
          </a:p>
        </p:txBody>
      </p:sp>
      <p:pic>
        <p:nvPicPr>
          <p:cNvPr id="4" name="Content Placeholder 3">
            <a:extLst>
              <a:ext uri="{FF2B5EF4-FFF2-40B4-BE49-F238E27FC236}">
                <a16:creationId xmlns:a16="http://schemas.microsoft.com/office/drawing/2014/main" id="{1C9CEE0E-295A-9D97-98D5-FF4C06D8E806}"/>
              </a:ext>
            </a:extLst>
          </p:cNvPr>
          <p:cNvPicPr>
            <a:picLocks noGrp="1" noChangeAspect="1"/>
          </p:cNvPicPr>
          <p:nvPr>
            <p:ph idx="1"/>
          </p:nvPr>
        </p:nvPicPr>
        <p:blipFill>
          <a:blip r:embed="rId2"/>
          <a:stretch>
            <a:fillRect/>
          </a:stretch>
        </p:blipFill>
        <p:spPr>
          <a:xfrm>
            <a:off x="685800" y="2073162"/>
            <a:ext cx="5133975" cy="3122839"/>
          </a:xfrm>
        </p:spPr>
      </p:pic>
      <p:sp>
        <p:nvSpPr>
          <p:cNvPr id="3" name="TextBox 2">
            <a:extLst>
              <a:ext uri="{FF2B5EF4-FFF2-40B4-BE49-F238E27FC236}">
                <a16:creationId xmlns:a16="http://schemas.microsoft.com/office/drawing/2014/main" id="{FB9EC67F-B5F2-7332-AADA-F8212B33F497}"/>
              </a:ext>
            </a:extLst>
          </p:cNvPr>
          <p:cNvSpPr txBox="1"/>
          <p:nvPr/>
        </p:nvSpPr>
        <p:spPr>
          <a:xfrm>
            <a:off x="685800" y="5200650"/>
            <a:ext cx="51339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Drawing of neurons by Santiago Ramón y Cajal (around 1890s)</a:t>
            </a:r>
            <a:endParaRPr lang="en-GB"/>
          </a:p>
        </p:txBody>
      </p:sp>
      <p:pic>
        <p:nvPicPr>
          <p:cNvPr id="6" name="Picture 5">
            <a:extLst>
              <a:ext uri="{FF2B5EF4-FFF2-40B4-BE49-F238E27FC236}">
                <a16:creationId xmlns:a16="http://schemas.microsoft.com/office/drawing/2014/main" id="{10559729-DA7B-16B9-839D-09EE759E15B7}"/>
              </a:ext>
            </a:extLst>
          </p:cNvPr>
          <p:cNvPicPr>
            <a:picLocks noChangeAspect="1"/>
          </p:cNvPicPr>
          <p:nvPr/>
        </p:nvPicPr>
        <p:blipFill>
          <a:blip r:embed="rId3"/>
          <a:stretch>
            <a:fillRect/>
          </a:stretch>
        </p:blipFill>
        <p:spPr>
          <a:xfrm>
            <a:off x="7286625" y="4071938"/>
            <a:ext cx="3362325" cy="2047875"/>
          </a:xfrm>
          <a:prstGeom prst="rect">
            <a:avLst/>
          </a:prstGeom>
        </p:spPr>
      </p:pic>
      <p:sp>
        <p:nvSpPr>
          <p:cNvPr id="7" name="TextBox 2">
            <a:extLst>
              <a:ext uri="{FF2B5EF4-FFF2-40B4-BE49-F238E27FC236}">
                <a16:creationId xmlns:a16="http://schemas.microsoft.com/office/drawing/2014/main" id="{2C073D73-F85E-229C-A7A3-7DE608A164B2}"/>
              </a:ext>
            </a:extLst>
          </p:cNvPr>
          <p:cNvSpPr txBox="1"/>
          <p:nvPr/>
        </p:nvSpPr>
        <p:spPr>
          <a:xfrm>
            <a:off x="6362700" y="6124575"/>
            <a:ext cx="58293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err="1">
                <a:ea typeface="Calibri"/>
                <a:cs typeface="Calibri"/>
              </a:rPr>
              <a:t>Neocognitron</a:t>
            </a:r>
            <a:r>
              <a:rPr lang="en-GB">
                <a:ea typeface="Calibri"/>
                <a:cs typeface="Calibri"/>
              </a:rPr>
              <a:t> schematic diagram illustrating the </a:t>
            </a:r>
            <a:r>
              <a:rPr lang="en-GB" err="1">
                <a:ea typeface="Calibri"/>
                <a:cs typeface="Calibri"/>
              </a:rPr>
              <a:t>interconections</a:t>
            </a:r>
            <a:r>
              <a:rPr lang="en-GB">
                <a:ea typeface="Calibri"/>
                <a:cs typeface="Calibri"/>
              </a:rPr>
              <a:t> between multiple layers [Fukushima, 1980]</a:t>
            </a:r>
            <a:endParaRPr lang="en-GB"/>
          </a:p>
        </p:txBody>
      </p:sp>
      <p:pic>
        <p:nvPicPr>
          <p:cNvPr id="8" name="Picture 7" descr="A diagram of a network&#10;&#10;AI-generated content may be incorrect.">
            <a:extLst>
              <a:ext uri="{FF2B5EF4-FFF2-40B4-BE49-F238E27FC236}">
                <a16:creationId xmlns:a16="http://schemas.microsoft.com/office/drawing/2014/main" id="{D310F13B-3EC4-754C-6CC9-B5020BB2BC4B}"/>
              </a:ext>
            </a:extLst>
          </p:cNvPr>
          <p:cNvPicPr>
            <a:picLocks noChangeAspect="1"/>
          </p:cNvPicPr>
          <p:nvPr/>
        </p:nvPicPr>
        <p:blipFill>
          <a:blip r:embed="rId4"/>
          <a:stretch>
            <a:fillRect/>
          </a:stretch>
        </p:blipFill>
        <p:spPr>
          <a:xfrm>
            <a:off x="7361680" y="1695992"/>
            <a:ext cx="3038476" cy="2145175"/>
          </a:xfrm>
          <a:prstGeom prst="rect">
            <a:avLst/>
          </a:prstGeom>
        </p:spPr>
      </p:pic>
    </p:spTree>
    <p:extLst>
      <p:ext uri="{BB962C8B-B14F-4D97-AF65-F5344CB8AC3E}">
        <p14:creationId xmlns:p14="http://schemas.microsoft.com/office/powerpoint/2010/main" val="2015404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7E382-7785-4D48-5D47-B9E1B91FE889}"/>
              </a:ext>
            </a:extLst>
          </p:cNvPr>
          <p:cNvSpPr>
            <a:spLocks noGrp="1"/>
          </p:cNvSpPr>
          <p:nvPr>
            <p:ph type="title"/>
          </p:nvPr>
        </p:nvSpPr>
        <p:spPr/>
        <p:txBody>
          <a:bodyPr/>
          <a:lstStyle/>
          <a:p>
            <a:r>
              <a:rPr lang="en-GB">
                <a:latin typeface="Poppins"/>
                <a:cs typeface="Poppins"/>
              </a:rPr>
              <a:t>Learning procedure: Backpropagation</a:t>
            </a:r>
            <a:endParaRPr lang="en-GB"/>
          </a:p>
        </p:txBody>
      </p:sp>
      <p:pic>
        <p:nvPicPr>
          <p:cNvPr id="4" name="Content Placeholder 3" descr="Perceptron training">
            <a:extLst>
              <a:ext uri="{FF2B5EF4-FFF2-40B4-BE49-F238E27FC236}">
                <a16:creationId xmlns:a16="http://schemas.microsoft.com/office/drawing/2014/main" id="{DB80B743-D0CC-CB2F-9AC8-A614750F9A5D}"/>
              </a:ext>
            </a:extLst>
          </p:cNvPr>
          <p:cNvPicPr>
            <a:picLocks noGrp="1" noChangeAspect="1"/>
          </p:cNvPicPr>
          <p:nvPr>
            <p:ph idx="1"/>
          </p:nvPr>
        </p:nvPicPr>
        <p:blipFill>
          <a:blip r:embed="rId2"/>
          <a:stretch>
            <a:fillRect/>
          </a:stretch>
        </p:blipFill>
        <p:spPr>
          <a:xfrm>
            <a:off x="7785558" y="2360351"/>
            <a:ext cx="3568466" cy="3532188"/>
          </a:xfrm>
          <a:prstGeom prst="rect">
            <a:avLst/>
          </a:prstGeom>
        </p:spPr>
      </p:pic>
      <p:pic>
        <p:nvPicPr>
          <p:cNvPr id="5" name="Picture 4" descr="A diagram of a mathematical equation&#10;&#10;AI-generated content may be incorrect.">
            <a:extLst>
              <a:ext uri="{FF2B5EF4-FFF2-40B4-BE49-F238E27FC236}">
                <a16:creationId xmlns:a16="http://schemas.microsoft.com/office/drawing/2014/main" id="{C2BD23FA-C43B-E99C-4A17-A07AA50D21BD}"/>
              </a:ext>
            </a:extLst>
          </p:cNvPr>
          <p:cNvPicPr>
            <a:picLocks noChangeAspect="1"/>
          </p:cNvPicPr>
          <p:nvPr/>
        </p:nvPicPr>
        <p:blipFill>
          <a:blip r:embed="rId3"/>
          <a:stretch>
            <a:fillRect/>
          </a:stretch>
        </p:blipFill>
        <p:spPr>
          <a:xfrm>
            <a:off x="1035331" y="2788473"/>
            <a:ext cx="5356426" cy="3104065"/>
          </a:xfrm>
          <a:prstGeom prst="rect">
            <a:avLst/>
          </a:prstGeom>
        </p:spPr>
      </p:pic>
      <p:sp>
        <p:nvSpPr>
          <p:cNvPr id="6" name="TextBox 5">
            <a:extLst>
              <a:ext uri="{FF2B5EF4-FFF2-40B4-BE49-F238E27FC236}">
                <a16:creationId xmlns:a16="http://schemas.microsoft.com/office/drawing/2014/main" id="{BCE5871A-10A3-046D-81AA-3FF3B8A8BCD5}"/>
              </a:ext>
            </a:extLst>
          </p:cNvPr>
          <p:cNvSpPr txBox="1"/>
          <p:nvPr/>
        </p:nvSpPr>
        <p:spPr>
          <a:xfrm>
            <a:off x="7870784" y="1437189"/>
            <a:ext cx="348590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Toy example of the learning process to classify between white and black samples.</a:t>
            </a:r>
          </a:p>
        </p:txBody>
      </p:sp>
      <p:sp>
        <p:nvSpPr>
          <p:cNvPr id="7" name="TextBox 6">
            <a:extLst>
              <a:ext uri="{FF2B5EF4-FFF2-40B4-BE49-F238E27FC236}">
                <a16:creationId xmlns:a16="http://schemas.microsoft.com/office/drawing/2014/main" id="{E7FF081E-37A1-D036-A6DE-B6306DC1F85C}"/>
              </a:ext>
            </a:extLst>
          </p:cNvPr>
          <p:cNvSpPr txBox="1"/>
          <p:nvPr/>
        </p:nvSpPr>
        <p:spPr>
          <a:xfrm>
            <a:off x="1033642" y="1896197"/>
            <a:ext cx="536233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Example of how a prediction error during training propagates a loss that changes the strengths of the weights on a multilayer artificial neural network</a:t>
            </a:r>
          </a:p>
        </p:txBody>
      </p:sp>
    </p:spTree>
    <p:extLst>
      <p:ext uri="{BB962C8B-B14F-4D97-AF65-F5344CB8AC3E}">
        <p14:creationId xmlns:p14="http://schemas.microsoft.com/office/powerpoint/2010/main" val="665077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817FC-D6E6-D419-33F6-4060971934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0E207B-FE71-626C-C2BF-1402A6AF19ED}"/>
              </a:ext>
            </a:extLst>
          </p:cNvPr>
          <p:cNvSpPr>
            <a:spLocks noGrp="1"/>
          </p:cNvSpPr>
          <p:nvPr>
            <p:ph type="title"/>
          </p:nvPr>
        </p:nvSpPr>
        <p:spPr/>
        <p:txBody>
          <a:bodyPr/>
          <a:lstStyle/>
          <a:p>
            <a:r>
              <a:rPr lang="en-GB">
                <a:latin typeface="Poppins"/>
                <a:cs typeface="Poppins"/>
              </a:rPr>
              <a:t>Learned filters</a:t>
            </a:r>
            <a:endParaRPr lang="en-US"/>
          </a:p>
        </p:txBody>
      </p:sp>
      <p:pic>
        <p:nvPicPr>
          <p:cNvPr id="4" name="Content Placeholder 3">
            <a:extLst>
              <a:ext uri="{FF2B5EF4-FFF2-40B4-BE49-F238E27FC236}">
                <a16:creationId xmlns:a16="http://schemas.microsoft.com/office/drawing/2014/main" id="{E7CA9B82-5731-32AB-244C-FD261801F565}"/>
              </a:ext>
            </a:extLst>
          </p:cNvPr>
          <p:cNvPicPr>
            <a:picLocks noGrp="1" noChangeAspect="1"/>
          </p:cNvPicPr>
          <p:nvPr>
            <p:ph idx="1"/>
          </p:nvPr>
        </p:nvPicPr>
        <p:blipFill>
          <a:blip r:embed="rId2"/>
          <a:stretch>
            <a:fillRect/>
          </a:stretch>
        </p:blipFill>
        <p:spPr>
          <a:xfrm>
            <a:off x="9052200" y="49318"/>
            <a:ext cx="3144254" cy="1922547"/>
          </a:xfrm>
        </p:spPr>
      </p:pic>
      <p:pic>
        <p:nvPicPr>
          <p:cNvPr id="3" name="Graphic 2">
            <a:extLst>
              <a:ext uri="{FF2B5EF4-FFF2-40B4-BE49-F238E27FC236}">
                <a16:creationId xmlns:a16="http://schemas.microsoft.com/office/drawing/2014/main" id="{6129BA36-AEE9-ADC1-38EB-02CA97BF5F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502" y="3103896"/>
            <a:ext cx="2324100" cy="2314575"/>
          </a:xfrm>
          <a:prstGeom prst="rect">
            <a:avLst/>
          </a:prstGeom>
        </p:spPr>
      </p:pic>
      <p:pic>
        <p:nvPicPr>
          <p:cNvPr id="7" name="Graphic 6">
            <a:extLst>
              <a:ext uri="{FF2B5EF4-FFF2-40B4-BE49-F238E27FC236}">
                <a16:creationId xmlns:a16="http://schemas.microsoft.com/office/drawing/2014/main" id="{9ED6C7E3-0BE5-F5F5-F923-2CBA4CB8F8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44453" y="2231607"/>
            <a:ext cx="4687803" cy="4640679"/>
          </a:xfrm>
          <a:prstGeom prst="rect">
            <a:avLst/>
          </a:prstGeom>
        </p:spPr>
      </p:pic>
      <p:pic>
        <p:nvPicPr>
          <p:cNvPr id="9" name="Graphic 8">
            <a:extLst>
              <a:ext uri="{FF2B5EF4-FFF2-40B4-BE49-F238E27FC236}">
                <a16:creationId xmlns:a16="http://schemas.microsoft.com/office/drawing/2014/main" id="{77D24824-94EB-40A2-55EC-C91C73C4E4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24737" y="2229101"/>
            <a:ext cx="4772025" cy="4625640"/>
          </a:xfrm>
          <a:prstGeom prst="rect">
            <a:avLst/>
          </a:prstGeom>
        </p:spPr>
      </p:pic>
      <p:sp>
        <p:nvSpPr>
          <p:cNvPr id="5" name="Rectangle 4">
            <a:extLst>
              <a:ext uri="{FF2B5EF4-FFF2-40B4-BE49-F238E27FC236}">
                <a16:creationId xmlns:a16="http://schemas.microsoft.com/office/drawing/2014/main" id="{9A8ED53A-1EFB-EFD2-6B87-9007B986869E}"/>
              </a:ext>
            </a:extLst>
          </p:cNvPr>
          <p:cNvSpPr/>
          <p:nvPr/>
        </p:nvSpPr>
        <p:spPr>
          <a:xfrm>
            <a:off x="5855368" y="5063289"/>
            <a:ext cx="721894" cy="741947"/>
          </a:xfrm>
          <a:prstGeom prst="rect">
            <a:avLst/>
          </a:prstGeom>
          <a:noFill/>
          <a:ln w="5715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4116608-D70F-75E9-D36A-6FE9ABFD6A16}"/>
              </a:ext>
            </a:extLst>
          </p:cNvPr>
          <p:cNvSpPr/>
          <p:nvPr/>
        </p:nvSpPr>
        <p:spPr>
          <a:xfrm>
            <a:off x="10704762" y="5192451"/>
            <a:ext cx="721894" cy="741947"/>
          </a:xfrm>
          <a:prstGeom prst="rect">
            <a:avLst/>
          </a:prstGeom>
          <a:noFill/>
          <a:ln w="5715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AEA274D-59C2-3A9A-E508-3441F422CF05}"/>
              </a:ext>
            </a:extLst>
          </p:cNvPr>
          <p:cNvSpPr/>
          <p:nvPr/>
        </p:nvSpPr>
        <p:spPr>
          <a:xfrm>
            <a:off x="3046426" y="4361053"/>
            <a:ext cx="721894" cy="741947"/>
          </a:xfrm>
          <a:prstGeom prst="rect">
            <a:avLst/>
          </a:prstGeom>
          <a:noFill/>
          <a:ln w="5715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6A14D96-23AA-9598-D2BB-139BA5EE78C3}"/>
              </a:ext>
            </a:extLst>
          </p:cNvPr>
          <p:cNvSpPr/>
          <p:nvPr/>
        </p:nvSpPr>
        <p:spPr>
          <a:xfrm>
            <a:off x="7748641" y="4447863"/>
            <a:ext cx="750830" cy="741947"/>
          </a:xfrm>
          <a:prstGeom prst="rect">
            <a:avLst/>
          </a:prstGeom>
          <a:noFill/>
          <a:ln w="5715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42E1CE1-50F6-CB2F-06EB-2BB0FE291818}"/>
              </a:ext>
            </a:extLst>
          </p:cNvPr>
          <p:cNvSpPr/>
          <p:nvPr/>
        </p:nvSpPr>
        <p:spPr>
          <a:xfrm>
            <a:off x="8991600" y="0"/>
            <a:ext cx="1380564" cy="1972235"/>
          </a:xfrm>
          <a:prstGeom prst="rect">
            <a:avLst/>
          </a:prstGeom>
          <a:noFill/>
          <a:ln w="57150">
            <a:solidFill>
              <a:srgbClr val="DF99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2C9F2D8F-E8D3-8C48-0BFF-2DF63CFA4D23}"/>
              </a:ext>
            </a:extLst>
          </p:cNvPr>
          <p:cNvCxnSpPr/>
          <p:nvPr/>
        </p:nvCxnSpPr>
        <p:spPr>
          <a:xfrm flipH="1">
            <a:off x="1183341" y="788895"/>
            <a:ext cx="7942729" cy="2268068"/>
          </a:xfrm>
          <a:prstGeom prst="straightConnector1">
            <a:avLst/>
          </a:prstGeom>
          <a:ln w="28575">
            <a:solidFill>
              <a:srgbClr val="DF99A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B98B5F2-98C8-F12A-57F3-8FC62D7A57FB}"/>
              </a:ext>
            </a:extLst>
          </p:cNvPr>
          <p:cNvCxnSpPr>
            <a:cxnSpLocks/>
          </p:cNvCxnSpPr>
          <p:nvPr/>
        </p:nvCxnSpPr>
        <p:spPr>
          <a:xfrm flipH="1">
            <a:off x="5396752" y="1075765"/>
            <a:ext cx="4213411" cy="1111622"/>
          </a:xfrm>
          <a:prstGeom prst="straightConnector1">
            <a:avLst/>
          </a:prstGeom>
          <a:ln w="28575">
            <a:solidFill>
              <a:srgbClr val="DF99A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5FF141C-2A6D-5500-FBD6-B7BBA3BF4CF1}"/>
              </a:ext>
            </a:extLst>
          </p:cNvPr>
          <p:cNvCxnSpPr>
            <a:cxnSpLocks/>
          </p:cNvCxnSpPr>
          <p:nvPr/>
        </p:nvCxnSpPr>
        <p:spPr>
          <a:xfrm flipH="1">
            <a:off x="10040469" y="1855694"/>
            <a:ext cx="8964" cy="376517"/>
          </a:xfrm>
          <a:prstGeom prst="straightConnector1">
            <a:avLst/>
          </a:prstGeom>
          <a:ln w="28575">
            <a:solidFill>
              <a:srgbClr val="DF99A6"/>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4239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855C1-B6C3-A65F-7C1E-4D159AB862B1}"/>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DA358136-BE42-3633-1670-46E72E783D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22796" y="2231976"/>
            <a:ext cx="4679227" cy="4527176"/>
          </a:xfrm>
          <a:prstGeom prst="rect">
            <a:avLst/>
          </a:prstGeom>
        </p:spPr>
      </p:pic>
      <p:sp>
        <p:nvSpPr>
          <p:cNvPr id="2" name="Title 1">
            <a:extLst>
              <a:ext uri="{FF2B5EF4-FFF2-40B4-BE49-F238E27FC236}">
                <a16:creationId xmlns:a16="http://schemas.microsoft.com/office/drawing/2014/main" id="{60952FEA-E7F8-2D83-9DCA-D23932B9D2B5}"/>
              </a:ext>
            </a:extLst>
          </p:cNvPr>
          <p:cNvSpPr>
            <a:spLocks noGrp="1"/>
          </p:cNvSpPr>
          <p:nvPr>
            <p:ph type="title"/>
          </p:nvPr>
        </p:nvSpPr>
        <p:spPr/>
        <p:txBody>
          <a:bodyPr/>
          <a:lstStyle/>
          <a:p>
            <a:r>
              <a:rPr lang="en-GB">
                <a:latin typeface="Poppins"/>
                <a:cs typeface="Poppins"/>
              </a:rPr>
              <a:t>More complex features</a:t>
            </a:r>
            <a:endParaRPr lang="en-US"/>
          </a:p>
        </p:txBody>
      </p:sp>
      <p:pic>
        <p:nvPicPr>
          <p:cNvPr id="4" name="Content Placeholder 3">
            <a:extLst>
              <a:ext uri="{FF2B5EF4-FFF2-40B4-BE49-F238E27FC236}">
                <a16:creationId xmlns:a16="http://schemas.microsoft.com/office/drawing/2014/main" id="{60D39619-0325-C388-BB14-850D3D597AC0}"/>
              </a:ext>
            </a:extLst>
          </p:cNvPr>
          <p:cNvPicPr>
            <a:picLocks noGrp="1" noChangeAspect="1"/>
          </p:cNvPicPr>
          <p:nvPr>
            <p:ph idx="1"/>
          </p:nvPr>
        </p:nvPicPr>
        <p:blipFill>
          <a:blip r:embed="rId4"/>
          <a:stretch>
            <a:fillRect/>
          </a:stretch>
        </p:blipFill>
        <p:spPr>
          <a:xfrm>
            <a:off x="9052200" y="49318"/>
            <a:ext cx="3144254" cy="1922547"/>
          </a:xfrm>
        </p:spPr>
      </p:pic>
      <p:pic>
        <p:nvPicPr>
          <p:cNvPr id="3" name="Graphic 2">
            <a:extLst>
              <a:ext uri="{FF2B5EF4-FFF2-40B4-BE49-F238E27FC236}">
                <a16:creationId xmlns:a16="http://schemas.microsoft.com/office/drawing/2014/main" id="{A7C016D5-B992-514A-3C32-8AE36CE6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502" y="3103896"/>
            <a:ext cx="2324100" cy="2314575"/>
          </a:xfrm>
          <a:prstGeom prst="rect">
            <a:avLst/>
          </a:prstGeom>
        </p:spPr>
      </p:pic>
      <p:sp>
        <p:nvSpPr>
          <p:cNvPr id="16" name="Rectangle 15">
            <a:extLst>
              <a:ext uri="{FF2B5EF4-FFF2-40B4-BE49-F238E27FC236}">
                <a16:creationId xmlns:a16="http://schemas.microsoft.com/office/drawing/2014/main" id="{F3D231CB-94F4-2F55-CA8D-D5599238D622}"/>
              </a:ext>
            </a:extLst>
          </p:cNvPr>
          <p:cNvSpPr/>
          <p:nvPr/>
        </p:nvSpPr>
        <p:spPr>
          <a:xfrm>
            <a:off x="10273553" y="53788"/>
            <a:ext cx="968188" cy="1918447"/>
          </a:xfrm>
          <a:prstGeom prst="rect">
            <a:avLst/>
          </a:prstGeom>
          <a:noFill/>
          <a:ln w="57150">
            <a:solidFill>
              <a:srgbClr val="DF99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126A102E-4354-4D07-01FA-7A8291AD6D97}"/>
              </a:ext>
            </a:extLst>
          </p:cNvPr>
          <p:cNvCxnSpPr/>
          <p:nvPr/>
        </p:nvCxnSpPr>
        <p:spPr>
          <a:xfrm flipH="1">
            <a:off x="1183341" y="788895"/>
            <a:ext cx="7942729" cy="2268068"/>
          </a:xfrm>
          <a:prstGeom prst="straightConnector1">
            <a:avLst/>
          </a:prstGeom>
          <a:ln w="28575">
            <a:solidFill>
              <a:srgbClr val="DF99A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45F7DB6-F230-CE28-8810-C0F1221DE076}"/>
              </a:ext>
            </a:extLst>
          </p:cNvPr>
          <p:cNvCxnSpPr>
            <a:cxnSpLocks/>
          </p:cNvCxnSpPr>
          <p:nvPr/>
        </p:nvCxnSpPr>
        <p:spPr>
          <a:xfrm flipH="1">
            <a:off x="6087035" y="1075765"/>
            <a:ext cx="4303057" cy="1111622"/>
          </a:xfrm>
          <a:prstGeom prst="straightConnector1">
            <a:avLst/>
          </a:prstGeom>
          <a:ln w="28575">
            <a:solidFill>
              <a:srgbClr val="DF99A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04AE945-2A26-23FB-1A51-516EAAE884B0}"/>
              </a:ext>
            </a:extLst>
          </p:cNvPr>
          <p:cNvCxnSpPr>
            <a:cxnSpLocks/>
          </p:cNvCxnSpPr>
          <p:nvPr/>
        </p:nvCxnSpPr>
        <p:spPr>
          <a:xfrm flipH="1">
            <a:off x="11053481" y="1712259"/>
            <a:ext cx="8964" cy="519952"/>
          </a:xfrm>
          <a:prstGeom prst="straightConnector1">
            <a:avLst/>
          </a:prstGeom>
          <a:ln w="28575">
            <a:solidFill>
              <a:srgbClr val="DF99A6"/>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6006B700-E6AB-459E-758E-E43CDBA8CE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79913" y="2233037"/>
            <a:ext cx="4803702" cy="4625788"/>
          </a:xfrm>
          <a:prstGeom prst="rect">
            <a:avLst/>
          </a:prstGeom>
        </p:spPr>
      </p:pic>
      <p:sp>
        <p:nvSpPr>
          <p:cNvPr id="20" name="Rectangle 19">
            <a:extLst>
              <a:ext uri="{FF2B5EF4-FFF2-40B4-BE49-F238E27FC236}">
                <a16:creationId xmlns:a16="http://schemas.microsoft.com/office/drawing/2014/main" id="{CF86F52E-7056-8267-FB68-F6490B014E80}"/>
              </a:ext>
            </a:extLst>
          </p:cNvPr>
          <p:cNvSpPr/>
          <p:nvPr/>
        </p:nvSpPr>
        <p:spPr>
          <a:xfrm>
            <a:off x="8991600" y="367552"/>
            <a:ext cx="690281" cy="824754"/>
          </a:xfrm>
          <a:prstGeom prst="rect">
            <a:avLst/>
          </a:prstGeom>
          <a:noFill/>
          <a:ln w="57150">
            <a:solidFill>
              <a:srgbClr val="DF99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9962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60F45-10CD-0A66-CBC3-2AB32CC70547}"/>
            </a:ext>
          </a:extLst>
        </p:cNvPr>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9F0C0D9B-3FED-39E4-DA90-90231B11DFA1}"/>
              </a:ext>
            </a:extLst>
          </p:cNvPr>
          <p:cNvCxnSpPr>
            <a:cxnSpLocks/>
          </p:cNvCxnSpPr>
          <p:nvPr/>
        </p:nvCxnSpPr>
        <p:spPr>
          <a:xfrm flipH="1">
            <a:off x="1416424" y="797859"/>
            <a:ext cx="7655856" cy="2259105"/>
          </a:xfrm>
          <a:prstGeom prst="straightConnector1">
            <a:avLst/>
          </a:prstGeom>
          <a:ln w="28575">
            <a:solidFill>
              <a:srgbClr val="DF99A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9B99596-B163-E357-98A9-E63E5C2B6F11}"/>
              </a:ext>
            </a:extLst>
          </p:cNvPr>
          <p:cNvSpPr>
            <a:spLocks noGrp="1"/>
          </p:cNvSpPr>
          <p:nvPr>
            <p:ph type="title"/>
          </p:nvPr>
        </p:nvSpPr>
        <p:spPr/>
        <p:txBody>
          <a:bodyPr/>
          <a:lstStyle/>
          <a:p>
            <a:r>
              <a:rPr lang="en-GB">
                <a:latin typeface="Poppins"/>
                <a:cs typeface="Poppins"/>
              </a:rPr>
              <a:t>Final prediction</a:t>
            </a:r>
            <a:endParaRPr lang="en-US"/>
          </a:p>
        </p:txBody>
      </p:sp>
      <p:pic>
        <p:nvPicPr>
          <p:cNvPr id="4" name="Content Placeholder 3">
            <a:extLst>
              <a:ext uri="{FF2B5EF4-FFF2-40B4-BE49-F238E27FC236}">
                <a16:creationId xmlns:a16="http://schemas.microsoft.com/office/drawing/2014/main" id="{DEB9F969-121E-CDB7-E8CD-7028EF1116EF}"/>
              </a:ext>
            </a:extLst>
          </p:cNvPr>
          <p:cNvPicPr>
            <a:picLocks noGrp="1" noChangeAspect="1"/>
          </p:cNvPicPr>
          <p:nvPr>
            <p:ph idx="1"/>
          </p:nvPr>
        </p:nvPicPr>
        <p:blipFill>
          <a:blip r:embed="rId2"/>
          <a:stretch>
            <a:fillRect/>
          </a:stretch>
        </p:blipFill>
        <p:spPr>
          <a:xfrm>
            <a:off x="9052200" y="49318"/>
            <a:ext cx="3144254" cy="1922547"/>
          </a:xfrm>
        </p:spPr>
      </p:pic>
      <p:pic>
        <p:nvPicPr>
          <p:cNvPr id="3" name="Graphic 2">
            <a:extLst>
              <a:ext uri="{FF2B5EF4-FFF2-40B4-BE49-F238E27FC236}">
                <a16:creationId xmlns:a16="http://schemas.microsoft.com/office/drawing/2014/main" id="{D58C10EE-CA43-296D-180E-AF23A99017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502" y="3103896"/>
            <a:ext cx="2324100" cy="2314575"/>
          </a:xfrm>
          <a:prstGeom prst="rect">
            <a:avLst/>
          </a:prstGeom>
        </p:spPr>
      </p:pic>
      <p:sp>
        <p:nvSpPr>
          <p:cNvPr id="16" name="Rectangle 15">
            <a:extLst>
              <a:ext uri="{FF2B5EF4-FFF2-40B4-BE49-F238E27FC236}">
                <a16:creationId xmlns:a16="http://schemas.microsoft.com/office/drawing/2014/main" id="{B319899B-1465-C362-CB4E-4C618C0EADD9}"/>
              </a:ext>
            </a:extLst>
          </p:cNvPr>
          <p:cNvSpPr/>
          <p:nvPr/>
        </p:nvSpPr>
        <p:spPr>
          <a:xfrm>
            <a:off x="11770659" y="53788"/>
            <a:ext cx="358589" cy="1918447"/>
          </a:xfrm>
          <a:prstGeom prst="rect">
            <a:avLst/>
          </a:prstGeom>
          <a:noFill/>
          <a:ln w="57150">
            <a:solidFill>
              <a:srgbClr val="DF99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A343DF7C-E4A2-BB59-3EC4-C1A9F0B229D7}"/>
              </a:ext>
            </a:extLst>
          </p:cNvPr>
          <p:cNvCxnSpPr/>
          <p:nvPr/>
        </p:nvCxnSpPr>
        <p:spPr>
          <a:xfrm flipH="1">
            <a:off x="5271246" y="1228165"/>
            <a:ext cx="6472518" cy="1308846"/>
          </a:xfrm>
          <a:prstGeom prst="straightConnector1">
            <a:avLst/>
          </a:prstGeom>
          <a:ln w="28575">
            <a:solidFill>
              <a:srgbClr val="DF99A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83D52D0-7D88-75E5-8833-914CCC8CF73A}"/>
              </a:ext>
            </a:extLst>
          </p:cNvPr>
          <p:cNvCxnSpPr>
            <a:cxnSpLocks/>
          </p:cNvCxnSpPr>
          <p:nvPr/>
        </p:nvCxnSpPr>
        <p:spPr>
          <a:xfrm flipH="1">
            <a:off x="10596282" y="1604682"/>
            <a:ext cx="1308846" cy="950258"/>
          </a:xfrm>
          <a:prstGeom prst="straightConnector1">
            <a:avLst/>
          </a:prstGeom>
          <a:ln w="28575">
            <a:solidFill>
              <a:srgbClr val="DF99A6"/>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F5DFD95D-9666-E965-6DE3-E6A567B92A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74288" y="2588721"/>
            <a:ext cx="3886200" cy="1285875"/>
          </a:xfrm>
          <a:prstGeom prst="rect">
            <a:avLst/>
          </a:prstGeom>
        </p:spPr>
      </p:pic>
      <p:pic>
        <p:nvPicPr>
          <p:cNvPr id="8" name="Graphic 7">
            <a:extLst>
              <a:ext uri="{FF2B5EF4-FFF2-40B4-BE49-F238E27FC236}">
                <a16:creationId xmlns:a16="http://schemas.microsoft.com/office/drawing/2014/main" id="{F225CBE1-E673-2B78-3AD6-6B18DAEA6F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16964" y="2584356"/>
            <a:ext cx="3838575" cy="1285875"/>
          </a:xfrm>
          <a:prstGeom prst="rect">
            <a:avLst/>
          </a:prstGeom>
        </p:spPr>
      </p:pic>
      <p:pic>
        <p:nvPicPr>
          <p:cNvPr id="9" name="Picture 8" descr="softmax | Apple Developer Documentation">
            <a:extLst>
              <a:ext uri="{FF2B5EF4-FFF2-40B4-BE49-F238E27FC236}">
                <a16:creationId xmlns:a16="http://schemas.microsoft.com/office/drawing/2014/main" id="{5C8F913B-CCB1-0F5A-482D-4A2EBC83A58D}"/>
              </a:ext>
            </a:extLst>
          </p:cNvPr>
          <p:cNvPicPr>
            <a:picLocks noChangeAspect="1"/>
          </p:cNvPicPr>
          <p:nvPr/>
        </p:nvPicPr>
        <p:blipFill>
          <a:blip r:embed="rId9"/>
          <a:stretch>
            <a:fillRect/>
          </a:stretch>
        </p:blipFill>
        <p:spPr>
          <a:xfrm>
            <a:off x="6651813" y="3426632"/>
            <a:ext cx="1317811" cy="560546"/>
          </a:xfrm>
          <a:prstGeom prst="rect">
            <a:avLst/>
          </a:prstGeom>
        </p:spPr>
      </p:pic>
      <p:sp>
        <p:nvSpPr>
          <p:cNvPr id="13" name="Arrow: Right 12">
            <a:extLst>
              <a:ext uri="{FF2B5EF4-FFF2-40B4-BE49-F238E27FC236}">
                <a16:creationId xmlns:a16="http://schemas.microsoft.com/office/drawing/2014/main" id="{3CCA19F3-D865-23ED-8588-297487A0C3EE}"/>
              </a:ext>
            </a:extLst>
          </p:cNvPr>
          <p:cNvSpPr/>
          <p:nvPr/>
        </p:nvSpPr>
        <p:spPr>
          <a:xfrm>
            <a:off x="6571130" y="2931458"/>
            <a:ext cx="1398494" cy="430305"/>
          </a:xfrm>
          <a:prstGeom prst="rightArrow">
            <a:avLst/>
          </a:prstGeom>
          <a:solidFill>
            <a:srgbClr val="DF99A6"/>
          </a:solidFill>
          <a:ln>
            <a:solidFill>
              <a:srgbClr val="4113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rgbClr val="41131C"/>
                </a:solidFill>
                <a:ea typeface="Calibri"/>
                <a:cs typeface="Calibri"/>
              </a:rPr>
              <a:t>SoftMax</a:t>
            </a:r>
            <a:endParaRPr lang="en-US">
              <a:solidFill>
                <a:srgbClr val="41131C"/>
              </a:solidFill>
              <a:ea typeface="Calibri"/>
              <a:cs typeface="Calibri"/>
            </a:endParaRPr>
          </a:p>
        </p:txBody>
      </p:sp>
      <p:sp>
        <p:nvSpPr>
          <p:cNvPr id="14" name="TextBox 13">
            <a:extLst>
              <a:ext uri="{FF2B5EF4-FFF2-40B4-BE49-F238E27FC236}">
                <a16:creationId xmlns:a16="http://schemas.microsoft.com/office/drawing/2014/main" id="{3E2142A4-055D-7FBB-3F60-F6542BE6DF6A}"/>
              </a:ext>
            </a:extLst>
          </p:cNvPr>
          <p:cNvSpPr txBox="1"/>
          <p:nvPr/>
        </p:nvSpPr>
        <p:spPr>
          <a:xfrm rot="-5400000">
            <a:off x="3877236" y="2482217"/>
            <a:ext cx="1407459" cy="39759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50000"/>
              </a:lnSpc>
            </a:pPr>
            <a:r>
              <a:rPr lang="en-GB" sz="1700">
                <a:ea typeface="Calibri"/>
                <a:cs typeface="Calibri"/>
              </a:rPr>
              <a:t>Airplane</a:t>
            </a:r>
            <a:endParaRPr lang="en-US" sz="1700">
              <a:ea typeface="Calibri" panose="020F0502020204030204"/>
              <a:cs typeface="Calibri" panose="020F0502020204030204"/>
            </a:endParaRPr>
          </a:p>
          <a:p>
            <a:pPr algn="r">
              <a:lnSpc>
                <a:spcPct val="150000"/>
              </a:lnSpc>
            </a:pPr>
            <a:r>
              <a:rPr lang="en-GB" sz="1700">
                <a:ea typeface="Calibri"/>
                <a:cs typeface="Calibri"/>
              </a:rPr>
              <a:t>Automobile</a:t>
            </a:r>
          </a:p>
          <a:p>
            <a:pPr algn="r">
              <a:lnSpc>
                <a:spcPct val="150000"/>
              </a:lnSpc>
            </a:pPr>
            <a:r>
              <a:rPr lang="en-GB" sz="1700">
                <a:ea typeface="Calibri"/>
                <a:cs typeface="Calibri"/>
              </a:rPr>
              <a:t>Bird</a:t>
            </a:r>
          </a:p>
          <a:p>
            <a:pPr algn="r">
              <a:lnSpc>
                <a:spcPct val="150000"/>
              </a:lnSpc>
            </a:pPr>
            <a:r>
              <a:rPr lang="en-GB" sz="1700">
                <a:ea typeface="Calibri"/>
                <a:cs typeface="Calibri"/>
              </a:rPr>
              <a:t>Cat</a:t>
            </a:r>
          </a:p>
          <a:p>
            <a:pPr algn="r">
              <a:lnSpc>
                <a:spcPct val="150000"/>
              </a:lnSpc>
            </a:pPr>
            <a:r>
              <a:rPr lang="en-GB" sz="1700">
                <a:ea typeface="Calibri"/>
                <a:cs typeface="Calibri"/>
              </a:rPr>
              <a:t>Deer</a:t>
            </a:r>
          </a:p>
          <a:p>
            <a:pPr algn="r">
              <a:lnSpc>
                <a:spcPct val="150000"/>
              </a:lnSpc>
            </a:pPr>
            <a:r>
              <a:rPr lang="en-GB" sz="1700">
                <a:ea typeface="Calibri"/>
                <a:cs typeface="Calibri"/>
              </a:rPr>
              <a:t>Dog</a:t>
            </a:r>
          </a:p>
          <a:p>
            <a:pPr algn="r">
              <a:lnSpc>
                <a:spcPct val="150000"/>
              </a:lnSpc>
            </a:pPr>
            <a:r>
              <a:rPr lang="en-GB" sz="1700">
                <a:ea typeface="Calibri"/>
                <a:cs typeface="Calibri"/>
              </a:rPr>
              <a:t>Frog</a:t>
            </a:r>
          </a:p>
          <a:p>
            <a:pPr algn="r">
              <a:lnSpc>
                <a:spcPct val="150000"/>
              </a:lnSpc>
            </a:pPr>
            <a:r>
              <a:rPr lang="en-GB" sz="1700">
                <a:ea typeface="Calibri"/>
                <a:cs typeface="Calibri"/>
              </a:rPr>
              <a:t>Horse</a:t>
            </a:r>
          </a:p>
          <a:p>
            <a:pPr algn="r">
              <a:lnSpc>
                <a:spcPct val="150000"/>
              </a:lnSpc>
            </a:pPr>
            <a:r>
              <a:rPr lang="en-GB" sz="1700">
                <a:ea typeface="Calibri"/>
                <a:cs typeface="Calibri"/>
              </a:rPr>
              <a:t>Ship</a:t>
            </a:r>
          </a:p>
          <a:p>
            <a:pPr algn="r">
              <a:lnSpc>
                <a:spcPct val="150000"/>
              </a:lnSpc>
            </a:pPr>
            <a:r>
              <a:rPr lang="en-GB" sz="1700">
                <a:ea typeface="Calibri"/>
                <a:cs typeface="Calibri"/>
              </a:rPr>
              <a:t>Truck</a:t>
            </a:r>
          </a:p>
        </p:txBody>
      </p:sp>
      <p:sp>
        <p:nvSpPr>
          <p:cNvPr id="15" name="TextBox 14">
            <a:extLst>
              <a:ext uri="{FF2B5EF4-FFF2-40B4-BE49-F238E27FC236}">
                <a16:creationId xmlns:a16="http://schemas.microsoft.com/office/drawing/2014/main" id="{5708609A-90A4-CB51-E904-015959E6AFA8}"/>
              </a:ext>
            </a:extLst>
          </p:cNvPr>
          <p:cNvSpPr txBox="1"/>
          <p:nvPr/>
        </p:nvSpPr>
        <p:spPr>
          <a:xfrm rot="-5400000">
            <a:off x="9498106" y="2482217"/>
            <a:ext cx="1407459" cy="39759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50000"/>
              </a:lnSpc>
            </a:pPr>
            <a:r>
              <a:rPr lang="en-GB" sz="1700">
                <a:ea typeface="Calibri"/>
                <a:cs typeface="Calibri"/>
              </a:rPr>
              <a:t>Airplane</a:t>
            </a:r>
            <a:endParaRPr lang="en-US" sz="1700">
              <a:ea typeface="Calibri" panose="020F0502020204030204"/>
              <a:cs typeface="Calibri" panose="020F0502020204030204"/>
            </a:endParaRPr>
          </a:p>
          <a:p>
            <a:pPr algn="r">
              <a:lnSpc>
                <a:spcPct val="150000"/>
              </a:lnSpc>
            </a:pPr>
            <a:r>
              <a:rPr lang="en-GB" sz="1700">
                <a:ea typeface="Calibri"/>
                <a:cs typeface="Calibri"/>
              </a:rPr>
              <a:t>Automobile</a:t>
            </a:r>
          </a:p>
          <a:p>
            <a:pPr algn="r">
              <a:lnSpc>
                <a:spcPct val="150000"/>
              </a:lnSpc>
            </a:pPr>
            <a:r>
              <a:rPr lang="en-GB" sz="1700">
                <a:ea typeface="Calibri"/>
                <a:cs typeface="Calibri"/>
              </a:rPr>
              <a:t>Bird</a:t>
            </a:r>
          </a:p>
          <a:p>
            <a:pPr algn="r">
              <a:lnSpc>
                <a:spcPct val="150000"/>
              </a:lnSpc>
            </a:pPr>
            <a:r>
              <a:rPr lang="en-GB" sz="1700">
                <a:ea typeface="Calibri"/>
                <a:cs typeface="Calibri"/>
              </a:rPr>
              <a:t>Cat</a:t>
            </a:r>
          </a:p>
          <a:p>
            <a:pPr algn="r">
              <a:lnSpc>
                <a:spcPct val="150000"/>
              </a:lnSpc>
            </a:pPr>
            <a:r>
              <a:rPr lang="en-GB" sz="1700">
                <a:ea typeface="Calibri"/>
                <a:cs typeface="Calibri"/>
              </a:rPr>
              <a:t>Deer</a:t>
            </a:r>
          </a:p>
          <a:p>
            <a:pPr algn="r">
              <a:lnSpc>
                <a:spcPct val="150000"/>
              </a:lnSpc>
            </a:pPr>
            <a:r>
              <a:rPr lang="en-GB" sz="1700">
                <a:ea typeface="Calibri"/>
                <a:cs typeface="Calibri"/>
              </a:rPr>
              <a:t>Dog</a:t>
            </a:r>
          </a:p>
          <a:p>
            <a:pPr algn="r">
              <a:lnSpc>
                <a:spcPct val="150000"/>
              </a:lnSpc>
            </a:pPr>
            <a:r>
              <a:rPr lang="en-GB" sz="1700">
                <a:ea typeface="Calibri"/>
                <a:cs typeface="Calibri"/>
              </a:rPr>
              <a:t>Frog</a:t>
            </a:r>
          </a:p>
          <a:p>
            <a:pPr algn="r">
              <a:lnSpc>
                <a:spcPct val="150000"/>
              </a:lnSpc>
            </a:pPr>
            <a:r>
              <a:rPr lang="en-GB" sz="1700">
                <a:ea typeface="Calibri"/>
                <a:cs typeface="Calibri"/>
              </a:rPr>
              <a:t>Horse</a:t>
            </a:r>
          </a:p>
          <a:p>
            <a:pPr algn="r">
              <a:lnSpc>
                <a:spcPct val="150000"/>
              </a:lnSpc>
            </a:pPr>
            <a:r>
              <a:rPr lang="en-GB" sz="1700">
                <a:ea typeface="Calibri"/>
                <a:cs typeface="Calibri"/>
              </a:rPr>
              <a:t>Ship</a:t>
            </a:r>
          </a:p>
          <a:p>
            <a:pPr algn="r">
              <a:lnSpc>
                <a:spcPct val="150000"/>
              </a:lnSpc>
            </a:pPr>
            <a:r>
              <a:rPr lang="en-GB" sz="1700">
                <a:ea typeface="Calibri"/>
                <a:cs typeface="Calibri"/>
              </a:rPr>
              <a:t>Truck</a:t>
            </a:r>
          </a:p>
        </p:txBody>
      </p:sp>
      <p:sp>
        <p:nvSpPr>
          <p:cNvPr id="21" name="Rectangle 20">
            <a:extLst>
              <a:ext uri="{FF2B5EF4-FFF2-40B4-BE49-F238E27FC236}">
                <a16:creationId xmlns:a16="http://schemas.microsoft.com/office/drawing/2014/main" id="{34F7F0FA-C377-23F4-FBAA-E1B9CF8EAC4A}"/>
              </a:ext>
            </a:extLst>
          </p:cNvPr>
          <p:cNvSpPr/>
          <p:nvPr/>
        </p:nvSpPr>
        <p:spPr>
          <a:xfrm>
            <a:off x="6293223" y="4975411"/>
            <a:ext cx="2124635" cy="1846729"/>
          </a:xfrm>
          <a:prstGeom prst="rect">
            <a:avLst/>
          </a:prstGeom>
          <a:solidFill>
            <a:srgbClr val="F0DA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Sigmoid and SoftMax Functions in 5 minutes | by Gabriel Furnieles | TDS  Archive | Medium">
            <a:extLst>
              <a:ext uri="{FF2B5EF4-FFF2-40B4-BE49-F238E27FC236}">
                <a16:creationId xmlns:a16="http://schemas.microsoft.com/office/drawing/2014/main" id="{E537211C-9F6F-E137-D822-63AF0EC58A5F}"/>
              </a:ext>
            </a:extLst>
          </p:cNvPr>
          <p:cNvPicPr>
            <a:picLocks noChangeAspect="1"/>
          </p:cNvPicPr>
          <p:nvPr/>
        </p:nvPicPr>
        <p:blipFill>
          <a:blip r:embed="rId10"/>
          <a:stretch>
            <a:fillRect/>
          </a:stretch>
        </p:blipFill>
        <p:spPr>
          <a:xfrm>
            <a:off x="5683623" y="5171010"/>
            <a:ext cx="4285129" cy="1285205"/>
          </a:xfrm>
          <a:prstGeom prst="rect">
            <a:avLst/>
          </a:prstGeom>
        </p:spPr>
      </p:pic>
      <p:sp>
        <p:nvSpPr>
          <p:cNvPr id="23" name="Rectangle 22">
            <a:extLst>
              <a:ext uri="{FF2B5EF4-FFF2-40B4-BE49-F238E27FC236}">
                <a16:creationId xmlns:a16="http://schemas.microsoft.com/office/drawing/2014/main" id="{83315623-8DDD-6B80-6F30-79CEB1E416C5}"/>
              </a:ext>
            </a:extLst>
          </p:cNvPr>
          <p:cNvSpPr/>
          <p:nvPr/>
        </p:nvSpPr>
        <p:spPr>
          <a:xfrm>
            <a:off x="8991600" y="367552"/>
            <a:ext cx="690281" cy="824754"/>
          </a:xfrm>
          <a:prstGeom prst="rect">
            <a:avLst/>
          </a:prstGeom>
          <a:noFill/>
          <a:ln w="57150">
            <a:solidFill>
              <a:srgbClr val="DF99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2039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6FC8-F0A8-E124-B9F3-8496F513B76C}"/>
              </a:ext>
            </a:extLst>
          </p:cNvPr>
          <p:cNvSpPr>
            <a:spLocks noGrp="1"/>
          </p:cNvSpPr>
          <p:nvPr>
            <p:ph type="title"/>
          </p:nvPr>
        </p:nvSpPr>
        <p:spPr/>
        <p:txBody>
          <a:bodyPr/>
          <a:lstStyle/>
          <a:p>
            <a:r>
              <a:rPr lang="en-GB">
                <a:latin typeface="Poppins"/>
                <a:cs typeface="Poppins"/>
              </a:rPr>
              <a:t>Deep Neural Network</a:t>
            </a:r>
            <a:endParaRPr lang="en-GB"/>
          </a:p>
        </p:txBody>
      </p:sp>
      <p:pic>
        <p:nvPicPr>
          <p:cNvPr id="7" name="Content Placeholder 6" descr="A screenshot of a computer screen&#10;&#10;AI-generated content may be incorrect.">
            <a:extLst>
              <a:ext uri="{FF2B5EF4-FFF2-40B4-BE49-F238E27FC236}">
                <a16:creationId xmlns:a16="http://schemas.microsoft.com/office/drawing/2014/main" id="{0188CDA7-5989-6A90-5C7D-E05A50EC841E}"/>
              </a:ext>
            </a:extLst>
          </p:cNvPr>
          <p:cNvPicPr>
            <a:picLocks noGrp="1" noChangeAspect="1"/>
          </p:cNvPicPr>
          <p:nvPr>
            <p:ph sz="half" idx="1"/>
          </p:nvPr>
        </p:nvPicPr>
        <p:blipFill>
          <a:blip r:embed="rId2"/>
          <a:stretch>
            <a:fillRect/>
          </a:stretch>
        </p:blipFill>
        <p:spPr>
          <a:xfrm>
            <a:off x="1890621" y="1825625"/>
            <a:ext cx="3076758" cy="4351338"/>
          </a:xfrm>
        </p:spPr>
      </p:pic>
      <p:sp>
        <p:nvSpPr>
          <p:cNvPr id="4" name="Content Placeholder 3">
            <a:extLst>
              <a:ext uri="{FF2B5EF4-FFF2-40B4-BE49-F238E27FC236}">
                <a16:creationId xmlns:a16="http://schemas.microsoft.com/office/drawing/2014/main" id="{87E35450-2AC4-91A2-3D14-370A4532CAB1}"/>
              </a:ext>
            </a:extLst>
          </p:cNvPr>
          <p:cNvSpPr>
            <a:spLocks noGrp="1"/>
          </p:cNvSpPr>
          <p:nvPr>
            <p:ph sz="half" idx="2"/>
          </p:nvPr>
        </p:nvSpPr>
        <p:spPr/>
        <p:txBody>
          <a:bodyPr vert="horz" lIns="91440" tIns="45720" rIns="91440" bIns="45720" rtlCol="0" anchor="t">
            <a:normAutofit/>
          </a:bodyPr>
          <a:lstStyle/>
          <a:p>
            <a:pPr marL="227965" indent="-227965"/>
            <a:r>
              <a:rPr lang="en-GB" sz="2000">
                <a:latin typeface="Poppins"/>
                <a:cs typeface="Poppins"/>
              </a:rPr>
              <a:t>VGG-16: 16 layers</a:t>
            </a:r>
            <a:endParaRPr lang="en-US"/>
          </a:p>
          <a:p>
            <a:pPr marL="227965" indent="-227965"/>
            <a:r>
              <a:rPr lang="en-GB" sz="2000" err="1">
                <a:latin typeface="Poppins"/>
                <a:cs typeface="Poppins"/>
              </a:rPr>
              <a:t>GoogleNet</a:t>
            </a:r>
            <a:r>
              <a:rPr lang="en-GB" sz="2000">
                <a:latin typeface="Poppins"/>
                <a:cs typeface="Poppins"/>
              </a:rPr>
              <a:t>: 22 layers DNN [Szegedy et al., 2014]</a:t>
            </a:r>
            <a:endParaRPr lang="en-GB"/>
          </a:p>
          <a:p>
            <a:pPr marL="227965" indent="-227965"/>
            <a:r>
              <a:rPr lang="en-GB" sz="2000">
                <a:latin typeface="Poppins"/>
                <a:cs typeface="Poppins"/>
              </a:rPr>
              <a:t>ResNet: 34 layers</a:t>
            </a:r>
            <a:endParaRPr lang="en-GB" sz="2000"/>
          </a:p>
          <a:p>
            <a:pPr marL="227965" indent="-227965"/>
            <a:r>
              <a:rPr lang="en-GB" sz="2000">
                <a:latin typeface="Poppins"/>
                <a:cs typeface="Poppins"/>
              </a:rPr>
              <a:t>ResNet-50: 50 layers</a:t>
            </a:r>
            <a:endParaRPr lang="en-GB" sz="2000"/>
          </a:p>
          <a:p>
            <a:pPr marL="227965" indent="-227965"/>
            <a:r>
              <a:rPr lang="en-GB" sz="2000">
                <a:latin typeface="Poppins"/>
                <a:cs typeface="Poppins"/>
              </a:rPr>
              <a:t>...</a:t>
            </a:r>
            <a:endParaRPr lang="en-GB" sz="2000"/>
          </a:p>
          <a:p>
            <a:pPr marL="227965" indent="-227965"/>
            <a:endParaRPr lang="en-GB" sz="2000"/>
          </a:p>
        </p:txBody>
      </p:sp>
    </p:spTree>
    <p:extLst>
      <p:ext uri="{BB962C8B-B14F-4D97-AF65-F5344CB8AC3E}">
        <p14:creationId xmlns:p14="http://schemas.microsoft.com/office/powerpoint/2010/main" val="1436587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91C04-07CC-CBC7-2A83-46BCC4B017C9}"/>
              </a:ext>
            </a:extLst>
          </p:cNvPr>
          <p:cNvSpPr>
            <a:spLocks noGrp="1"/>
          </p:cNvSpPr>
          <p:nvPr>
            <p:ph type="title"/>
          </p:nvPr>
        </p:nvSpPr>
        <p:spPr/>
        <p:txBody>
          <a:bodyPr/>
          <a:lstStyle/>
          <a:p>
            <a:r>
              <a:rPr lang="en-GB">
                <a:latin typeface="Poppins"/>
                <a:cs typeface="Poppins"/>
              </a:rPr>
              <a:t>What different layers represent</a:t>
            </a:r>
            <a:endParaRPr lang="en-GB"/>
          </a:p>
        </p:txBody>
      </p:sp>
      <p:pic>
        <p:nvPicPr>
          <p:cNvPr id="4" name="Content Placeholder 3">
            <a:extLst>
              <a:ext uri="{FF2B5EF4-FFF2-40B4-BE49-F238E27FC236}">
                <a16:creationId xmlns:a16="http://schemas.microsoft.com/office/drawing/2014/main" id="{874F5E12-FD25-8033-6F1A-8365713ADA06}"/>
              </a:ext>
            </a:extLst>
          </p:cNvPr>
          <p:cNvPicPr>
            <a:picLocks noGrp="1" noChangeAspect="1"/>
          </p:cNvPicPr>
          <p:nvPr>
            <p:ph idx="1"/>
          </p:nvPr>
        </p:nvPicPr>
        <p:blipFill>
          <a:blip r:embed="rId2"/>
          <a:stretch>
            <a:fillRect/>
          </a:stretch>
        </p:blipFill>
        <p:spPr>
          <a:xfrm>
            <a:off x="121673" y="2152249"/>
            <a:ext cx="3999620" cy="2236546"/>
          </a:xfrm>
        </p:spPr>
      </p:pic>
      <p:pic>
        <p:nvPicPr>
          <p:cNvPr id="5" name="Picture 4">
            <a:extLst>
              <a:ext uri="{FF2B5EF4-FFF2-40B4-BE49-F238E27FC236}">
                <a16:creationId xmlns:a16="http://schemas.microsoft.com/office/drawing/2014/main" id="{2C331D02-7D48-86C3-ACB2-65A409370C6D}"/>
              </a:ext>
            </a:extLst>
          </p:cNvPr>
          <p:cNvPicPr>
            <a:picLocks noChangeAspect="1"/>
          </p:cNvPicPr>
          <p:nvPr/>
        </p:nvPicPr>
        <p:blipFill>
          <a:blip r:embed="rId3"/>
          <a:stretch>
            <a:fillRect/>
          </a:stretch>
        </p:blipFill>
        <p:spPr>
          <a:xfrm>
            <a:off x="4116729" y="2146260"/>
            <a:ext cx="3997124" cy="2247176"/>
          </a:xfrm>
          <a:prstGeom prst="rect">
            <a:avLst/>
          </a:prstGeom>
        </p:spPr>
      </p:pic>
      <p:pic>
        <p:nvPicPr>
          <p:cNvPr id="6" name="Picture 5">
            <a:extLst>
              <a:ext uri="{FF2B5EF4-FFF2-40B4-BE49-F238E27FC236}">
                <a16:creationId xmlns:a16="http://schemas.microsoft.com/office/drawing/2014/main" id="{2EF05232-BBBA-0399-F4ED-0C2CCFCF19D8}"/>
              </a:ext>
            </a:extLst>
          </p:cNvPr>
          <p:cNvPicPr>
            <a:picLocks noChangeAspect="1"/>
          </p:cNvPicPr>
          <p:nvPr/>
        </p:nvPicPr>
        <p:blipFill>
          <a:blip r:embed="rId4"/>
          <a:stretch>
            <a:fillRect/>
          </a:stretch>
        </p:blipFill>
        <p:spPr>
          <a:xfrm>
            <a:off x="8109995" y="2146260"/>
            <a:ext cx="3997124" cy="2247176"/>
          </a:xfrm>
          <a:prstGeom prst="rect">
            <a:avLst/>
          </a:prstGeom>
        </p:spPr>
      </p:pic>
      <p:pic>
        <p:nvPicPr>
          <p:cNvPr id="7" name="Picture 6" descr="A collage of dogs&#10;&#10;AI-generated content may be incorrect.">
            <a:extLst>
              <a:ext uri="{FF2B5EF4-FFF2-40B4-BE49-F238E27FC236}">
                <a16:creationId xmlns:a16="http://schemas.microsoft.com/office/drawing/2014/main" id="{DE93BC50-1B2C-AC77-5532-C93ACD92D90D}"/>
              </a:ext>
            </a:extLst>
          </p:cNvPr>
          <p:cNvPicPr>
            <a:picLocks noChangeAspect="1"/>
          </p:cNvPicPr>
          <p:nvPr/>
        </p:nvPicPr>
        <p:blipFill>
          <a:blip r:embed="rId5"/>
          <a:stretch>
            <a:fillRect/>
          </a:stretch>
        </p:blipFill>
        <p:spPr>
          <a:xfrm>
            <a:off x="123463" y="4625171"/>
            <a:ext cx="3997124" cy="2247176"/>
          </a:xfrm>
          <a:prstGeom prst="rect">
            <a:avLst/>
          </a:prstGeom>
        </p:spPr>
      </p:pic>
      <p:pic>
        <p:nvPicPr>
          <p:cNvPr id="8" name="Picture 7" descr="A collage of dogs and cars&#10;&#10;AI-generated content may be incorrect.">
            <a:extLst>
              <a:ext uri="{FF2B5EF4-FFF2-40B4-BE49-F238E27FC236}">
                <a16:creationId xmlns:a16="http://schemas.microsoft.com/office/drawing/2014/main" id="{59BA9ED5-200C-9DDC-50A1-604D73DE715D}"/>
              </a:ext>
            </a:extLst>
          </p:cNvPr>
          <p:cNvPicPr>
            <a:picLocks noChangeAspect="1"/>
          </p:cNvPicPr>
          <p:nvPr/>
        </p:nvPicPr>
        <p:blipFill>
          <a:blip r:embed="rId6"/>
          <a:stretch>
            <a:fillRect/>
          </a:stretch>
        </p:blipFill>
        <p:spPr>
          <a:xfrm>
            <a:off x="4116728" y="4625172"/>
            <a:ext cx="3997124" cy="2247176"/>
          </a:xfrm>
          <a:prstGeom prst="rect">
            <a:avLst/>
          </a:prstGeom>
        </p:spPr>
      </p:pic>
      <p:pic>
        <p:nvPicPr>
          <p:cNvPr id="9" name="Picture 8" descr="A green lizard on a person&amp;#39;s head&#10;&#10;AI-generated content may be incorrect.">
            <a:extLst>
              <a:ext uri="{FF2B5EF4-FFF2-40B4-BE49-F238E27FC236}">
                <a16:creationId xmlns:a16="http://schemas.microsoft.com/office/drawing/2014/main" id="{57521B2A-E89E-74C4-E3A6-06D437E775E1}"/>
              </a:ext>
            </a:extLst>
          </p:cNvPr>
          <p:cNvPicPr>
            <a:picLocks noChangeAspect="1"/>
          </p:cNvPicPr>
          <p:nvPr/>
        </p:nvPicPr>
        <p:blipFill>
          <a:blip r:embed="rId7"/>
          <a:stretch>
            <a:fillRect/>
          </a:stretch>
        </p:blipFill>
        <p:spPr>
          <a:xfrm>
            <a:off x="8109994" y="4615526"/>
            <a:ext cx="3997124" cy="2247176"/>
          </a:xfrm>
          <a:prstGeom prst="rect">
            <a:avLst/>
          </a:prstGeom>
        </p:spPr>
      </p:pic>
    </p:spTree>
    <p:extLst>
      <p:ext uri="{BB962C8B-B14F-4D97-AF65-F5344CB8AC3E}">
        <p14:creationId xmlns:p14="http://schemas.microsoft.com/office/powerpoint/2010/main" val="392073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31925-D72E-0E39-8082-56B58446EB08}"/>
              </a:ext>
            </a:extLst>
          </p:cNvPr>
          <p:cNvSpPr>
            <a:spLocks noGrp="1"/>
          </p:cNvSpPr>
          <p:nvPr>
            <p:ph type="title"/>
          </p:nvPr>
        </p:nvSpPr>
        <p:spPr/>
        <p:txBody>
          <a:bodyPr/>
          <a:lstStyle/>
          <a:p>
            <a:r>
              <a:rPr lang="en-GB" sz="2000">
                <a:latin typeface="Poppins"/>
                <a:cs typeface="Poppins"/>
              </a:rPr>
              <a:t>YouTube: </a:t>
            </a:r>
            <a:r>
              <a:rPr lang="en-GB" sz="2000" b="0" err="1">
                <a:latin typeface="Poppins"/>
                <a:cs typeface="Poppins"/>
              </a:rPr>
              <a:t>DeepDream</a:t>
            </a:r>
            <a:r>
              <a:rPr lang="en-GB" sz="2000" b="0">
                <a:latin typeface="Poppins"/>
                <a:cs typeface="Poppins"/>
              </a:rPr>
              <a:t> through all the layers of GoogleNet</a:t>
            </a:r>
            <a:endParaRPr lang="en-GB" sz="2000"/>
          </a:p>
          <a:p>
            <a:endParaRPr lang="en-GB"/>
          </a:p>
        </p:txBody>
      </p:sp>
      <p:pic>
        <p:nvPicPr>
          <p:cNvPr id="4" name="Online Media 3" title="DeepDream through all the layers of GoogleNet">
            <a:hlinkClick r:id="" action="ppaction://media"/>
            <a:extLst>
              <a:ext uri="{FF2B5EF4-FFF2-40B4-BE49-F238E27FC236}">
                <a16:creationId xmlns:a16="http://schemas.microsoft.com/office/drawing/2014/main" id="{43A6DB04-460A-20E8-010D-6C2AF8B274E1}"/>
              </a:ext>
            </a:extLst>
          </p:cNvPr>
          <p:cNvPicPr>
            <a:picLocks noGrp="1" noRot="1" noChangeAspect="1"/>
          </p:cNvPicPr>
          <p:nvPr>
            <p:ph idx="1"/>
            <a:videoFile r:link="rId1"/>
          </p:nvPr>
        </p:nvPicPr>
        <p:blipFill>
          <a:blip r:embed="rId3"/>
          <a:stretch>
            <a:fillRect/>
          </a:stretch>
        </p:blipFill>
        <p:spPr>
          <a:xfrm>
            <a:off x="1500242" y="1370177"/>
            <a:ext cx="9181169" cy="5192165"/>
          </a:xfrm>
          <a:prstGeom prst="rect">
            <a:avLst/>
          </a:prstGeom>
        </p:spPr>
      </p:pic>
    </p:spTree>
    <p:extLst>
      <p:ext uri="{BB962C8B-B14F-4D97-AF65-F5344CB8AC3E}">
        <p14:creationId xmlns:p14="http://schemas.microsoft.com/office/powerpoint/2010/main" val="1940844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C2DCFDD4-BDF4-8336-5A07-51DA90FB9040}"/>
              </a:ext>
            </a:extLst>
          </p:cNvPr>
          <p:cNvSpPr>
            <a:spLocks noGrp="1" noRot="1" noMove="1" noResize="1" noEditPoints="1" noAdjustHandles="1" noChangeArrowheads="1" noChangeShapeType="1"/>
          </p:cNvSpPr>
          <p:nvPr/>
        </p:nvSpPr>
        <p:spPr>
          <a:xfrm>
            <a:off x="-15154" y="6110479"/>
            <a:ext cx="12207154" cy="772241"/>
          </a:xfrm>
          <a:prstGeom prst="rect">
            <a:avLst/>
          </a:prstGeom>
          <a:solidFill>
            <a:srgbClr val="CB5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6" name="Group 115">
            <a:extLst>
              <a:ext uri="{FF2B5EF4-FFF2-40B4-BE49-F238E27FC236}">
                <a16:creationId xmlns:a16="http://schemas.microsoft.com/office/drawing/2014/main" id="{A507552A-0FFA-7C06-F0C2-804475F6E29F}"/>
              </a:ext>
            </a:extLst>
          </p:cNvPr>
          <p:cNvGrpSpPr>
            <a:grpSpLocks noGrp="1" noUngrp="1" noRot="1" noMove="1" noResize="1"/>
          </p:cNvGrpSpPr>
          <p:nvPr/>
        </p:nvGrpSpPr>
        <p:grpSpPr>
          <a:xfrm>
            <a:off x="249362" y="6282359"/>
            <a:ext cx="8345460" cy="447042"/>
            <a:chOff x="328018" y="6282359"/>
            <a:chExt cx="8345460" cy="447042"/>
          </a:xfrm>
        </p:grpSpPr>
        <p:pic>
          <p:nvPicPr>
            <p:cNvPr id="101" name="Picture 100" descr="A black and white logo&#10;&#10;Description automatically generated">
              <a:extLst>
                <a:ext uri="{FF2B5EF4-FFF2-40B4-BE49-F238E27FC236}">
                  <a16:creationId xmlns:a16="http://schemas.microsoft.com/office/drawing/2014/main" id="{192D565B-983D-936D-4458-8057F37A022D}"/>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5806638" y="6282680"/>
              <a:ext cx="1314876" cy="446400"/>
            </a:xfrm>
            <a:prstGeom prst="rect">
              <a:avLst/>
            </a:prstGeom>
          </p:spPr>
        </p:pic>
        <p:pic>
          <p:nvPicPr>
            <p:cNvPr id="104" name="Picture 103" descr="A white text on a black background&#10;&#10;Description automatically generated">
              <a:extLst>
                <a:ext uri="{FF2B5EF4-FFF2-40B4-BE49-F238E27FC236}">
                  <a16:creationId xmlns:a16="http://schemas.microsoft.com/office/drawing/2014/main" id="{206A4C91-E47B-1AF5-5C23-C0E4BB3D04AA}"/>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7428257" y="6282680"/>
              <a:ext cx="1245221" cy="446400"/>
            </a:xfrm>
            <a:prstGeom prst="rect">
              <a:avLst/>
            </a:prstGeom>
          </p:spPr>
        </p:pic>
        <p:pic>
          <p:nvPicPr>
            <p:cNvPr id="107" name="Picture 106" descr="A close up of a logo&#10;&#10;Description automatically generated">
              <a:extLst>
                <a:ext uri="{FF2B5EF4-FFF2-40B4-BE49-F238E27FC236}">
                  <a16:creationId xmlns:a16="http://schemas.microsoft.com/office/drawing/2014/main" id="{A7CEE2D4-95D2-9908-856C-96DBD38A24C0}"/>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5035538" y="6282680"/>
              <a:ext cx="464359" cy="446400"/>
            </a:xfrm>
            <a:prstGeom prst="rect">
              <a:avLst/>
            </a:prstGeom>
          </p:spPr>
        </p:pic>
        <p:pic>
          <p:nvPicPr>
            <p:cNvPr id="109" name="Picture 108" descr="A black and white logo&#10;&#10;Description automatically generated">
              <a:extLst>
                <a:ext uri="{FF2B5EF4-FFF2-40B4-BE49-F238E27FC236}">
                  <a16:creationId xmlns:a16="http://schemas.microsoft.com/office/drawing/2014/main" id="{33C4D3F3-E964-736A-1EEE-7DA7CB730ED5}"/>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tretch>
              <a:fillRect/>
            </a:stretch>
          </p:blipFill>
          <p:spPr>
            <a:xfrm>
              <a:off x="3397409" y="6282680"/>
              <a:ext cx="1331388" cy="446400"/>
            </a:xfrm>
            <a:prstGeom prst="rect">
              <a:avLst/>
            </a:prstGeom>
          </p:spPr>
        </p:pic>
        <p:pic>
          <p:nvPicPr>
            <p:cNvPr id="111" name="Picture 110" descr="A logo with black text&#10;&#10;Description automatically generated">
              <a:extLst>
                <a:ext uri="{FF2B5EF4-FFF2-40B4-BE49-F238E27FC236}">
                  <a16:creationId xmlns:a16="http://schemas.microsoft.com/office/drawing/2014/main" id="{AAF9588C-D258-DE34-822B-F8617F26912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tretch>
              <a:fillRect/>
            </a:stretch>
          </p:blipFill>
          <p:spPr>
            <a:xfrm>
              <a:off x="2178630" y="6282680"/>
              <a:ext cx="912038" cy="446400"/>
            </a:xfrm>
            <a:prstGeom prst="rect">
              <a:avLst/>
            </a:prstGeom>
          </p:spPr>
        </p:pic>
        <p:pic>
          <p:nvPicPr>
            <p:cNvPr id="113" name="Picture 112" descr="A close-up of a logo&#10;&#10;Description automatically generated">
              <a:extLst>
                <a:ext uri="{FF2B5EF4-FFF2-40B4-BE49-F238E27FC236}">
                  <a16:creationId xmlns:a16="http://schemas.microsoft.com/office/drawing/2014/main" id="{2B71EB25-7C63-08BB-4450-158D0C3DC0C0}"/>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tretch>
              <a:fillRect/>
            </a:stretch>
          </p:blipFill>
          <p:spPr>
            <a:xfrm>
              <a:off x="328018" y="6282359"/>
              <a:ext cx="1543871" cy="447042"/>
            </a:xfrm>
            <a:prstGeom prst="rect">
              <a:avLst/>
            </a:prstGeom>
          </p:spPr>
        </p:pic>
      </p:grpSp>
      <p:pic>
        <p:nvPicPr>
          <p:cNvPr id="115" name="Picture 114" descr="A black and white logo&#10;&#10;Description automatically generated">
            <a:extLst>
              <a:ext uri="{FF2B5EF4-FFF2-40B4-BE49-F238E27FC236}">
                <a16:creationId xmlns:a16="http://schemas.microsoft.com/office/drawing/2014/main" id="{A9BA8C5D-DD32-8C05-E3EE-68EBF3FD1EB1}"/>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Lst>
          </a:blip>
          <a:stretch>
            <a:fillRect/>
          </a:stretch>
        </p:blipFill>
        <p:spPr>
          <a:xfrm>
            <a:off x="10057770" y="6242505"/>
            <a:ext cx="1922868" cy="481469"/>
          </a:xfrm>
          <a:prstGeom prst="rect">
            <a:avLst/>
          </a:prstGeom>
        </p:spPr>
      </p:pic>
      <p:sp>
        <p:nvSpPr>
          <p:cNvPr id="2" name="Title 1">
            <a:extLst>
              <a:ext uri="{FF2B5EF4-FFF2-40B4-BE49-F238E27FC236}">
                <a16:creationId xmlns:a16="http://schemas.microsoft.com/office/drawing/2014/main" id="{7059553C-3080-4E2D-581A-C19AFC8F050E}"/>
              </a:ext>
            </a:extLst>
          </p:cNvPr>
          <p:cNvSpPr>
            <a:spLocks noGrp="1"/>
          </p:cNvSpPr>
          <p:nvPr>
            <p:ph type="title"/>
          </p:nvPr>
        </p:nvSpPr>
        <p:spPr/>
        <p:txBody>
          <a:bodyPr>
            <a:normAutofit/>
          </a:bodyPr>
          <a:lstStyle/>
          <a:p>
            <a:r>
              <a:rPr lang="en-US" b="1">
                <a:solidFill>
                  <a:srgbClr val="A53248"/>
                </a:solidFill>
              </a:rPr>
              <a:t>LEAP Digital Health Hub</a:t>
            </a:r>
            <a:br>
              <a:rPr lang="en-US" b="1">
                <a:solidFill>
                  <a:srgbClr val="A53248"/>
                </a:solidFill>
              </a:rPr>
            </a:br>
            <a:r>
              <a:rPr lang="en-US" sz="2800" b="1">
                <a:solidFill>
                  <a:srgbClr val="A53248"/>
                </a:solidFill>
                <a:ea typeface="+mj-lt"/>
                <a:cs typeface="+mj-lt"/>
              </a:rPr>
              <a:t>L</a:t>
            </a:r>
            <a:r>
              <a:rPr lang="en-US" sz="2800">
                <a:solidFill>
                  <a:srgbClr val="A53248"/>
                </a:solidFill>
                <a:ea typeface="+mj-lt"/>
                <a:cs typeface="+mj-lt"/>
              </a:rPr>
              <a:t>eadership </a:t>
            </a:r>
            <a:r>
              <a:rPr lang="en-US" sz="2800" b="1">
                <a:solidFill>
                  <a:srgbClr val="A53248"/>
                </a:solidFill>
                <a:ea typeface="+mj-lt"/>
                <a:cs typeface="+mj-lt"/>
              </a:rPr>
              <a:t>E</a:t>
            </a:r>
            <a:r>
              <a:rPr lang="en-US" sz="2800">
                <a:solidFill>
                  <a:srgbClr val="A53248"/>
                </a:solidFill>
                <a:ea typeface="+mj-lt"/>
                <a:cs typeface="+mj-lt"/>
              </a:rPr>
              <a:t>ngagement </a:t>
            </a:r>
            <a:r>
              <a:rPr lang="en-US" sz="2800" b="1">
                <a:solidFill>
                  <a:srgbClr val="A53248"/>
                </a:solidFill>
                <a:ea typeface="+mj-lt"/>
                <a:cs typeface="+mj-lt"/>
              </a:rPr>
              <a:t>A</a:t>
            </a:r>
            <a:r>
              <a:rPr lang="en-US" sz="2800">
                <a:solidFill>
                  <a:srgbClr val="A53248"/>
                </a:solidFill>
                <a:ea typeface="+mj-lt"/>
                <a:cs typeface="+mj-lt"/>
              </a:rPr>
              <a:t>cceleration &amp; </a:t>
            </a:r>
            <a:r>
              <a:rPr lang="en-US" sz="2800" b="1">
                <a:solidFill>
                  <a:srgbClr val="A53248"/>
                </a:solidFill>
                <a:ea typeface="+mj-lt"/>
                <a:cs typeface="+mj-lt"/>
              </a:rPr>
              <a:t>P</a:t>
            </a:r>
            <a:r>
              <a:rPr lang="en-US" sz="2800">
                <a:solidFill>
                  <a:srgbClr val="A53248"/>
                </a:solidFill>
                <a:ea typeface="+mj-lt"/>
                <a:cs typeface="+mj-lt"/>
              </a:rPr>
              <a:t>artnership</a:t>
            </a:r>
            <a:endParaRPr lang="en-US" sz="2800" b="1">
              <a:solidFill>
                <a:srgbClr val="A53248"/>
              </a:solidFill>
            </a:endParaRPr>
          </a:p>
        </p:txBody>
      </p:sp>
      <p:sp>
        <p:nvSpPr>
          <p:cNvPr id="12" name="Content Placeholder 2">
            <a:extLst>
              <a:ext uri="{FF2B5EF4-FFF2-40B4-BE49-F238E27FC236}">
                <a16:creationId xmlns:a16="http://schemas.microsoft.com/office/drawing/2014/main" id="{C0FA4F05-AB3F-91AA-C6C7-CBBF82BF987A}"/>
              </a:ext>
            </a:extLst>
          </p:cNvPr>
          <p:cNvSpPr>
            <a:spLocks noGrp="1"/>
          </p:cNvSpPr>
          <p:nvPr>
            <p:ph idx="1"/>
          </p:nvPr>
        </p:nvSpPr>
        <p:spPr/>
        <p:txBody>
          <a:bodyPr vert="horz" lIns="91440" tIns="45720" rIns="91440" bIns="45720" rtlCol="0" anchor="t">
            <a:normAutofit fontScale="70000" lnSpcReduction="20000"/>
          </a:bodyPr>
          <a:lstStyle/>
          <a:p>
            <a:pPr marL="227965" indent="-227965">
              <a:lnSpc>
                <a:spcPct val="120000"/>
              </a:lnSpc>
            </a:pPr>
            <a:r>
              <a:rPr lang="en-US" sz="2600">
                <a:latin typeface="Poppins"/>
                <a:cs typeface="Poppins"/>
              </a:rPr>
              <a:t>Hub for the South West of England and Wales</a:t>
            </a:r>
            <a:endParaRPr lang="en-US" sz="2600">
              <a:solidFill>
                <a:srgbClr val="000000"/>
              </a:solidFill>
              <a:latin typeface="Poppins"/>
              <a:cs typeface="Poppins"/>
            </a:endParaRPr>
          </a:p>
          <a:p>
            <a:pPr marL="227965" indent="-227965">
              <a:lnSpc>
                <a:spcPct val="120000"/>
              </a:lnSpc>
            </a:pPr>
            <a:r>
              <a:rPr lang="en-US" b="1">
                <a:solidFill>
                  <a:srgbClr val="A53248"/>
                </a:solidFill>
                <a:latin typeface="Poppins"/>
                <a:cs typeface="Poppins"/>
              </a:rPr>
              <a:t>5</a:t>
            </a:r>
            <a:r>
              <a:rPr lang="en-US">
                <a:solidFill>
                  <a:srgbClr val="A53248"/>
                </a:solidFill>
                <a:latin typeface="Poppins"/>
                <a:cs typeface="Poppins"/>
              </a:rPr>
              <a:t> </a:t>
            </a:r>
            <a:r>
              <a:rPr lang="en-GB">
                <a:latin typeface="Poppins"/>
                <a:cs typeface="Poppins"/>
              </a:rPr>
              <a:t>regional universities and HDR UK </a:t>
            </a:r>
            <a:endParaRPr lang="en-US">
              <a:latin typeface="Poppins"/>
              <a:cs typeface="Poppins"/>
            </a:endParaRPr>
          </a:p>
          <a:p>
            <a:pPr marL="227965" indent="-227965">
              <a:lnSpc>
                <a:spcPct val="120000"/>
              </a:lnSpc>
            </a:pPr>
            <a:r>
              <a:rPr lang="en-US" sz="2600">
                <a:latin typeface="Poppins"/>
                <a:cs typeface="Poppins"/>
              </a:rPr>
              <a:t>Led by the University of Bristol</a:t>
            </a:r>
            <a:endParaRPr lang="en-US" sz="2600">
              <a:solidFill>
                <a:srgbClr val="000000"/>
              </a:solidFill>
              <a:latin typeface="Poppins"/>
              <a:cs typeface="Poppins"/>
            </a:endParaRPr>
          </a:p>
          <a:p>
            <a:pPr marL="227965" indent="-227965">
              <a:lnSpc>
                <a:spcPct val="120000"/>
              </a:lnSpc>
            </a:pPr>
            <a:r>
              <a:rPr lang="en-US">
                <a:latin typeface="Poppins"/>
                <a:cs typeface="Poppins"/>
              </a:rPr>
              <a:t>Network of </a:t>
            </a:r>
            <a:r>
              <a:rPr lang="en-US" b="1">
                <a:solidFill>
                  <a:srgbClr val="A53248"/>
                </a:solidFill>
                <a:latin typeface="Poppins"/>
                <a:cs typeface="Poppins"/>
              </a:rPr>
              <a:t>200+</a:t>
            </a:r>
            <a:r>
              <a:rPr lang="en-US" b="1">
                <a:latin typeface="Poppins"/>
                <a:cs typeface="Poppins"/>
              </a:rPr>
              <a:t> </a:t>
            </a:r>
            <a:r>
              <a:rPr lang="en-US" err="1">
                <a:latin typeface="Poppins"/>
                <a:cs typeface="Poppins"/>
              </a:rPr>
              <a:t>organisations</a:t>
            </a:r>
            <a:r>
              <a:rPr lang="en-US">
                <a:latin typeface="Poppins"/>
                <a:cs typeface="Poppins"/>
              </a:rPr>
              <a:t> </a:t>
            </a:r>
          </a:p>
          <a:p>
            <a:pPr marL="227965" indent="-227965">
              <a:lnSpc>
                <a:spcPct val="120000"/>
              </a:lnSpc>
            </a:pPr>
            <a:r>
              <a:rPr lang="en-US" b="1">
                <a:solidFill>
                  <a:srgbClr val="A53248"/>
                </a:solidFill>
                <a:latin typeface="Poppins"/>
                <a:cs typeface="Poppins"/>
              </a:rPr>
              <a:t>£4M </a:t>
            </a:r>
            <a:r>
              <a:rPr lang="en-US">
                <a:latin typeface="Poppins"/>
                <a:cs typeface="Poppins"/>
              </a:rPr>
              <a:t>of funding from EPSRC (2023-2026)</a:t>
            </a:r>
          </a:p>
          <a:p>
            <a:pPr marL="227965" indent="-227965">
              <a:lnSpc>
                <a:spcPct val="120000"/>
              </a:lnSpc>
            </a:pPr>
            <a:r>
              <a:rPr lang="en-US" b="1">
                <a:solidFill>
                  <a:srgbClr val="A53248"/>
                </a:solidFill>
                <a:latin typeface="Poppins"/>
                <a:cs typeface="Poppins"/>
              </a:rPr>
              <a:t>£1M</a:t>
            </a:r>
            <a:r>
              <a:rPr lang="en-US" b="1">
                <a:latin typeface="Poppins"/>
                <a:cs typeface="Poppins"/>
              </a:rPr>
              <a:t> </a:t>
            </a:r>
            <a:r>
              <a:rPr lang="en-US">
                <a:latin typeface="Poppins"/>
                <a:cs typeface="Poppins"/>
              </a:rPr>
              <a:t>of research funding allocated</a:t>
            </a:r>
          </a:p>
          <a:p>
            <a:pPr marL="227965" indent="-227965">
              <a:lnSpc>
                <a:spcPct val="120000"/>
              </a:lnSpc>
            </a:pPr>
            <a:r>
              <a:rPr lang="en-US">
                <a:latin typeface="Poppins"/>
                <a:cs typeface="Poppins"/>
              </a:rPr>
              <a:t>Portfolio of </a:t>
            </a:r>
            <a:r>
              <a:rPr lang="en-US" b="1">
                <a:solidFill>
                  <a:srgbClr val="A53248"/>
                </a:solidFill>
                <a:latin typeface="Poppins"/>
                <a:cs typeface="Poppins"/>
              </a:rPr>
              <a:t>10</a:t>
            </a:r>
            <a:r>
              <a:rPr lang="en-US" b="1">
                <a:latin typeface="Poppins"/>
                <a:cs typeface="Poppins"/>
              </a:rPr>
              <a:t> </a:t>
            </a:r>
            <a:r>
              <a:rPr lang="en-US">
                <a:latin typeface="Poppins"/>
                <a:cs typeface="Poppins"/>
              </a:rPr>
              <a:t>collaborative research projects in </a:t>
            </a:r>
            <a:r>
              <a:rPr lang="en-US" b="1">
                <a:solidFill>
                  <a:srgbClr val="A53248"/>
                </a:solidFill>
                <a:latin typeface="Poppins"/>
                <a:cs typeface="Poppins"/>
              </a:rPr>
              <a:t>4</a:t>
            </a:r>
            <a:r>
              <a:rPr lang="en-US">
                <a:latin typeface="Poppins"/>
                <a:cs typeface="Poppins"/>
              </a:rPr>
              <a:t> key themes:</a:t>
            </a:r>
          </a:p>
          <a:p>
            <a:pPr marL="913765" lvl="1" indent="-457200">
              <a:lnSpc>
                <a:spcPct val="120000"/>
              </a:lnSpc>
              <a:buFont typeface="+mj-lt"/>
              <a:buAutoNum type="arabicPeriod"/>
            </a:pPr>
            <a:r>
              <a:rPr lang="en-US">
                <a:latin typeface="Poppins"/>
                <a:cs typeface="Poppins"/>
              </a:rPr>
              <a:t>Care outside of the hospital</a:t>
            </a:r>
          </a:p>
          <a:p>
            <a:pPr marL="913765" lvl="1" indent="-457200">
              <a:lnSpc>
                <a:spcPct val="120000"/>
              </a:lnSpc>
              <a:buFont typeface="+mj-lt"/>
              <a:buAutoNum type="arabicPeriod"/>
            </a:pPr>
            <a:r>
              <a:rPr lang="en-US">
                <a:latin typeface="Poppins"/>
                <a:cs typeface="Poppins"/>
              </a:rPr>
              <a:t>Service and resource planning</a:t>
            </a:r>
          </a:p>
          <a:p>
            <a:pPr marL="913765" lvl="1" indent="-457200">
              <a:lnSpc>
                <a:spcPct val="120000"/>
              </a:lnSpc>
              <a:buFont typeface="+mj-lt"/>
              <a:buAutoNum type="arabicPeriod"/>
            </a:pPr>
            <a:r>
              <a:rPr lang="en-US">
                <a:latin typeface="Poppins"/>
                <a:cs typeface="Poppins"/>
              </a:rPr>
              <a:t>Frailty, fall prediction and fall prevention</a:t>
            </a:r>
          </a:p>
          <a:p>
            <a:pPr marL="913765" lvl="1" indent="-457200">
              <a:lnSpc>
                <a:spcPct val="120000"/>
              </a:lnSpc>
              <a:buFont typeface="+mj-lt"/>
              <a:buAutoNum type="arabicPeriod"/>
            </a:pPr>
            <a:r>
              <a:rPr lang="en-US">
                <a:latin typeface="Poppins"/>
                <a:cs typeface="Poppins"/>
              </a:rPr>
              <a:t>Smartphone and wearable technologies</a:t>
            </a:r>
          </a:p>
        </p:txBody>
      </p:sp>
      <p:pic>
        <p:nvPicPr>
          <p:cNvPr id="9" name="Picture 8">
            <a:extLst>
              <a:ext uri="{FF2B5EF4-FFF2-40B4-BE49-F238E27FC236}">
                <a16:creationId xmlns:a16="http://schemas.microsoft.com/office/drawing/2014/main" id="{8F67688C-9D39-B901-FC41-B2A0D70AD94F}"/>
              </a:ext>
            </a:extLst>
          </p:cNvPr>
          <p:cNvPicPr>
            <a:picLocks noChangeAspect="1"/>
          </p:cNvPicPr>
          <p:nvPr/>
        </p:nvPicPr>
        <p:blipFill>
          <a:blip r:embed="rId10"/>
          <a:stretch>
            <a:fillRect/>
          </a:stretch>
        </p:blipFill>
        <p:spPr>
          <a:xfrm>
            <a:off x="6228080" y="1572385"/>
            <a:ext cx="5865501" cy="3910335"/>
          </a:xfrm>
          <a:prstGeom prst="rect">
            <a:avLst/>
          </a:prstGeom>
        </p:spPr>
      </p:pic>
      <p:pic>
        <p:nvPicPr>
          <p:cNvPr id="4" name="Content Placeholder 3" descr="A logo with pink letters&#10;&#10;AI-generated content may be incorrect.">
            <a:extLst>
              <a:ext uri="{FF2B5EF4-FFF2-40B4-BE49-F238E27FC236}">
                <a16:creationId xmlns:a16="http://schemas.microsoft.com/office/drawing/2014/main" id="{8ADA9A2F-6B11-675C-A435-7BB607E1B49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85740" y="184097"/>
            <a:ext cx="2225758" cy="1243941"/>
          </a:xfrm>
          <a:prstGeom prst="rect">
            <a:avLst/>
          </a:prstGeom>
        </p:spPr>
      </p:pic>
    </p:spTree>
    <p:extLst>
      <p:ext uri="{BB962C8B-B14F-4D97-AF65-F5344CB8AC3E}">
        <p14:creationId xmlns:p14="http://schemas.microsoft.com/office/powerpoint/2010/main" val="3113886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7965-6540-94AB-E071-B1B4799FC56F}"/>
              </a:ext>
            </a:extLst>
          </p:cNvPr>
          <p:cNvSpPr>
            <a:spLocks noGrp="1"/>
          </p:cNvSpPr>
          <p:nvPr>
            <p:ph type="title"/>
          </p:nvPr>
        </p:nvSpPr>
        <p:spPr/>
        <p:txBody>
          <a:bodyPr/>
          <a:lstStyle/>
          <a:p>
            <a:r>
              <a:rPr lang="en-GB">
                <a:latin typeface="Poppins"/>
                <a:cs typeface="Poppins"/>
              </a:rPr>
              <a:t>Radiology and other image analysis</a:t>
            </a:r>
            <a:endParaRPr lang="en-GB"/>
          </a:p>
        </p:txBody>
      </p:sp>
      <p:sp>
        <p:nvSpPr>
          <p:cNvPr id="3" name="Content Placeholder 2">
            <a:extLst>
              <a:ext uri="{FF2B5EF4-FFF2-40B4-BE49-F238E27FC236}">
                <a16:creationId xmlns:a16="http://schemas.microsoft.com/office/drawing/2014/main" id="{1C5399A1-9EEF-F732-6E16-6218535DEBD1}"/>
              </a:ext>
            </a:extLst>
          </p:cNvPr>
          <p:cNvSpPr>
            <a:spLocks noGrp="1"/>
          </p:cNvSpPr>
          <p:nvPr>
            <p:ph idx="1"/>
          </p:nvPr>
        </p:nvSpPr>
        <p:spPr>
          <a:xfrm>
            <a:off x="838200" y="1825625"/>
            <a:ext cx="8036689" cy="4351338"/>
          </a:xfrm>
        </p:spPr>
        <p:txBody>
          <a:bodyPr vert="horz" lIns="91440" tIns="45720" rIns="91440" bIns="45720" rtlCol="0" anchor="t">
            <a:normAutofit/>
          </a:bodyPr>
          <a:lstStyle/>
          <a:p>
            <a:pPr marL="227965" indent="-227965"/>
            <a:r>
              <a:rPr lang="en-GB">
                <a:latin typeface="Poppins"/>
                <a:cs typeface="Poppins"/>
              </a:rPr>
              <a:t>Plenty of AI methods for image analysis</a:t>
            </a:r>
          </a:p>
          <a:p>
            <a:pPr marL="227965" indent="-227965"/>
            <a:r>
              <a:rPr lang="en-GB">
                <a:latin typeface="Poppins"/>
                <a:cs typeface="Poppins"/>
              </a:rPr>
              <a:t>Each with its own drawbacks</a:t>
            </a:r>
          </a:p>
          <a:p>
            <a:pPr marL="227965" indent="-227965"/>
            <a:r>
              <a:rPr lang="en-GB">
                <a:latin typeface="Poppins"/>
                <a:cs typeface="Poppins"/>
              </a:rPr>
              <a:t>AI should support experts</a:t>
            </a:r>
            <a:endParaRPr lang="en-GB"/>
          </a:p>
          <a:p>
            <a:pPr marL="227965" indent="-227965"/>
            <a:r>
              <a:rPr lang="en-GB">
                <a:latin typeface="Poppins"/>
                <a:cs typeface="Poppins"/>
              </a:rPr>
              <a:t>Constant monitoring is necessary</a:t>
            </a:r>
          </a:p>
          <a:p>
            <a:pPr marL="227965" indent="-227965"/>
            <a:r>
              <a:rPr lang="en-GB">
                <a:latin typeface="Poppins"/>
                <a:cs typeface="Poppins"/>
              </a:rPr>
              <a:t>Provide explanations under request</a:t>
            </a:r>
            <a:endParaRPr lang="en-GB"/>
          </a:p>
          <a:p>
            <a:pPr marL="227965" indent="-227965"/>
            <a:endParaRPr lang="en-GB"/>
          </a:p>
        </p:txBody>
      </p:sp>
      <p:pic>
        <p:nvPicPr>
          <p:cNvPr id="5" name="Picture 4" descr="X-ray of a human shoulder&#10;&#10;Description automatically generated">
            <a:extLst>
              <a:ext uri="{FF2B5EF4-FFF2-40B4-BE49-F238E27FC236}">
                <a16:creationId xmlns:a16="http://schemas.microsoft.com/office/drawing/2014/main" id="{BB38C503-3AB9-F849-2DD8-1F9B507DA2F5}"/>
              </a:ext>
            </a:extLst>
          </p:cNvPr>
          <p:cNvPicPr>
            <a:picLocks noChangeAspect="1"/>
          </p:cNvPicPr>
          <p:nvPr/>
        </p:nvPicPr>
        <p:blipFill>
          <a:blip r:embed="rId2"/>
          <a:stretch>
            <a:fillRect/>
          </a:stretch>
        </p:blipFill>
        <p:spPr>
          <a:xfrm>
            <a:off x="9178571" y="1539892"/>
            <a:ext cx="2747637" cy="2144703"/>
          </a:xfrm>
          <a:prstGeom prst="rect">
            <a:avLst/>
          </a:prstGeom>
        </p:spPr>
      </p:pic>
      <p:pic>
        <p:nvPicPr>
          <p:cNvPr id="14" name="Picture 13" descr="A screenshot of a microscope&#10;&#10;AI-generated content may be incorrect.">
            <a:extLst>
              <a:ext uri="{FF2B5EF4-FFF2-40B4-BE49-F238E27FC236}">
                <a16:creationId xmlns:a16="http://schemas.microsoft.com/office/drawing/2014/main" id="{932F62F6-613A-252D-FD0C-7C8CC8CD6283}"/>
              </a:ext>
            </a:extLst>
          </p:cNvPr>
          <p:cNvPicPr>
            <a:picLocks noChangeAspect="1"/>
          </p:cNvPicPr>
          <p:nvPr/>
        </p:nvPicPr>
        <p:blipFill>
          <a:blip r:embed="rId3"/>
          <a:stretch>
            <a:fillRect/>
          </a:stretch>
        </p:blipFill>
        <p:spPr>
          <a:xfrm>
            <a:off x="9180653" y="3876151"/>
            <a:ext cx="2743199" cy="2435590"/>
          </a:xfrm>
          <a:prstGeom prst="rect">
            <a:avLst/>
          </a:prstGeom>
        </p:spPr>
      </p:pic>
      <p:sp>
        <p:nvSpPr>
          <p:cNvPr id="15" name="TextBox 14">
            <a:extLst>
              <a:ext uri="{FF2B5EF4-FFF2-40B4-BE49-F238E27FC236}">
                <a16:creationId xmlns:a16="http://schemas.microsoft.com/office/drawing/2014/main" id="{ADABCEAC-66B2-C7F2-159D-F5BC4A947DC0}"/>
              </a:ext>
            </a:extLst>
          </p:cNvPr>
          <p:cNvSpPr txBox="1"/>
          <p:nvPr/>
        </p:nvSpPr>
        <p:spPr>
          <a:xfrm>
            <a:off x="0" y="6581775"/>
            <a:ext cx="121920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Blood dell counter </a:t>
            </a:r>
            <a:r>
              <a:rPr lang="en-US" sz="1200" err="1"/>
              <a:t>YoLo</a:t>
            </a:r>
            <a:r>
              <a:rPr lang="en-US" sz="1200"/>
              <a:t> v7, MIT license, https://github.com/mmasdar/Blood-Cell-Counter-YoLo-v7</a:t>
            </a:r>
            <a:endParaRPr lang="en-US" sz="1200">
              <a:ea typeface="Calibri"/>
              <a:cs typeface="Calibri"/>
            </a:endParaRPr>
          </a:p>
        </p:txBody>
      </p:sp>
    </p:spTree>
    <p:extLst>
      <p:ext uri="{BB962C8B-B14F-4D97-AF65-F5344CB8AC3E}">
        <p14:creationId xmlns:p14="http://schemas.microsoft.com/office/powerpoint/2010/main" val="2901150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46684-8C70-4C1E-867E-262E874AFA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550F5E-E7AF-96AF-53D8-34701E35186F}"/>
              </a:ext>
            </a:extLst>
          </p:cNvPr>
          <p:cNvSpPr>
            <a:spLocks noGrp="1"/>
          </p:cNvSpPr>
          <p:nvPr>
            <p:ph type="title"/>
          </p:nvPr>
        </p:nvSpPr>
        <p:spPr/>
        <p:txBody>
          <a:bodyPr/>
          <a:lstStyle/>
          <a:p>
            <a:r>
              <a:rPr lang="en-GB">
                <a:solidFill>
                  <a:srgbClr val="9A003B"/>
                </a:solidFill>
                <a:latin typeface="Segoe UI"/>
                <a:cs typeface="Segoe UI"/>
              </a:rPr>
              <a:t>3</a:t>
            </a:r>
            <a:r>
              <a:rPr lang="en-GB" sz="3200" b="1">
                <a:solidFill>
                  <a:srgbClr val="9A003B"/>
                </a:solidFill>
                <a:latin typeface="Segoe UI"/>
                <a:cs typeface="Segoe UI"/>
              </a:rPr>
              <a:t>. </a:t>
            </a:r>
            <a:r>
              <a:rPr lang="en-GB">
                <a:solidFill>
                  <a:srgbClr val="9A003B"/>
                </a:solidFill>
                <a:latin typeface="Segoe UI"/>
                <a:cs typeface="Segoe UI"/>
              </a:rPr>
              <a:t>Demystifying AI</a:t>
            </a:r>
            <a:endParaRPr lang="en-US"/>
          </a:p>
        </p:txBody>
      </p:sp>
      <p:sp>
        <p:nvSpPr>
          <p:cNvPr id="4" name="Picture Placeholder 3">
            <a:extLst>
              <a:ext uri="{FF2B5EF4-FFF2-40B4-BE49-F238E27FC236}">
                <a16:creationId xmlns:a16="http://schemas.microsoft.com/office/drawing/2014/main" id="{F4594B56-20CF-F376-6894-9D088748C7D9}"/>
              </a:ext>
            </a:extLst>
          </p:cNvPr>
          <p:cNvSpPr>
            <a:spLocks noGrp="1"/>
          </p:cNvSpPr>
          <p:nvPr>
            <p:ph type="pic" idx="1"/>
          </p:nvPr>
        </p:nvSpPr>
        <p:spPr/>
        <p:txBody>
          <a:bodyPr/>
          <a:lstStyle/>
          <a:p>
            <a:endParaRPr lang="en-US"/>
          </a:p>
        </p:txBody>
      </p:sp>
      <p:sp>
        <p:nvSpPr>
          <p:cNvPr id="5" name="Text Placeholder 4">
            <a:extLst>
              <a:ext uri="{FF2B5EF4-FFF2-40B4-BE49-F238E27FC236}">
                <a16:creationId xmlns:a16="http://schemas.microsoft.com/office/drawing/2014/main" id="{CB18C8B5-C343-4608-A60C-BCD9CD5BC695}"/>
              </a:ext>
            </a:extLst>
          </p:cNvPr>
          <p:cNvSpPr>
            <a:spLocks noGrp="1"/>
          </p:cNvSpPr>
          <p:nvPr>
            <p:ph type="body" sz="half" idx="2"/>
          </p:nvPr>
        </p:nvSpPr>
        <p:spPr/>
        <p:txBody>
          <a:bodyPr vert="horz" lIns="91440" tIns="45720" rIns="91440" bIns="45720" rtlCol="0" anchor="ctr">
            <a:normAutofit/>
          </a:bodyPr>
          <a:lstStyle/>
          <a:p>
            <a:pPr marL="514350" indent="-514350">
              <a:buAutoNum type="alphaLcPeriod"/>
            </a:pPr>
            <a:r>
              <a:rPr lang="en-GB" sz="2400" b="1" dirty="0">
                <a:solidFill>
                  <a:srgbClr val="F0DADE"/>
                </a:solidFill>
                <a:latin typeface="Segoe UI"/>
                <a:cs typeface="Segoe UI"/>
              </a:rPr>
              <a:t>ML Pipeline</a:t>
            </a:r>
            <a:endParaRPr lang="en-US" sz="2400" dirty="0">
              <a:solidFill>
                <a:srgbClr val="F0DADE"/>
              </a:solidFill>
              <a:latin typeface="Segoe UI"/>
              <a:cs typeface="Segoe UI"/>
            </a:endParaRPr>
          </a:p>
          <a:p>
            <a:pPr marL="514350" indent="-514350">
              <a:buAutoNum type="alphaLcPeriod"/>
            </a:pPr>
            <a:r>
              <a:rPr lang="en-GB" sz="2400" b="1" dirty="0">
                <a:solidFill>
                  <a:srgbClr val="F0DADE"/>
                </a:solidFill>
                <a:latin typeface="Segoe UI"/>
                <a:cs typeface="Segoe UI"/>
              </a:rPr>
              <a:t>Radiology</a:t>
            </a:r>
            <a:endParaRPr lang="en-US" sz="2400" dirty="0">
              <a:solidFill>
                <a:srgbClr val="F0DADE"/>
              </a:solidFill>
              <a:latin typeface="Segoe UI"/>
              <a:cs typeface="Segoe UI"/>
            </a:endParaRPr>
          </a:p>
          <a:p>
            <a:pPr marL="514350" indent="-514350">
              <a:buAutoNum type="alphaLcPeriod"/>
            </a:pPr>
            <a:r>
              <a:rPr lang="en-GB" sz="2400" b="1" dirty="0">
                <a:solidFill>
                  <a:srgbClr val="A2364F"/>
                </a:solidFill>
                <a:latin typeface="Segoe UI"/>
                <a:cs typeface="Segoe UI"/>
              </a:rPr>
              <a:t>Scribes</a:t>
            </a:r>
            <a:endParaRPr lang="en-GB" sz="2400">
              <a:solidFill>
                <a:srgbClr val="A2364F"/>
              </a:solidFill>
            </a:endParaRPr>
          </a:p>
          <a:p>
            <a:pPr marL="514350" indent="-514350">
              <a:buAutoNum type="alphaLcPeriod"/>
            </a:pPr>
            <a:r>
              <a:rPr lang="en-GB" sz="2400" b="1" dirty="0">
                <a:solidFill>
                  <a:srgbClr val="F0DADE"/>
                </a:solidFill>
                <a:latin typeface="Segoe UI"/>
                <a:cs typeface="Segoe UI"/>
              </a:rPr>
              <a:t>Pitfalls</a:t>
            </a:r>
          </a:p>
        </p:txBody>
      </p:sp>
      <p:pic>
        <p:nvPicPr>
          <p:cNvPr id="7" name="Picture 6" descr="Cute yellow robot">
            <a:extLst>
              <a:ext uri="{FF2B5EF4-FFF2-40B4-BE49-F238E27FC236}">
                <a16:creationId xmlns:a16="http://schemas.microsoft.com/office/drawing/2014/main" id="{DBDDD474-C51C-135C-BED0-CC8809403BFC}"/>
              </a:ext>
            </a:extLst>
          </p:cNvPr>
          <p:cNvPicPr>
            <a:picLocks noChangeAspect="1"/>
          </p:cNvPicPr>
          <p:nvPr/>
        </p:nvPicPr>
        <p:blipFill>
          <a:blip r:embed="rId2"/>
          <a:srcRect l="31662"/>
          <a:stretch/>
        </p:blipFill>
        <p:spPr>
          <a:xfrm>
            <a:off x="5183188" y="0"/>
            <a:ext cx="7008820" cy="6865447"/>
          </a:xfrm>
          <a:prstGeom prst="rect">
            <a:avLst/>
          </a:prstGeom>
        </p:spPr>
      </p:pic>
    </p:spTree>
    <p:extLst>
      <p:ext uri="{BB962C8B-B14F-4D97-AF65-F5344CB8AC3E}">
        <p14:creationId xmlns:p14="http://schemas.microsoft.com/office/powerpoint/2010/main" val="3649028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C022F-B2B8-997A-A494-A9290AD1DF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F935B1-C37E-57C6-775B-47077AFFFEA6}"/>
              </a:ext>
            </a:extLst>
          </p:cNvPr>
          <p:cNvSpPr>
            <a:spLocks noGrp="1"/>
          </p:cNvSpPr>
          <p:nvPr>
            <p:ph type="title"/>
          </p:nvPr>
        </p:nvSpPr>
        <p:spPr/>
        <p:txBody>
          <a:bodyPr/>
          <a:lstStyle/>
          <a:p>
            <a:r>
              <a:rPr lang="en-GB" dirty="0">
                <a:latin typeface="Poppins"/>
                <a:cs typeface="Poppins"/>
              </a:rPr>
              <a:t>AI scribes</a:t>
            </a:r>
            <a:endParaRPr lang="en-US" dirty="0"/>
          </a:p>
        </p:txBody>
      </p:sp>
      <p:sp>
        <p:nvSpPr>
          <p:cNvPr id="3" name="Content Placeholder 2">
            <a:extLst>
              <a:ext uri="{FF2B5EF4-FFF2-40B4-BE49-F238E27FC236}">
                <a16:creationId xmlns:a16="http://schemas.microsoft.com/office/drawing/2014/main" id="{A2C3CFA5-2588-AACD-53A6-F9A04AD11433}"/>
              </a:ext>
            </a:extLst>
          </p:cNvPr>
          <p:cNvSpPr>
            <a:spLocks noGrp="1"/>
          </p:cNvSpPr>
          <p:nvPr>
            <p:ph idx="1"/>
          </p:nvPr>
        </p:nvSpPr>
        <p:spPr>
          <a:xfrm>
            <a:off x="838200" y="1816100"/>
            <a:ext cx="10515600" cy="4351338"/>
          </a:xfrm>
        </p:spPr>
        <p:txBody>
          <a:bodyPr vert="horz" lIns="91440" tIns="45720" rIns="91440" bIns="45720" rtlCol="0" anchor="t">
            <a:normAutofit fontScale="85000" lnSpcReduction="20000"/>
          </a:bodyPr>
          <a:lstStyle/>
          <a:p>
            <a:pPr marL="227965" indent="-227965"/>
            <a:r>
              <a:rPr lang="en-GB" dirty="0">
                <a:latin typeface="Poppins"/>
                <a:cs typeface="Poppins"/>
              </a:rPr>
              <a:t>Along side your Electronic Health Record (EHR), while you hold </a:t>
            </a:r>
            <a:r>
              <a:rPr lang="en-GB" dirty="0" err="1">
                <a:latin typeface="Poppins"/>
                <a:cs typeface="Poppins"/>
              </a:rPr>
              <a:t>consutations</a:t>
            </a:r>
            <a:r>
              <a:rPr lang="en-GB" dirty="0">
                <a:latin typeface="Poppins"/>
                <a:cs typeface="Poppins"/>
              </a:rPr>
              <a:t> with your patients</a:t>
            </a:r>
            <a:endParaRPr lang="en-GB" dirty="0"/>
          </a:p>
          <a:p>
            <a:pPr marL="685165" lvl="1" indent="-227965"/>
            <a:r>
              <a:rPr lang="en-GB" dirty="0">
                <a:latin typeface="Poppins"/>
                <a:cs typeface="Poppins"/>
              </a:rPr>
              <a:t>Listens and transcribes</a:t>
            </a:r>
            <a:endParaRPr lang="en-GB" dirty="0"/>
          </a:p>
          <a:p>
            <a:pPr marL="685165" lvl="1" indent="-227965"/>
            <a:r>
              <a:rPr lang="en-GB" dirty="0">
                <a:latin typeface="Poppins"/>
                <a:cs typeface="Poppins"/>
              </a:rPr>
              <a:t>Summarisation</a:t>
            </a:r>
          </a:p>
          <a:p>
            <a:pPr marL="685165" lvl="1" indent="-227965"/>
            <a:r>
              <a:rPr lang="en-GB" dirty="0">
                <a:latin typeface="Poppins"/>
                <a:cs typeface="Poppins"/>
              </a:rPr>
              <a:t>Task creation</a:t>
            </a:r>
          </a:p>
          <a:p>
            <a:pPr marL="685165" lvl="1" indent="-227965"/>
            <a:r>
              <a:rPr lang="en-GB" dirty="0">
                <a:latin typeface="Poppins"/>
                <a:cs typeface="Poppins"/>
              </a:rPr>
              <a:t>Drafts notes, letters and clinical codes</a:t>
            </a:r>
            <a:endParaRPr lang="en-GB" dirty="0"/>
          </a:p>
          <a:p>
            <a:pPr marL="685165" lvl="1" indent="-227965"/>
            <a:r>
              <a:rPr lang="en-GB" dirty="0">
                <a:latin typeface="Poppins"/>
                <a:cs typeface="Poppins"/>
              </a:rPr>
              <a:t>Some have a chatbot</a:t>
            </a:r>
          </a:p>
          <a:p>
            <a:pPr marL="227965" indent="-227965"/>
            <a:r>
              <a:rPr lang="en-GB" dirty="0">
                <a:latin typeface="Poppins"/>
                <a:cs typeface="Poppins"/>
              </a:rPr>
              <a:t>Lots of different tools:</a:t>
            </a:r>
            <a:endParaRPr lang="en-GB" dirty="0"/>
          </a:p>
          <a:p>
            <a:pPr marL="685165" lvl="1" indent="-227965"/>
            <a:r>
              <a:rPr lang="en-GB" dirty="0" err="1">
                <a:latin typeface="Poppins"/>
                <a:cs typeface="Poppins"/>
              </a:rPr>
              <a:t>Tortus</a:t>
            </a:r>
            <a:r>
              <a:rPr lang="en-GB" dirty="0">
                <a:latin typeface="Poppins"/>
                <a:cs typeface="Poppins"/>
              </a:rPr>
              <a:t>: Self-registered as a class 1 medical device </a:t>
            </a:r>
            <a:endParaRPr lang="en-GB" dirty="0"/>
          </a:p>
          <a:p>
            <a:pPr marL="685165" lvl="1" indent="-227965"/>
            <a:r>
              <a:rPr lang="en-GB" dirty="0">
                <a:latin typeface="Poppins"/>
                <a:cs typeface="Poppins"/>
              </a:rPr>
              <a:t>Heidi</a:t>
            </a:r>
            <a:endParaRPr lang="en-GB" dirty="0"/>
          </a:p>
          <a:p>
            <a:pPr marL="685165" lvl="1" indent="-227965"/>
            <a:r>
              <a:rPr lang="en-GB" dirty="0">
                <a:latin typeface="Poppins"/>
                <a:cs typeface="Poppins"/>
              </a:rPr>
              <a:t>Anima: </a:t>
            </a:r>
          </a:p>
          <a:p>
            <a:pPr marL="685165" lvl="1" indent="-227965"/>
            <a:r>
              <a:rPr lang="en-GB" err="1">
                <a:latin typeface="Poppins"/>
                <a:cs typeface="Poppins"/>
              </a:rPr>
              <a:t>Kiwipen</a:t>
            </a:r>
            <a:endParaRPr lang="en-GB" err="1"/>
          </a:p>
          <a:p>
            <a:pPr marL="685165" lvl="1" indent="-227965"/>
            <a:r>
              <a:rPr lang="en-GB" dirty="0" err="1">
                <a:latin typeface="Poppins"/>
                <a:cs typeface="Poppins"/>
              </a:rPr>
              <a:t>Antikit</a:t>
            </a:r>
            <a:r>
              <a:rPr lang="en-GB" dirty="0">
                <a:latin typeface="Poppins"/>
                <a:cs typeface="Poppins"/>
              </a:rPr>
              <a:t> AI: Chatbot for GPS, uses the British Medical Association and the NHS guidance </a:t>
            </a:r>
          </a:p>
          <a:p>
            <a:pPr marL="227965" indent="-227965"/>
            <a:endParaRPr lang="en-GB"/>
          </a:p>
        </p:txBody>
      </p:sp>
    </p:spTree>
    <p:extLst>
      <p:ext uri="{BB962C8B-B14F-4D97-AF65-F5344CB8AC3E}">
        <p14:creationId xmlns:p14="http://schemas.microsoft.com/office/powerpoint/2010/main" val="275876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9AA1-DB72-91D3-37C0-5601753B2735}"/>
              </a:ext>
            </a:extLst>
          </p:cNvPr>
          <p:cNvSpPr>
            <a:spLocks noGrp="1"/>
          </p:cNvSpPr>
          <p:nvPr>
            <p:ph type="title"/>
          </p:nvPr>
        </p:nvSpPr>
        <p:spPr/>
        <p:txBody>
          <a:bodyPr/>
          <a:lstStyle/>
          <a:p>
            <a:r>
              <a:rPr lang="en-GB">
                <a:latin typeface="Poppins"/>
                <a:cs typeface="Poppins"/>
              </a:rPr>
              <a:t>Scribes</a:t>
            </a:r>
            <a:endParaRPr lang="en-GB"/>
          </a:p>
        </p:txBody>
      </p:sp>
      <p:sp>
        <p:nvSpPr>
          <p:cNvPr id="3" name="Picture Placeholder 2">
            <a:extLst>
              <a:ext uri="{FF2B5EF4-FFF2-40B4-BE49-F238E27FC236}">
                <a16:creationId xmlns:a16="http://schemas.microsoft.com/office/drawing/2014/main" id="{BD9B6897-260B-9559-90AC-31E569B10CB6}"/>
              </a:ext>
            </a:extLst>
          </p:cNvPr>
          <p:cNvSpPr>
            <a:spLocks noGrp="1"/>
          </p:cNvSpPr>
          <p:nvPr>
            <p:ph idx="1"/>
          </p:nvPr>
        </p:nvSpPr>
        <p:spPr/>
        <p:txBody>
          <a:bodyPr vert="horz" lIns="91440" tIns="45720" rIns="91440" bIns="45720" rtlCol="0" anchor="t">
            <a:normAutofit lnSpcReduction="10000"/>
          </a:bodyPr>
          <a:lstStyle/>
          <a:p>
            <a:pPr marL="227965" indent="-227965"/>
            <a:r>
              <a:rPr lang="en-GB">
                <a:latin typeface="Poppins"/>
                <a:cs typeface="Poppins"/>
              </a:rPr>
              <a:t>Voice to text in real time</a:t>
            </a:r>
          </a:p>
          <a:p>
            <a:pPr marL="227965" indent="-227965"/>
            <a:r>
              <a:rPr lang="en-GB">
                <a:latin typeface="Poppins"/>
                <a:cs typeface="Poppins"/>
              </a:rPr>
              <a:t>Summarisation of the text</a:t>
            </a:r>
            <a:endParaRPr lang="en-GB"/>
          </a:p>
          <a:p>
            <a:pPr marL="227965" indent="-227965"/>
            <a:r>
              <a:rPr lang="en-GB">
                <a:latin typeface="Poppins"/>
                <a:cs typeface="Poppins"/>
              </a:rPr>
              <a:t>Use of additional text information (e.g., EHR)</a:t>
            </a:r>
            <a:endParaRPr lang="en-GB"/>
          </a:p>
          <a:p>
            <a:pPr marL="227965" indent="-227965"/>
            <a:r>
              <a:rPr lang="en-GB">
                <a:latin typeface="Poppins"/>
                <a:cs typeface="Poppins"/>
              </a:rPr>
              <a:t>Help writing a reference letter</a:t>
            </a:r>
            <a:endParaRPr lang="en-GB"/>
          </a:p>
          <a:p>
            <a:pPr marL="227965" indent="-227965"/>
            <a:r>
              <a:rPr lang="en-GB">
                <a:latin typeface="Poppins"/>
                <a:cs typeface="Poppins"/>
              </a:rPr>
              <a:t>Sometimes Chat functionalities</a:t>
            </a:r>
            <a:endParaRPr lang="en-GB"/>
          </a:p>
          <a:p>
            <a:pPr marL="227965" indent="-227965"/>
            <a:endParaRPr lang="en-GB"/>
          </a:p>
          <a:p>
            <a:pPr marL="227965" indent="-227965"/>
            <a:endParaRPr lang="en-GB">
              <a:latin typeface="Poppins"/>
              <a:cs typeface="Poppins"/>
            </a:endParaRPr>
          </a:p>
          <a:p>
            <a:pPr marL="0" indent="0">
              <a:buNone/>
            </a:pPr>
            <a:r>
              <a:rPr lang="en-GB">
                <a:latin typeface="Poppins"/>
                <a:cs typeface="Poppins"/>
              </a:rPr>
              <a:t>Most parts probably done with Large Language Models with prompt engineering</a:t>
            </a:r>
            <a:endParaRPr lang="en-GB"/>
          </a:p>
          <a:p>
            <a:pPr marL="227965" indent="-227965"/>
            <a:endParaRPr lang="en-GB"/>
          </a:p>
          <a:p>
            <a:pPr marL="227965" indent="-227965"/>
            <a:endParaRPr lang="en-GB"/>
          </a:p>
        </p:txBody>
      </p:sp>
    </p:spTree>
    <p:extLst>
      <p:ext uri="{BB962C8B-B14F-4D97-AF65-F5344CB8AC3E}">
        <p14:creationId xmlns:p14="http://schemas.microsoft.com/office/powerpoint/2010/main" val="2139720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13231-A7E6-C03C-D460-B1BB067E74FF}"/>
              </a:ext>
            </a:extLst>
          </p:cNvPr>
          <p:cNvSpPr>
            <a:spLocks noGrp="1"/>
          </p:cNvSpPr>
          <p:nvPr>
            <p:ph type="title"/>
          </p:nvPr>
        </p:nvSpPr>
        <p:spPr/>
        <p:txBody>
          <a:bodyPr/>
          <a:lstStyle/>
          <a:p>
            <a:r>
              <a:rPr lang="en-GB">
                <a:latin typeface="Poppins"/>
                <a:cs typeface="Poppins"/>
              </a:rPr>
              <a:t>Large Language Models (Chat GPT)</a:t>
            </a:r>
            <a:endParaRPr lang="en-GB"/>
          </a:p>
        </p:txBody>
      </p:sp>
      <p:sp>
        <p:nvSpPr>
          <p:cNvPr id="3" name="Content Placeholder 2">
            <a:extLst>
              <a:ext uri="{FF2B5EF4-FFF2-40B4-BE49-F238E27FC236}">
                <a16:creationId xmlns:a16="http://schemas.microsoft.com/office/drawing/2014/main" id="{40B77021-AAC0-7D17-1E38-D6F843029924}"/>
              </a:ext>
            </a:extLst>
          </p:cNvPr>
          <p:cNvSpPr>
            <a:spLocks noGrp="1"/>
          </p:cNvSpPr>
          <p:nvPr>
            <p:ph idx="1"/>
          </p:nvPr>
        </p:nvSpPr>
        <p:spPr/>
        <p:txBody>
          <a:bodyPr vert="horz" lIns="91440" tIns="45720" rIns="91440" bIns="45720" rtlCol="0" anchor="t">
            <a:normAutofit/>
          </a:bodyPr>
          <a:lstStyle/>
          <a:p>
            <a:pPr marL="227965" indent="-227965"/>
            <a:r>
              <a:rPr lang="en-GB" b="1">
                <a:latin typeface="Poppins"/>
                <a:cs typeface="Poppins"/>
              </a:rPr>
              <a:t>G</a:t>
            </a:r>
            <a:r>
              <a:rPr lang="en-GB">
                <a:latin typeface="Poppins"/>
                <a:cs typeface="Poppins"/>
              </a:rPr>
              <a:t>enerative: Designed to </a:t>
            </a:r>
            <a:r>
              <a:rPr lang="en-GB" b="1">
                <a:latin typeface="Poppins"/>
                <a:cs typeface="Poppins"/>
              </a:rPr>
              <a:t>g</a:t>
            </a:r>
            <a:r>
              <a:rPr lang="en-GB">
                <a:latin typeface="Poppins"/>
                <a:cs typeface="Poppins"/>
              </a:rPr>
              <a:t>enerate the next "word".</a:t>
            </a:r>
            <a:endParaRPr lang="en-GB">
              <a:solidFill>
                <a:srgbClr val="000000"/>
              </a:solidFill>
              <a:latin typeface="Poppins"/>
              <a:cs typeface="Poppins"/>
            </a:endParaRPr>
          </a:p>
          <a:p>
            <a:pPr marL="227965" indent="-227965"/>
            <a:r>
              <a:rPr lang="en-GB" b="1">
                <a:latin typeface="Poppins"/>
                <a:cs typeface="Poppins"/>
              </a:rPr>
              <a:t>P</a:t>
            </a:r>
            <a:r>
              <a:rPr lang="en-GB">
                <a:latin typeface="Poppins"/>
                <a:cs typeface="Poppins"/>
              </a:rPr>
              <a:t>re-trained: </a:t>
            </a:r>
            <a:r>
              <a:rPr lang="en-GB" b="1">
                <a:latin typeface="Poppins"/>
                <a:cs typeface="Poppins"/>
              </a:rPr>
              <a:t>P</a:t>
            </a:r>
            <a:r>
              <a:rPr lang="en-GB">
                <a:latin typeface="Poppins"/>
                <a:cs typeface="Poppins"/>
              </a:rPr>
              <a:t>re-trained with bast amounts of text.</a:t>
            </a:r>
            <a:endParaRPr lang="en-US">
              <a:solidFill>
                <a:srgbClr val="000000"/>
              </a:solidFill>
              <a:latin typeface="Poppins"/>
              <a:cs typeface="Poppins"/>
            </a:endParaRPr>
          </a:p>
          <a:p>
            <a:pPr marL="227965" indent="-227965"/>
            <a:r>
              <a:rPr lang="en-GB" b="1">
                <a:latin typeface="Poppins"/>
                <a:cs typeface="Poppins"/>
              </a:rPr>
              <a:t>T</a:t>
            </a:r>
            <a:r>
              <a:rPr lang="en-GB">
                <a:latin typeface="Poppins"/>
                <a:cs typeface="Poppins"/>
              </a:rPr>
              <a:t>ransformer: A </a:t>
            </a:r>
            <a:r>
              <a:rPr lang="en-GB" b="1">
                <a:latin typeface="Poppins"/>
                <a:cs typeface="Poppins"/>
              </a:rPr>
              <a:t>T</a:t>
            </a:r>
            <a:r>
              <a:rPr lang="en-GB">
                <a:latin typeface="Poppins"/>
                <a:cs typeface="Poppins"/>
              </a:rPr>
              <a:t>ransformer architecture to iteratively assign importance to the "words" in the text.</a:t>
            </a:r>
            <a:endParaRPr lang="en-GB">
              <a:solidFill>
                <a:srgbClr val="000000"/>
              </a:solidFill>
              <a:latin typeface="Poppins"/>
              <a:cs typeface="Poppins"/>
            </a:endParaRPr>
          </a:p>
        </p:txBody>
      </p:sp>
    </p:spTree>
    <p:extLst>
      <p:ext uri="{BB962C8B-B14F-4D97-AF65-F5344CB8AC3E}">
        <p14:creationId xmlns:p14="http://schemas.microsoft.com/office/powerpoint/2010/main" val="3876467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B74CF-8729-F90A-F1A3-B89D670906D6}"/>
              </a:ext>
            </a:extLst>
          </p:cNvPr>
          <p:cNvSpPr>
            <a:spLocks noGrp="1"/>
          </p:cNvSpPr>
          <p:nvPr>
            <p:ph type="title"/>
          </p:nvPr>
        </p:nvSpPr>
        <p:spPr/>
        <p:txBody>
          <a:bodyPr/>
          <a:lstStyle/>
          <a:p>
            <a:r>
              <a:rPr lang="en-GB">
                <a:latin typeface="Poppins"/>
                <a:cs typeface="Poppins"/>
              </a:rPr>
              <a:t>Learning the meaning of words</a:t>
            </a:r>
            <a:endParaRPr lang="en-GB" b="0">
              <a:solidFill>
                <a:srgbClr val="000000"/>
              </a:solidFill>
              <a:latin typeface="Poppins"/>
              <a:cs typeface="Poppins"/>
            </a:endParaRPr>
          </a:p>
        </p:txBody>
      </p:sp>
      <p:sp>
        <p:nvSpPr>
          <p:cNvPr id="3" name="Content Placeholder 2">
            <a:extLst>
              <a:ext uri="{FF2B5EF4-FFF2-40B4-BE49-F238E27FC236}">
                <a16:creationId xmlns:a16="http://schemas.microsoft.com/office/drawing/2014/main" id="{D7DED776-695A-59AD-B43C-5651F28C02E1}"/>
              </a:ext>
            </a:extLst>
          </p:cNvPr>
          <p:cNvSpPr>
            <a:spLocks noGrp="1"/>
          </p:cNvSpPr>
          <p:nvPr>
            <p:ph idx="1"/>
          </p:nvPr>
        </p:nvSpPr>
        <p:spPr/>
        <p:txBody>
          <a:bodyPr vert="horz" lIns="91440" tIns="45720" rIns="91440" bIns="45720" rtlCol="0" anchor="t">
            <a:normAutofit/>
          </a:bodyPr>
          <a:lstStyle/>
          <a:p>
            <a:pPr marL="227965" indent="-227965"/>
            <a:r>
              <a:rPr lang="en-GB">
                <a:latin typeface="Poppins"/>
                <a:cs typeface="Poppins"/>
              </a:rPr>
              <a:t>Training the model to predict the new word with limited information forces the model to learn a representation of the meaning of words</a:t>
            </a:r>
            <a:endParaRPr lang="en-GB"/>
          </a:p>
        </p:txBody>
      </p:sp>
      <p:pic>
        <p:nvPicPr>
          <p:cNvPr id="7" name="Content Placeholder 3" descr="A diagram of words and numbers&#10;&#10;AI-generated content may be incorrect.">
            <a:extLst>
              <a:ext uri="{FF2B5EF4-FFF2-40B4-BE49-F238E27FC236}">
                <a16:creationId xmlns:a16="http://schemas.microsoft.com/office/drawing/2014/main" id="{DA7FFA4B-A65E-5222-061B-46A7D3709483}"/>
              </a:ext>
            </a:extLst>
          </p:cNvPr>
          <p:cNvPicPr>
            <a:picLocks noChangeAspect="1"/>
          </p:cNvPicPr>
          <p:nvPr/>
        </p:nvPicPr>
        <p:blipFill>
          <a:blip r:embed="rId2"/>
          <a:srcRect t="47591"/>
          <a:stretch/>
        </p:blipFill>
        <p:spPr>
          <a:xfrm>
            <a:off x="1295279" y="3431301"/>
            <a:ext cx="6562725" cy="2590802"/>
          </a:xfrm>
          <a:prstGeom prst="rect">
            <a:avLst/>
          </a:prstGeom>
        </p:spPr>
      </p:pic>
      <p:sp>
        <p:nvSpPr>
          <p:cNvPr id="9" name="TextBox 8">
            <a:extLst>
              <a:ext uri="{FF2B5EF4-FFF2-40B4-BE49-F238E27FC236}">
                <a16:creationId xmlns:a16="http://schemas.microsoft.com/office/drawing/2014/main" id="{4D80F2A1-F04B-D77F-93B2-02E9F8CEFA35}"/>
              </a:ext>
            </a:extLst>
          </p:cNvPr>
          <p:cNvSpPr txBox="1"/>
          <p:nvPr/>
        </p:nvSpPr>
        <p:spPr>
          <a:xfrm>
            <a:off x="8096250" y="4000500"/>
            <a:ext cx="37814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king – man + woman ~= queen</a:t>
            </a:r>
          </a:p>
          <a:p>
            <a:endParaRPr lang="en-GB">
              <a:ea typeface="Calibri"/>
              <a:cs typeface="Calibri"/>
            </a:endParaRPr>
          </a:p>
          <a:p>
            <a:r>
              <a:rPr lang="en-GB">
                <a:ea typeface="Calibri"/>
                <a:cs typeface="Calibri"/>
              </a:rPr>
              <a:t>sushi – </a:t>
            </a:r>
            <a:r>
              <a:rPr lang="en-GB" err="1">
                <a:ea typeface="Calibri"/>
                <a:cs typeface="Calibri"/>
              </a:rPr>
              <a:t>japan</a:t>
            </a:r>
            <a:r>
              <a:rPr lang="en-GB">
                <a:ea typeface="Calibri"/>
                <a:cs typeface="Calibri"/>
              </a:rPr>
              <a:t> + </a:t>
            </a:r>
            <a:r>
              <a:rPr lang="en-GB" err="1">
                <a:ea typeface="Calibri"/>
                <a:cs typeface="Calibri"/>
              </a:rPr>
              <a:t>germany</a:t>
            </a:r>
            <a:r>
              <a:rPr lang="en-GB">
                <a:ea typeface="Calibri"/>
                <a:cs typeface="Calibri"/>
              </a:rPr>
              <a:t> ~= bratwurst</a:t>
            </a:r>
          </a:p>
        </p:txBody>
      </p:sp>
    </p:spTree>
    <p:extLst>
      <p:ext uri="{BB962C8B-B14F-4D97-AF65-F5344CB8AC3E}">
        <p14:creationId xmlns:p14="http://schemas.microsoft.com/office/powerpoint/2010/main" val="3539127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F9E30-CAB8-48EF-DD60-B2FB8503EC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7FFEF7-B630-9718-5C22-CD48B1F90DA7}"/>
              </a:ext>
            </a:extLst>
          </p:cNvPr>
          <p:cNvSpPr>
            <a:spLocks noGrp="1"/>
          </p:cNvSpPr>
          <p:nvPr>
            <p:ph type="title"/>
          </p:nvPr>
        </p:nvSpPr>
        <p:spPr/>
        <p:txBody>
          <a:bodyPr/>
          <a:lstStyle/>
          <a:p>
            <a:r>
              <a:rPr lang="en-GB">
                <a:latin typeface="Poppins"/>
                <a:cs typeface="Poppins"/>
              </a:rPr>
              <a:t>Text generation</a:t>
            </a:r>
            <a:endParaRPr lang="en-GB"/>
          </a:p>
        </p:txBody>
      </p:sp>
      <p:sp>
        <p:nvSpPr>
          <p:cNvPr id="3" name="Content Placeholder 2">
            <a:extLst>
              <a:ext uri="{FF2B5EF4-FFF2-40B4-BE49-F238E27FC236}">
                <a16:creationId xmlns:a16="http://schemas.microsoft.com/office/drawing/2014/main" id="{819702CB-1500-0814-B55F-932E367A2560}"/>
              </a:ext>
            </a:extLst>
          </p:cNvPr>
          <p:cNvSpPr>
            <a:spLocks noGrp="1"/>
          </p:cNvSpPr>
          <p:nvPr>
            <p:ph idx="1"/>
          </p:nvPr>
        </p:nvSpPr>
        <p:spPr/>
        <p:txBody>
          <a:bodyPr vert="horz" lIns="91440" tIns="45720" rIns="91440" bIns="45720" rtlCol="0" anchor="t">
            <a:normAutofit/>
          </a:bodyPr>
          <a:lstStyle/>
          <a:p>
            <a:pPr marL="227965" indent="-227965"/>
            <a:r>
              <a:rPr lang="en-GB">
                <a:latin typeface="Poppins"/>
                <a:cs typeface="Poppins"/>
              </a:rPr>
              <a:t>The huge amount of training has a multitude of context</a:t>
            </a:r>
          </a:p>
          <a:p>
            <a:pPr marL="227965" indent="-227965"/>
            <a:r>
              <a:rPr lang="en-GB">
                <a:latin typeface="Poppins"/>
                <a:cs typeface="Poppins"/>
              </a:rPr>
              <a:t>Prompts provide a context to "reduce the search area"</a:t>
            </a:r>
          </a:p>
          <a:p>
            <a:pPr marL="227965" indent="-227965"/>
            <a:r>
              <a:rPr lang="en-GB">
                <a:latin typeface="Poppins"/>
                <a:cs typeface="Poppins"/>
              </a:rPr>
              <a:t>In any particular context the text generation will be different</a:t>
            </a:r>
          </a:p>
          <a:p>
            <a:pPr marL="227965" indent="-227965"/>
            <a:r>
              <a:rPr lang="en-GB">
                <a:latin typeface="Poppins"/>
                <a:cs typeface="Poppins"/>
              </a:rPr>
              <a:t>It does not need to find exact matches, as it has learned the "meaning" of words</a:t>
            </a:r>
          </a:p>
          <a:p>
            <a:pPr marL="227965" indent="-227965"/>
            <a:r>
              <a:rPr lang="en-GB">
                <a:latin typeface="Poppins"/>
                <a:cs typeface="Poppins"/>
              </a:rPr>
              <a:t>What it generates looks like natural language, but it is debatable if there is any type of thought process</a:t>
            </a:r>
            <a:endParaRPr lang="en-GB"/>
          </a:p>
        </p:txBody>
      </p:sp>
    </p:spTree>
    <p:extLst>
      <p:ext uri="{BB962C8B-B14F-4D97-AF65-F5344CB8AC3E}">
        <p14:creationId xmlns:p14="http://schemas.microsoft.com/office/powerpoint/2010/main" val="1806307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79A3B-BDA8-C2D9-3D4D-FEB8440987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C6D088-06FC-36AC-BB41-35CEAF912006}"/>
              </a:ext>
            </a:extLst>
          </p:cNvPr>
          <p:cNvSpPr>
            <a:spLocks noGrp="1"/>
          </p:cNvSpPr>
          <p:nvPr>
            <p:ph type="title"/>
          </p:nvPr>
        </p:nvSpPr>
        <p:spPr/>
        <p:txBody>
          <a:bodyPr/>
          <a:lstStyle/>
          <a:p>
            <a:r>
              <a:rPr lang="en-GB">
                <a:solidFill>
                  <a:srgbClr val="9A003B"/>
                </a:solidFill>
                <a:latin typeface="Segoe UI"/>
                <a:cs typeface="Segoe UI"/>
              </a:rPr>
              <a:t>3</a:t>
            </a:r>
            <a:r>
              <a:rPr lang="en-GB" sz="3200" b="1">
                <a:solidFill>
                  <a:srgbClr val="9A003B"/>
                </a:solidFill>
                <a:latin typeface="Segoe UI"/>
                <a:cs typeface="Segoe UI"/>
              </a:rPr>
              <a:t>. </a:t>
            </a:r>
            <a:r>
              <a:rPr lang="en-GB">
                <a:solidFill>
                  <a:srgbClr val="9A003B"/>
                </a:solidFill>
                <a:latin typeface="Segoe UI"/>
                <a:cs typeface="Segoe UI"/>
              </a:rPr>
              <a:t>Demystifying AI</a:t>
            </a:r>
            <a:endParaRPr lang="en-US"/>
          </a:p>
        </p:txBody>
      </p:sp>
      <p:sp>
        <p:nvSpPr>
          <p:cNvPr id="4" name="Picture Placeholder 3">
            <a:extLst>
              <a:ext uri="{FF2B5EF4-FFF2-40B4-BE49-F238E27FC236}">
                <a16:creationId xmlns:a16="http://schemas.microsoft.com/office/drawing/2014/main" id="{423A991E-D15C-5D57-0E43-7C0362A0A1ED}"/>
              </a:ext>
            </a:extLst>
          </p:cNvPr>
          <p:cNvSpPr>
            <a:spLocks noGrp="1"/>
          </p:cNvSpPr>
          <p:nvPr>
            <p:ph type="pic" idx="1"/>
          </p:nvPr>
        </p:nvSpPr>
        <p:spPr/>
        <p:txBody>
          <a:bodyPr/>
          <a:lstStyle/>
          <a:p>
            <a:endParaRPr lang="en-US"/>
          </a:p>
        </p:txBody>
      </p:sp>
      <p:sp>
        <p:nvSpPr>
          <p:cNvPr id="5" name="Text Placeholder 4">
            <a:extLst>
              <a:ext uri="{FF2B5EF4-FFF2-40B4-BE49-F238E27FC236}">
                <a16:creationId xmlns:a16="http://schemas.microsoft.com/office/drawing/2014/main" id="{FEBEEC05-D32D-00B5-804F-0350C302BB6C}"/>
              </a:ext>
            </a:extLst>
          </p:cNvPr>
          <p:cNvSpPr>
            <a:spLocks noGrp="1"/>
          </p:cNvSpPr>
          <p:nvPr>
            <p:ph type="body" sz="half" idx="2"/>
          </p:nvPr>
        </p:nvSpPr>
        <p:spPr/>
        <p:txBody>
          <a:bodyPr vert="horz" lIns="91440" tIns="45720" rIns="91440" bIns="45720" rtlCol="0" anchor="ctr">
            <a:normAutofit/>
          </a:bodyPr>
          <a:lstStyle/>
          <a:p>
            <a:pPr marL="514350" indent="-514350">
              <a:buAutoNum type="alphaLcPeriod"/>
            </a:pPr>
            <a:r>
              <a:rPr lang="en-GB" sz="2400" b="1" dirty="0">
                <a:solidFill>
                  <a:srgbClr val="F0DADE"/>
                </a:solidFill>
                <a:latin typeface="Segoe UI"/>
                <a:cs typeface="Segoe UI"/>
              </a:rPr>
              <a:t>ML Pipeline</a:t>
            </a:r>
            <a:endParaRPr lang="en-US" sz="2400" dirty="0">
              <a:solidFill>
                <a:srgbClr val="F0DADE"/>
              </a:solidFill>
              <a:latin typeface="Segoe UI"/>
              <a:cs typeface="Segoe UI"/>
            </a:endParaRPr>
          </a:p>
          <a:p>
            <a:pPr marL="514350" indent="-514350">
              <a:buAutoNum type="alphaLcPeriod"/>
            </a:pPr>
            <a:r>
              <a:rPr lang="en-GB" sz="2400" b="1" dirty="0">
                <a:solidFill>
                  <a:srgbClr val="F0DADE"/>
                </a:solidFill>
                <a:latin typeface="Segoe UI"/>
                <a:cs typeface="Segoe UI"/>
              </a:rPr>
              <a:t>Radiology</a:t>
            </a:r>
            <a:endParaRPr lang="en-US" sz="2400" dirty="0">
              <a:solidFill>
                <a:srgbClr val="F0DADE"/>
              </a:solidFill>
              <a:latin typeface="Segoe UI"/>
              <a:cs typeface="Segoe UI"/>
            </a:endParaRPr>
          </a:p>
          <a:p>
            <a:pPr marL="514350" indent="-514350">
              <a:buAutoNum type="alphaLcPeriod"/>
            </a:pPr>
            <a:r>
              <a:rPr lang="en-GB" sz="2400" b="1" dirty="0">
                <a:solidFill>
                  <a:srgbClr val="F0DADE"/>
                </a:solidFill>
                <a:latin typeface="Segoe UI"/>
                <a:cs typeface="Segoe UI"/>
              </a:rPr>
              <a:t>Scribes</a:t>
            </a:r>
          </a:p>
          <a:p>
            <a:pPr marL="514350" indent="-514350">
              <a:buAutoNum type="alphaLcPeriod"/>
            </a:pPr>
            <a:r>
              <a:rPr lang="en-GB" sz="2400" b="1" dirty="0">
                <a:solidFill>
                  <a:srgbClr val="A2364F"/>
                </a:solidFill>
                <a:latin typeface="Segoe UI"/>
                <a:cs typeface="Segoe UI"/>
              </a:rPr>
              <a:t>Pitfalls</a:t>
            </a:r>
            <a:endParaRPr lang="en-GB" dirty="0"/>
          </a:p>
        </p:txBody>
      </p:sp>
      <p:pic>
        <p:nvPicPr>
          <p:cNvPr id="7" name="Picture 6" descr="Cute yellow robot">
            <a:extLst>
              <a:ext uri="{FF2B5EF4-FFF2-40B4-BE49-F238E27FC236}">
                <a16:creationId xmlns:a16="http://schemas.microsoft.com/office/drawing/2014/main" id="{FA2C69B6-DD26-21BA-BF8E-B83EF1B7578D}"/>
              </a:ext>
            </a:extLst>
          </p:cNvPr>
          <p:cNvPicPr>
            <a:picLocks noChangeAspect="1"/>
          </p:cNvPicPr>
          <p:nvPr/>
        </p:nvPicPr>
        <p:blipFill>
          <a:blip r:embed="rId2"/>
          <a:srcRect l="31662"/>
          <a:stretch/>
        </p:blipFill>
        <p:spPr>
          <a:xfrm>
            <a:off x="5183188" y="0"/>
            <a:ext cx="7008820" cy="6865447"/>
          </a:xfrm>
          <a:prstGeom prst="rect">
            <a:avLst/>
          </a:prstGeom>
        </p:spPr>
      </p:pic>
    </p:spTree>
    <p:extLst>
      <p:ext uri="{BB962C8B-B14F-4D97-AF65-F5344CB8AC3E}">
        <p14:creationId xmlns:p14="http://schemas.microsoft.com/office/powerpoint/2010/main" val="1373956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FC465-8131-3C08-B639-443CB2D162C3}"/>
              </a:ext>
            </a:extLst>
          </p:cNvPr>
          <p:cNvSpPr>
            <a:spLocks noGrp="1"/>
          </p:cNvSpPr>
          <p:nvPr>
            <p:ph type="title"/>
          </p:nvPr>
        </p:nvSpPr>
        <p:spPr/>
        <p:txBody>
          <a:bodyPr/>
          <a:lstStyle/>
          <a:p>
            <a:r>
              <a:rPr lang="en-GB">
                <a:latin typeface="Poppins"/>
                <a:cs typeface="Poppins"/>
              </a:rPr>
              <a:t>Generalization error</a:t>
            </a:r>
            <a:endParaRPr lang="en-GB"/>
          </a:p>
        </p:txBody>
      </p:sp>
      <p:sp>
        <p:nvSpPr>
          <p:cNvPr id="3" name="Picture Placeholder 2">
            <a:extLst>
              <a:ext uri="{FF2B5EF4-FFF2-40B4-BE49-F238E27FC236}">
                <a16:creationId xmlns:a16="http://schemas.microsoft.com/office/drawing/2014/main" id="{960DD9CB-F025-14D4-5F7A-EB63E19ED590}"/>
              </a:ext>
            </a:extLst>
          </p:cNvPr>
          <p:cNvSpPr>
            <a:spLocks noGrp="1"/>
          </p:cNvSpPr>
          <p:nvPr>
            <p:ph sz="half" idx="1"/>
          </p:nvPr>
        </p:nvSpPr>
        <p:spPr/>
        <p:txBody>
          <a:bodyPr vert="horz" lIns="91440" tIns="45720" rIns="91440" bIns="45720" rtlCol="0" anchor="t">
            <a:normAutofit/>
          </a:bodyPr>
          <a:lstStyle/>
          <a:p>
            <a:pPr marL="227965" indent="-227965"/>
            <a:r>
              <a:rPr lang="en-GB">
                <a:latin typeface="Poppins"/>
                <a:cs typeface="Poppins"/>
              </a:rPr>
              <a:t>A complex model can overfit the training data</a:t>
            </a:r>
          </a:p>
          <a:p>
            <a:pPr marL="227965" indent="-227965"/>
            <a:r>
              <a:rPr lang="en-GB">
                <a:latin typeface="Poppins"/>
                <a:cs typeface="Poppins"/>
              </a:rPr>
              <a:t>The model could memorise the available data</a:t>
            </a:r>
            <a:endParaRPr lang="en-GB"/>
          </a:p>
          <a:p>
            <a:pPr marL="227965" indent="-227965"/>
            <a:r>
              <a:rPr lang="en-GB">
                <a:latin typeface="Poppins"/>
                <a:cs typeface="Poppins"/>
              </a:rPr>
              <a:t>However, it may not generalize to the deployment population</a:t>
            </a:r>
          </a:p>
        </p:txBody>
      </p:sp>
      <p:pic>
        <p:nvPicPr>
          <p:cNvPr id="6" name="Content Placeholder 5">
            <a:extLst>
              <a:ext uri="{FF2B5EF4-FFF2-40B4-BE49-F238E27FC236}">
                <a16:creationId xmlns:a16="http://schemas.microsoft.com/office/drawing/2014/main" id="{DC8CE19C-CA31-E2EF-EFF0-5442C1C9E0DD}"/>
              </a:ext>
            </a:extLst>
          </p:cNvPr>
          <p:cNvPicPr>
            <a:picLocks noGrp="1" noChangeAspect="1"/>
          </p:cNvPicPr>
          <p:nvPr>
            <p:ph sz="half" idx="2"/>
          </p:nvPr>
        </p:nvPicPr>
        <p:blipFill>
          <a:blip r:embed="rId2"/>
          <a:stretch>
            <a:fillRect/>
          </a:stretch>
        </p:blipFill>
        <p:spPr>
          <a:xfrm>
            <a:off x="6172200" y="2271485"/>
            <a:ext cx="5181600" cy="3459618"/>
          </a:xfrm>
          <a:prstGeom prst="rect">
            <a:avLst/>
          </a:prstGeom>
        </p:spPr>
      </p:pic>
    </p:spTree>
    <p:extLst>
      <p:ext uri="{BB962C8B-B14F-4D97-AF65-F5344CB8AC3E}">
        <p14:creationId xmlns:p14="http://schemas.microsoft.com/office/powerpoint/2010/main" val="33861868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61A44-95F7-D086-E380-BB50E32D694A}"/>
              </a:ext>
            </a:extLst>
          </p:cNvPr>
          <p:cNvSpPr>
            <a:spLocks noGrp="1"/>
          </p:cNvSpPr>
          <p:nvPr>
            <p:ph type="title"/>
          </p:nvPr>
        </p:nvSpPr>
        <p:spPr/>
        <p:txBody>
          <a:bodyPr/>
          <a:lstStyle/>
          <a:p>
            <a:r>
              <a:rPr lang="en-GB">
                <a:latin typeface="Poppins"/>
                <a:cs typeface="Poppins"/>
              </a:rPr>
              <a:t>Misinterpreting the model's output</a:t>
            </a:r>
            <a:endParaRPr lang="en-GB" b="0">
              <a:solidFill>
                <a:srgbClr val="000000"/>
              </a:solidFill>
              <a:latin typeface="Poppins"/>
              <a:cs typeface="Poppins"/>
            </a:endParaRPr>
          </a:p>
        </p:txBody>
      </p:sp>
      <p:sp>
        <p:nvSpPr>
          <p:cNvPr id="3" name="Content Placeholder 2">
            <a:extLst>
              <a:ext uri="{FF2B5EF4-FFF2-40B4-BE49-F238E27FC236}">
                <a16:creationId xmlns:a16="http://schemas.microsoft.com/office/drawing/2014/main" id="{8FAFDC0A-B249-DDA3-21DF-70A6BFAC7DF3}"/>
              </a:ext>
            </a:extLst>
          </p:cNvPr>
          <p:cNvSpPr>
            <a:spLocks noGrp="1"/>
          </p:cNvSpPr>
          <p:nvPr>
            <p:ph idx="1"/>
          </p:nvPr>
        </p:nvSpPr>
        <p:spPr>
          <a:xfrm>
            <a:off x="431372" y="1340771"/>
            <a:ext cx="11425268" cy="4608509"/>
          </a:xfrm>
        </p:spPr>
        <p:txBody>
          <a:bodyPr vert="horz" lIns="91440" tIns="45720" rIns="91440" bIns="45720" rtlCol="0" anchor="t">
            <a:normAutofit fontScale="85000" lnSpcReduction="10000"/>
          </a:bodyPr>
          <a:lstStyle/>
          <a:p>
            <a:pPr marL="227965" indent="-227965">
              <a:lnSpc>
                <a:spcPct val="120000"/>
              </a:lnSpc>
            </a:pPr>
            <a:r>
              <a:rPr lang="en-US" sz="2400">
                <a:latin typeface="Poppins"/>
                <a:cs typeface="Poppins"/>
              </a:rPr>
              <a:t>How to interpret the model output?</a:t>
            </a:r>
            <a:endParaRPr lang="en-US" sz="2400"/>
          </a:p>
          <a:p>
            <a:pPr marL="685165" lvl="1" indent="-227965">
              <a:lnSpc>
                <a:spcPct val="120000"/>
              </a:lnSpc>
              <a:buFont typeface="Courier New" panose="020B0604020202020204" pitchFamily="34" charset="0"/>
              <a:buChar char="o"/>
            </a:pPr>
            <a:r>
              <a:rPr lang="en-US">
                <a:latin typeface="Poppins"/>
                <a:cs typeface="Poppins"/>
              </a:rPr>
              <a:t>Regression, class prediction, ranking, probabilities, sets</a:t>
            </a:r>
            <a:endParaRPr lang="en-US"/>
          </a:p>
          <a:p>
            <a:pPr marL="457200" lvl="1" indent="0">
              <a:lnSpc>
                <a:spcPct val="120000"/>
              </a:lnSpc>
              <a:buNone/>
            </a:pPr>
            <a:endParaRPr lang="en-US">
              <a:latin typeface="Poppins"/>
              <a:cs typeface="Poppins"/>
            </a:endParaRPr>
          </a:p>
          <a:p>
            <a:pPr marL="0" indent="0">
              <a:lnSpc>
                <a:spcPct val="120000"/>
              </a:lnSpc>
              <a:buNone/>
            </a:pPr>
            <a:r>
              <a:rPr lang="en-US" sz="2400">
                <a:latin typeface="Poppins"/>
                <a:cs typeface="Poppins"/>
              </a:rPr>
              <a:t>Example: </a:t>
            </a:r>
            <a:endParaRPr lang="en-US" sz="2400"/>
          </a:p>
          <a:p>
            <a:pPr marL="0" indent="0">
              <a:lnSpc>
                <a:spcPct val="120000"/>
              </a:lnSpc>
              <a:buNone/>
            </a:pPr>
            <a:r>
              <a:rPr lang="en-US" sz="2400">
                <a:latin typeface="Poppins"/>
                <a:cs typeface="Poppins"/>
              </a:rPr>
              <a:t>Calibrated probabilities approximate the proportion of correct predictions for each class</a:t>
            </a:r>
            <a:endParaRPr lang="en-US" sz="2400"/>
          </a:p>
          <a:p>
            <a:pPr marL="457200" lvl="1" indent="0">
              <a:lnSpc>
                <a:spcPct val="120000"/>
              </a:lnSpc>
              <a:buNone/>
            </a:pPr>
            <a:r>
              <a:rPr lang="en-US">
                <a:latin typeface="Poppins"/>
                <a:cs typeface="Poppins"/>
              </a:rPr>
              <a:t>A weather </a:t>
            </a:r>
            <a:r>
              <a:rPr lang="en-US" dirty="0">
                <a:latin typeface="Poppins"/>
                <a:ea typeface="Calibri"/>
                <a:cs typeface="Calibri"/>
              </a:rPr>
              <a:t>forecast of 80% chance of rain, should be followed by rain 80% of the time.</a:t>
            </a:r>
            <a:endParaRPr lang="en-US">
              <a:ea typeface="Calibri"/>
            </a:endParaRPr>
          </a:p>
          <a:p>
            <a:pPr marL="0" indent="0">
              <a:lnSpc>
                <a:spcPct val="120000"/>
              </a:lnSpc>
              <a:buNone/>
            </a:pPr>
            <a:endParaRPr lang="en-US" sz="2400" dirty="0">
              <a:ea typeface="Calibri"/>
              <a:cs typeface="Calibri"/>
            </a:endParaRPr>
          </a:p>
          <a:p>
            <a:pPr marL="0" indent="0">
              <a:lnSpc>
                <a:spcPct val="120000"/>
              </a:lnSpc>
              <a:buNone/>
            </a:pPr>
            <a:r>
              <a:rPr lang="en-US" sz="2400">
                <a:latin typeface="Poppins"/>
                <a:ea typeface="Calibri"/>
                <a:cs typeface="Calibri"/>
              </a:rPr>
              <a:t>It applies to multiclass problems (e.g., three medical outcomes):</a:t>
            </a:r>
            <a:endParaRPr lang="en-US" sz="2400">
              <a:latin typeface="Poppins"/>
            </a:endParaRPr>
          </a:p>
          <a:p>
            <a:pPr marL="0" indent="0">
              <a:lnSpc>
                <a:spcPct val="120000"/>
              </a:lnSpc>
              <a:buNone/>
            </a:pPr>
            <a:r>
              <a:rPr lang="en-US" sz="2400" dirty="0">
                <a:latin typeface="Poppins"/>
                <a:ea typeface="Calibri"/>
                <a:cs typeface="Calibri"/>
              </a:rPr>
              <a:t> A prediction of </a:t>
            </a:r>
            <a:r>
              <a:rPr lang="en-US" sz="2400" b="1" i="1" dirty="0">
                <a:latin typeface="Poppins"/>
                <a:cs typeface="Poppins"/>
              </a:rPr>
              <a:t> s</a:t>
            </a:r>
            <a:r>
              <a:rPr lang="en-US" sz="2400" i="1" dirty="0">
                <a:latin typeface="Poppins"/>
                <a:cs typeface="Poppins"/>
              </a:rPr>
              <a:t>=[0.1, 0.2, 0.7], should be followed by </a:t>
            </a:r>
            <a:endParaRPr lang="en-US" sz="2400" b="1" i="1">
              <a:latin typeface="Poppins"/>
              <a:ea typeface="Calibri"/>
              <a:cs typeface="Poppins"/>
            </a:endParaRPr>
          </a:p>
          <a:p>
            <a:pPr marL="0" indent="0">
              <a:lnSpc>
                <a:spcPct val="120000"/>
              </a:lnSpc>
              <a:buNone/>
            </a:pPr>
            <a:r>
              <a:rPr lang="en-US" sz="2400" dirty="0">
                <a:latin typeface="Poppins"/>
                <a:cs typeface="Poppins"/>
              </a:rPr>
              <a:t> 10% from the first class, 20% from the second class, and 70% from the third class</a:t>
            </a:r>
            <a:endParaRPr lang="en-US" sz="2400">
              <a:latin typeface="Poppins"/>
              <a:ea typeface="Calibri"/>
              <a:cs typeface="Poppins"/>
            </a:endParaRPr>
          </a:p>
          <a:p>
            <a:pPr marL="0" indent="0">
              <a:buNone/>
            </a:pPr>
            <a:endParaRPr lang="en-US" sz="2400"/>
          </a:p>
          <a:p>
            <a:pPr marL="0" indent="0">
              <a:buNone/>
            </a:pPr>
            <a:endParaRPr lang="en-CA" sz="2400">
              <a:ea typeface="Calibri" panose="020F0502020204030204"/>
              <a:cs typeface="Calibri" panose="020F0502020204030204"/>
            </a:endParaRPr>
          </a:p>
        </p:txBody>
      </p:sp>
      <p:pic>
        <p:nvPicPr>
          <p:cNvPr id="4" name="Graphic 3" descr="Partial sun with solid fill">
            <a:extLst>
              <a:ext uri="{FF2B5EF4-FFF2-40B4-BE49-F238E27FC236}">
                <a16:creationId xmlns:a16="http://schemas.microsoft.com/office/drawing/2014/main" id="{5EAE4D40-AC25-3F1C-9846-1138D4CD48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652" y="3565963"/>
            <a:ext cx="555297" cy="546538"/>
          </a:xfrm>
          <a:prstGeom prst="rect">
            <a:avLst/>
          </a:prstGeom>
        </p:spPr>
      </p:pic>
      <p:pic>
        <p:nvPicPr>
          <p:cNvPr id="5" name="Graphic 4" descr="Pandemic flattening curve bar graph with solid fill">
            <a:extLst>
              <a:ext uri="{FF2B5EF4-FFF2-40B4-BE49-F238E27FC236}">
                <a16:creationId xmlns:a16="http://schemas.microsoft.com/office/drawing/2014/main" id="{4D340707-B9C4-E853-956C-625CE17DED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47739" y="4445875"/>
            <a:ext cx="695435" cy="607850"/>
          </a:xfrm>
          <a:prstGeom prst="rect">
            <a:avLst/>
          </a:prstGeom>
        </p:spPr>
      </p:pic>
    </p:spTree>
    <p:extLst>
      <p:ext uri="{BB962C8B-B14F-4D97-AF65-F5344CB8AC3E}">
        <p14:creationId xmlns:p14="http://schemas.microsoft.com/office/powerpoint/2010/main" val="967576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7156C-1C58-A1BC-C3EF-28FC70D1500A}"/>
              </a:ext>
            </a:extLst>
          </p:cNvPr>
          <p:cNvSpPr>
            <a:spLocks noGrp="1"/>
          </p:cNvSpPr>
          <p:nvPr>
            <p:ph type="title"/>
          </p:nvPr>
        </p:nvSpPr>
        <p:spPr/>
        <p:txBody>
          <a:bodyPr/>
          <a:lstStyle/>
          <a:p>
            <a:r>
              <a:rPr lang="en-GB">
                <a:solidFill>
                  <a:srgbClr val="9A003B"/>
                </a:solidFill>
                <a:latin typeface="Segoe UI"/>
                <a:cs typeface="Segoe UI"/>
              </a:rPr>
              <a:t>Agenda</a:t>
            </a:r>
            <a:endParaRPr lang="en-US"/>
          </a:p>
        </p:txBody>
      </p:sp>
      <p:sp>
        <p:nvSpPr>
          <p:cNvPr id="4" name="Rectangle: Rounded Corners 3">
            <a:extLst>
              <a:ext uri="{FF2B5EF4-FFF2-40B4-BE49-F238E27FC236}">
                <a16:creationId xmlns:a16="http://schemas.microsoft.com/office/drawing/2014/main" id="{DE95F92B-7C30-9556-CB0A-4F820AD9FBA8}"/>
              </a:ext>
            </a:extLst>
          </p:cNvPr>
          <p:cNvSpPr/>
          <p:nvPr/>
        </p:nvSpPr>
        <p:spPr>
          <a:xfrm>
            <a:off x="2552700" y="1718541"/>
            <a:ext cx="7766050" cy="2654587"/>
          </a:xfrm>
          <a:prstGeom prst="roundRect">
            <a:avLst/>
          </a:prstGeom>
          <a:solidFill>
            <a:srgbClr val="CC586E"/>
          </a:solidFill>
          <a:ln w="57150">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914400" lvl="1" indent="-457200">
              <a:lnSpc>
                <a:spcPct val="90000"/>
              </a:lnSpc>
              <a:spcAft>
                <a:spcPts val="1200"/>
              </a:spcAft>
              <a:buAutoNum type="arabicPeriod"/>
              <a:defRPr/>
            </a:pPr>
            <a:r>
              <a:rPr lang="en-GB" sz="2400" b="1">
                <a:solidFill>
                  <a:prstClr val="white"/>
                </a:solidFill>
                <a:latin typeface="Segoe UI"/>
                <a:ea typeface="Calibri"/>
                <a:cs typeface="Segoe UI"/>
              </a:rPr>
              <a:t>What is AI?</a:t>
            </a:r>
          </a:p>
          <a:p>
            <a:pPr marL="914400" lvl="1" indent="-457200">
              <a:lnSpc>
                <a:spcPct val="90000"/>
              </a:lnSpc>
              <a:spcAft>
                <a:spcPts val="1200"/>
              </a:spcAft>
              <a:buAutoNum type="arabicPeriod"/>
              <a:defRPr/>
            </a:pPr>
            <a:r>
              <a:rPr lang="en-GB" sz="2400" b="1">
                <a:solidFill>
                  <a:prstClr val="white"/>
                </a:solidFill>
                <a:latin typeface="Segoe UI"/>
                <a:ea typeface="Calibri"/>
                <a:cs typeface="Calibri"/>
              </a:rPr>
              <a:t>AI in healthcare</a:t>
            </a:r>
            <a:endParaRPr lang="en-GB" sz="2400">
              <a:solidFill>
                <a:prstClr val="white"/>
              </a:solidFill>
              <a:ea typeface="Calibri"/>
              <a:cs typeface="Calibri"/>
            </a:endParaRPr>
          </a:p>
          <a:p>
            <a:pPr marL="914400" lvl="1" indent="-457200">
              <a:lnSpc>
                <a:spcPct val="90000"/>
              </a:lnSpc>
              <a:spcAft>
                <a:spcPts val="1200"/>
              </a:spcAft>
              <a:buAutoNum type="arabicPeriod"/>
              <a:defRPr/>
            </a:pPr>
            <a:r>
              <a:rPr lang="en-GB" sz="2400" b="1" err="1">
                <a:solidFill>
                  <a:prstClr val="white"/>
                </a:solidFill>
                <a:latin typeface="Segoe UI"/>
                <a:ea typeface="Calibri"/>
                <a:cs typeface="Segoe UI"/>
              </a:rPr>
              <a:t>Demistifying</a:t>
            </a:r>
            <a:r>
              <a:rPr lang="en-GB" sz="2400" b="1">
                <a:solidFill>
                  <a:prstClr val="white"/>
                </a:solidFill>
                <a:latin typeface="Segoe UI"/>
                <a:ea typeface="Calibri"/>
                <a:cs typeface="Segoe UI"/>
              </a:rPr>
              <a:t> AI</a:t>
            </a:r>
            <a:endParaRPr lang="en-GB" sz="2400" b="1">
              <a:solidFill>
                <a:prstClr val="white"/>
              </a:solidFill>
              <a:latin typeface="Segoe UI"/>
              <a:ea typeface="Calibri"/>
              <a:cs typeface="Calibri"/>
            </a:endParaRPr>
          </a:p>
          <a:p>
            <a:pPr marL="914400" lvl="1" indent="-457200">
              <a:lnSpc>
                <a:spcPct val="90000"/>
              </a:lnSpc>
              <a:spcAft>
                <a:spcPts val="1200"/>
              </a:spcAft>
              <a:buAutoNum type="arabicPeriod"/>
              <a:defRPr/>
            </a:pPr>
            <a:r>
              <a:rPr lang="en-GB" sz="2400" b="1">
                <a:solidFill>
                  <a:prstClr val="white"/>
                </a:solidFill>
                <a:latin typeface="Segoe UI"/>
                <a:ea typeface="Calibri"/>
                <a:cs typeface="Calibri"/>
              </a:rPr>
              <a:t>Ethics and Regulations</a:t>
            </a:r>
            <a:endParaRPr lang="en-GB">
              <a:solidFill>
                <a:prstClr val="white"/>
              </a:solidFill>
              <a:ea typeface="Calibri"/>
              <a:cs typeface="Calibri"/>
            </a:endParaRPr>
          </a:p>
          <a:p>
            <a:pPr marL="914400" lvl="1" indent="-457200">
              <a:lnSpc>
                <a:spcPct val="90000"/>
              </a:lnSpc>
              <a:spcAft>
                <a:spcPts val="1200"/>
              </a:spcAft>
              <a:buAutoNum type="arabicPeriod"/>
              <a:defRPr/>
            </a:pPr>
            <a:r>
              <a:rPr lang="en-GB" sz="2400" b="1">
                <a:solidFill>
                  <a:prstClr val="white"/>
                </a:solidFill>
                <a:latin typeface="Segoe UI"/>
                <a:ea typeface="Calibri"/>
                <a:cs typeface="Calibri"/>
              </a:rPr>
              <a:t>Explainability</a:t>
            </a:r>
          </a:p>
        </p:txBody>
      </p:sp>
      <p:sp>
        <p:nvSpPr>
          <p:cNvPr id="3" name="Rectangle: Rounded Corners 2">
            <a:extLst>
              <a:ext uri="{FF2B5EF4-FFF2-40B4-BE49-F238E27FC236}">
                <a16:creationId xmlns:a16="http://schemas.microsoft.com/office/drawing/2014/main" id="{79EF7E16-7FF9-BFFA-C93A-6238741AC547}"/>
              </a:ext>
            </a:extLst>
          </p:cNvPr>
          <p:cNvSpPr/>
          <p:nvPr/>
        </p:nvSpPr>
        <p:spPr>
          <a:xfrm>
            <a:off x="2552700" y="5261840"/>
            <a:ext cx="7766050" cy="1082962"/>
          </a:xfrm>
          <a:prstGeom prst="roundRect">
            <a:avLst/>
          </a:prstGeom>
          <a:solidFill>
            <a:srgbClr val="CC586E"/>
          </a:solidFill>
          <a:ln w="57150">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lnSpc>
                <a:spcPct val="90000"/>
              </a:lnSpc>
              <a:spcAft>
                <a:spcPts val="1200"/>
              </a:spcAft>
              <a:defRPr/>
            </a:pPr>
            <a:r>
              <a:rPr lang="en-GB" sz="2400" b="1" dirty="0">
                <a:solidFill>
                  <a:prstClr val="white"/>
                </a:solidFill>
                <a:latin typeface="Segoe UI"/>
                <a:ea typeface="Calibri"/>
                <a:cs typeface="Calibri"/>
              </a:rPr>
              <a:t>6. Large Language Models</a:t>
            </a:r>
            <a:endParaRPr lang="en-US" dirty="0">
              <a:solidFill>
                <a:prstClr val="white"/>
              </a:solidFill>
              <a:ea typeface="Calibri" panose="020F0502020204030204"/>
              <a:cs typeface="Calibri" panose="020F0502020204030204"/>
            </a:endParaRPr>
          </a:p>
          <a:p>
            <a:pPr lvl="1">
              <a:lnSpc>
                <a:spcPct val="90000"/>
              </a:lnSpc>
              <a:spcAft>
                <a:spcPts val="1200"/>
              </a:spcAft>
              <a:defRPr/>
            </a:pPr>
            <a:r>
              <a:rPr lang="en-GB" sz="2400" b="1" dirty="0">
                <a:solidFill>
                  <a:prstClr val="white"/>
                </a:solidFill>
                <a:latin typeface="Segoe UI"/>
                <a:ea typeface="Calibri"/>
                <a:cs typeface="Calibri"/>
              </a:rPr>
              <a:t>7. Discussion</a:t>
            </a:r>
          </a:p>
        </p:txBody>
      </p:sp>
      <p:sp>
        <p:nvSpPr>
          <p:cNvPr id="5" name="Rectangle: Rounded Corners 4">
            <a:extLst>
              <a:ext uri="{FF2B5EF4-FFF2-40B4-BE49-F238E27FC236}">
                <a16:creationId xmlns:a16="http://schemas.microsoft.com/office/drawing/2014/main" id="{A81B0A64-C228-1C12-8A89-25BED9B059E8}"/>
              </a:ext>
            </a:extLst>
          </p:cNvPr>
          <p:cNvSpPr/>
          <p:nvPr/>
        </p:nvSpPr>
        <p:spPr>
          <a:xfrm>
            <a:off x="3228975" y="4556990"/>
            <a:ext cx="6423025" cy="520987"/>
          </a:xfrm>
          <a:prstGeom prst="parallelogram">
            <a:avLst/>
          </a:prstGeom>
          <a:solidFill>
            <a:srgbClr val="DF99A6"/>
          </a:solidFill>
          <a:ln w="57150">
            <a:solidFill>
              <a:srgbClr val="A236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lnSpc>
                <a:spcPct val="90000"/>
              </a:lnSpc>
              <a:spcAft>
                <a:spcPts val="1200"/>
              </a:spcAft>
              <a:defRPr/>
            </a:pPr>
            <a:r>
              <a:rPr lang="en-GB" sz="2400" b="1">
                <a:solidFill>
                  <a:srgbClr val="41131C"/>
                </a:solidFill>
                <a:latin typeface="Segoe UI"/>
                <a:ea typeface="Calibri"/>
                <a:cs typeface="Calibri"/>
              </a:rPr>
              <a:t>Break</a:t>
            </a:r>
          </a:p>
        </p:txBody>
      </p:sp>
      <p:sp>
        <p:nvSpPr>
          <p:cNvPr id="6" name="Left Bracket 5">
            <a:extLst>
              <a:ext uri="{FF2B5EF4-FFF2-40B4-BE49-F238E27FC236}">
                <a16:creationId xmlns:a16="http://schemas.microsoft.com/office/drawing/2014/main" id="{2084FBEF-E7B5-C616-69C6-27EE5FC6EDF0}"/>
              </a:ext>
            </a:extLst>
          </p:cNvPr>
          <p:cNvSpPr/>
          <p:nvPr/>
        </p:nvSpPr>
        <p:spPr>
          <a:xfrm>
            <a:off x="2047875" y="1752600"/>
            <a:ext cx="295275" cy="2657475"/>
          </a:xfrm>
          <a:prstGeom prst="leftBracket">
            <a:avLst/>
          </a:prstGeom>
          <a:ln w="57150">
            <a:solidFill>
              <a:srgbClr val="A236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extBox 6">
            <a:extLst>
              <a:ext uri="{FF2B5EF4-FFF2-40B4-BE49-F238E27FC236}">
                <a16:creationId xmlns:a16="http://schemas.microsoft.com/office/drawing/2014/main" id="{A90EA13F-0C06-E0DB-0F78-2280778FAEF5}"/>
              </a:ext>
            </a:extLst>
          </p:cNvPr>
          <p:cNvSpPr txBox="1"/>
          <p:nvPr/>
        </p:nvSpPr>
        <p:spPr>
          <a:xfrm>
            <a:off x="1238250" y="1600199"/>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ea typeface="Calibri"/>
                <a:cs typeface="Calibri"/>
              </a:rPr>
              <a:t>10:00</a:t>
            </a:r>
            <a:endParaRPr lang="en-GB"/>
          </a:p>
        </p:txBody>
      </p:sp>
      <p:sp>
        <p:nvSpPr>
          <p:cNvPr id="8" name="TextBox 7">
            <a:extLst>
              <a:ext uri="{FF2B5EF4-FFF2-40B4-BE49-F238E27FC236}">
                <a16:creationId xmlns:a16="http://schemas.microsoft.com/office/drawing/2014/main" id="{CE4ABA1B-21DD-06D0-FBC6-156283827FCA}"/>
              </a:ext>
            </a:extLst>
          </p:cNvPr>
          <p:cNvSpPr txBox="1"/>
          <p:nvPr/>
        </p:nvSpPr>
        <p:spPr>
          <a:xfrm>
            <a:off x="1238249" y="4133849"/>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ea typeface="Calibri"/>
                <a:cs typeface="Calibri"/>
              </a:rPr>
              <a:t>10:45</a:t>
            </a:r>
            <a:endParaRPr lang="en-GB"/>
          </a:p>
        </p:txBody>
      </p:sp>
      <p:sp>
        <p:nvSpPr>
          <p:cNvPr id="9" name="TextBox 8">
            <a:extLst>
              <a:ext uri="{FF2B5EF4-FFF2-40B4-BE49-F238E27FC236}">
                <a16:creationId xmlns:a16="http://schemas.microsoft.com/office/drawing/2014/main" id="{C27A5B98-094A-AE24-DFC4-43DD8EA40D73}"/>
              </a:ext>
            </a:extLst>
          </p:cNvPr>
          <p:cNvSpPr txBox="1"/>
          <p:nvPr/>
        </p:nvSpPr>
        <p:spPr>
          <a:xfrm>
            <a:off x="1238249" y="5124449"/>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ea typeface="Calibri"/>
                <a:cs typeface="Calibri"/>
              </a:rPr>
              <a:t>10:55</a:t>
            </a:r>
            <a:endParaRPr lang="en-GB"/>
          </a:p>
        </p:txBody>
      </p:sp>
      <p:sp>
        <p:nvSpPr>
          <p:cNvPr id="10" name="TextBox 9">
            <a:extLst>
              <a:ext uri="{FF2B5EF4-FFF2-40B4-BE49-F238E27FC236}">
                <a16:creationId xmlns:a16="http://schemas.microsoft.com/office/drawing/2014/main" id="{60C44276-CF41-A1A4-1E1A-86112C741D41}"/>
              </a:ext>
            </a:extLst>
          </p:cNvPr>
          <p:cNvSpPr txBox="1"/>
          <p:nvPr/>
        </p:nvSpPr>
        <p:spPr>
          <a:xfrm>
            <a:off x="1238249" y="6115049"/>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ea typeface="Calibri"/>
                <a:cs typeface="Calibri"/>
              </a:rPr>
              <a:t>11:30</a:t>
            </a:r>
            <a:endParaRPr lang="en-US"/>
          </a:p>
        </p:txBody>
      </p:sp>
      <p:sp>
        <p:nvSpPr>
          <p:cNvPr id="11" name="Left Bracket 10">
            <a:extLst>
              <a:ext uri="{FF2B5EF4-FFF2-40B4-BE49-F238E27FC236}">
                <a16:creationId xmlns:a16="http://schemas.microsoft.com/office/drawing/2014/main" id="{030FD9A8-C6CE-C687-5213-E915A9694FE9}"/>
              </a:ext>
            </a:extLst>
          </p:cNvPr>
          <p:cNvSpPr/>
          <p:nvPr/>
        </p:nvSpPr>
        <p:spPr>
          <a:xfrm>
            <a:off x="2047875" y="5295899"/>
            <a:ext cx="295275" cy="1085850"/>
          </a:xfrm>
          <a:prstGeom prst="leftBracket">
            <a:avLst/>
          </a:prstGeom>
          <a:ln w="57150">
            <a:solidFill>
              <a:srgbClr val="A236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5694879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9B9B-EDA6-26C4-E726-D7E7140443EF}"/>
              </a:ext>
            </a:extLst>
          </p:cNvPr>
          <p:cNvSpPr>
            <a:spLocks noGrp="1"/>
          </p:cNvSpPr>
          <p:nvPr>
            <p:ph type="title"/>
          </p:nvPr>
        </p:nvSpPr>
        <p:spPr/>
        <p:txBody>
          <a:bodyPr/>
          <a:lstStyle/>
          <a:p>
            <a:r>
              <a:rPr lang="en-GB" err="1">
                <a:latin typeface="Poppins"/>
                <a:ea typeface="Calibri Light"/>
                <a:cs typeface="Calibri Light"/>
              </a:rPr>
              <a:t>Bennefits</a:t>
            </a:r>
            <a:r>
              <a:rPr lang="en-GB">
                <a:latin typeface="Poppins"/>
                <a:ea typeface="Calibri Light"/>
                <a:cs typeface="Calibri Light"/>
              </a:rPr>
              <a:t> of calibrated probabilities</a:t>
            </a:r>
            <a:endParaRPr lang="en-US"/>
          </a:p>
        </p:txBody>
      </p:sp>
      <p:sp>
        <p:nvSpPr>
          <p:cNvPr id="3" name="Content Placeholder 2">
            <a:extLst>
              <a:ext uri="{FF2B5EF4-FFF2-40B4-BE49-F238E27FC236}">
                <a16:creationId xmlns:a16="http://schemas.microsoft.com/office/drawing/2014/main" id="{7857DB5B-7290-7645-382D-CA85B13829CC}"/>
              </a:ext>
            </a:extLst>
          </p:cNvPr>
          <p:cNvSpPr>
            <a:spLocks noGrp="1"/>
          </p:cNvSpPr>
          <p:nvPr>
            <p:ph idx="1"/>
          </p:nvPr>
        </p:nvSpPr>
        <p:spPr/>
        <p:txBody>
          <a:bodyPr vert="horz" lIns="91440" tIns="45720" rIns="91440" bIns="45720" rtlCol="0" anchor="t">
            <a:normAutofit/>
          </a:bodyPr>
          <a:lstStyle/>
          <a:p>
            <a:pPr marL="0" indent="0">
              <a:buNone/>
            </a:pPr>
            <a:r>
              <a:rPr lang="en-US" sz="2400" dirty="0">
                <a:latin typeface="Poppins"/>
                <a:ea typeface="Calibri"/>
                <a:cs typeface="Calibri"/>
              </a:rPr>
              <a:t>A calibrated classifier correctly quantifies the level of </a:t>
            </a:r>
            <a:r>
              <a:rPr lang="en-US" sz="2400" b="1" dirty="0">
                <a:solidFill>
                  <a:srgbClr val="C00000"/>
                </a:solidFill>
                <a:latin typeface="Poppins"/>
                <a:ea typeface="Calibri"/>
                <a:cs typeface="Calibri"/>
              </a:rPr>
              <a:t>uncertainty</a:t>
            </a:r>
            <a:r>
              <a:rPr lang="en-US" sz="2400" dirty="0">
                <a:solidFill>
                  <a:srgbClr val="C00000"/>
                </a:solidFill>
                <a:latin typeface="Poppins"/>
                <a:ea typeface="Calibri"/>
                <a:cs typeface="Calibri"/>
              </a:rPr>
              <a:t> </a:t>
            </a:r>
            <a:r>
              <a:rPr lang="en-US" sz="2400">
                <a:latin typeface="Poppins"/>
                <a:ea typeface="Calibri"/>
                <a:cs typeface="Calibri"/>
              </a:rPr>
              <a:t>or confidence associated with its predictions </a:t>
            </a:r>
            <a:br>
              <a:rPr lang="en-US" sz="2400">
                <a:latin typeface="Poppins"/>
                <a:ea typeface="Calibri"/>
                <a:cs typeface="Calibri"/>
              </a:rPr>
            </a:br>
            <a:r>
              <a:rPr lang="en-US" sz="1800">
                <a:latin typeface="Poppins"/>
                <a:ea typeface="Calibri"/>
                <a:cs typeface="Calibri"/>
              </a:rPr>
              <a:t>(</a:t>
            </a:r>
            <a:r>
              <a:rPr lang="en-US" sz="1800" b="1">
                <a:solidFill>
                  <a:srgbClr val="A2364F"/>
                </a:solidFill>
                <a:latin typeface="Poppins"/>
                <a:ea typeface="Calibri"/>
                <a:cs typeface="Calibri"/>
              </a:rPr>
              <a:t>Important:</a:t>
            </a:r>
            <a:r>
              <a:rPr lang="en-US" sz="1800">
                <a:latin typeface="Poppins"/>
                <a:ea typeface="Calibri"/>
                <a:cs typeface="Calibri"/>
              </a:rPr>
              <a:t> </a:t>
            </a:r>
            <a:r>
              <a:rPr lang="en-US" sz="1800">
                <a:solidFill>
                  <a:srgbClr val="A2364F"/>
                </a:solidFill>
                <a:latin typeface="Poppins"/>
                <a:ea typeface="Calibri"/>
                <a:cs typeface="Calibri"/>
              </a:rPr>
              <a:t>assuming independent and identically distributed random variables (</a:t>
            </a:r>
            <a:r>
              <a:rPr lang="en-US" sz="1800" err="1">
                <a:solidFill>
                  <a:srgbClr val="A2364F"/>
                </a:solidFill>
                <a:latin typeface="Poppins"/>
                <a:ea typeface="Calibri"/>
                <a:cs typeface="Calibri"/>
              </a:rPr>
              <a:t>i.i.d.</a:t>
            </a:r>
            <a:r>
              <a:rPr lang="en-US" sz="1800" dirty="0">
                <a:solidFill>
                  <a:srgbClr val="A2364F"/>
                </a:solidFill>
                <a:latin typeface="Poppins"/>
                <a:ea typeface="Calibri"/>
                <a:cs typeface="Calibri"/>
              </a:rPr>
              <a:t>)</a:t>
            </a:r>
            <a:r>
              <a:rPr lang="en-US" sz="1800" dirty="0">
                <a:latin typeface="Poppins"/>
                <a:ea typeface="Calibri"/>
                <a:cs typeface="Calibri"/>
              </a:rPr>
              <a:t>)</a:t>
            </a:r>
            <a:endParaRPr lang="en-US" sz="1800" dirty="0">
              <a:latin typeface="Poppins"/>
            </a:endParaRPr>
          </a:p>
          <a:p>
            <a:pPr marL="227965" indent="-227965"/>
            <a:endParaRPr lang="en-US">
              <a:ea typeface="Calibri"/>
              <a:cs typeface="Calibri"/>
            </a:endParaRPr>
          </a:p>
        </p:txBody>
      </p:sp>
      <p:graphicFrame>
        <p:nvGraphicFramePr>
          <p:cNvPr id="5" name="Table 4">
            <a:extLst>
              <a:ext uri="{FF2B5EF4-FFF2-40B4-BE49-F238E27FC236}">
                <a16:creationId xmlns:a16="http://schemas.microsoft.com/office/drawing/2014/main" id="{EF53B38D-3F5D-DD32-8A16-F3E081FF98F2}"/>
              </a:ext>
            </a:extLst>
          </p:cNvPr>
          <p:cNvGraphicFramePr>
            <a:graphicFrameLocks noGrp="1"/>
          </p:cNvGraphicFramePr>
          <p:nvPr/>
        </p:nvGraphicFramePr>
        <p:xfrm>
          <a:off x="549798" y="3392299"/>
          <a:ext cx="4359690" cy="1211580"/>
        </p:xfrm>
        <a:graphic>
          <a:graphicData uri="http://schemas.openxmlformats.org/drawingml/2006/table">
            <a:tbl>
              <a:tblPr bandRow="1">
                <a:tableStyleId>{5C22544A-7EE6-4342-B048-85BDC9FD1C3A}</a:tableStyleId>
              </a:tblPr>
              <a:tblGrid>
                <a:gridCol w="1453230">
                  <a:extLst>
                    <a:ext uri="{9D8B030D-6E8A-4147-A177-3AD203B41FA5}">
                      <a16:colId xmlns:a16="http://schemas.microsoft.com/office/drawing/2014/main" val="3231903223"/>
                    </a:ext>
                  </a:extLst>
                </a:gridCol>
                <a:gridCol w="1453230">
                  <a:extLst>
                    <a:ext uri="{9D8B030D-6E8A-4147-A177-3AD203B41FA5}">
                      <a16:colId xmlns:a16="http://schemas.microsoft.com/office/drawing/2014/main" val="3498343518"/>
                    </a:ext>
                  </a:extLst>
                </a:gridCol>
                <a:gridCol w="1453230">
                  <a:extLst>
                    <a:ext uri="{9D8B030D-6E8A-4147-A177-3AD203B41FA5}">
                      <a16:colId xmlns:a16="http://schemas.microsoft.com/office/drawing/2014/main" val="2259211402"/>
                    </a:ext>
                  </a:extLst>
                </a:gridCol>
              </a:tblGrid>
              <a:tr h="400050">
                <a:tc>
                  <a:txBody>
                    <a:bodyPr/>
                    <a:lstStyle/>
                    <a:p>
                      <a:pPr rtl="0" fontAlgn="t">
                        <a:buNone/>
                      </a:pPr>
                      <a:r>
                        <a:rPr lang="en-US" sz="1400" b="1">
                          <a:effectLst/>
                          <a:latin typeface="Arial"/>
                        </a:rPr>
                        <a:t>Cost Matrix</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400">
                          <a:effectLst/>
                          <a:latin typeface="Arial"/>
                        </a:rPr>
                        <a:t>Predicted True</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400">
                          <a:effectLst/>
                          <a:latin typeface="Arial"/>
                        </a:rPr>
                        <a:t>P. False</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498519152"/>
                  </a:ext>
                </a:extLst>
              </a:tr>
              <a:tr h="381000">
                <a:tc>
                  <a:txBody>
                    <a:bodyPr/>
                    <a:lstStyle/>
                    <a:p>
                      <a:pPr rtl="0" fontAlgn="t">
                        <a:buNone/>
                      </a:pPr>
                      <a:r>
                        <a:rPr lang="en-US" sz="1400">
                          <a:effectLst/>
                          <a:latin typeface="Arial"/>
                        </a:rPr>
                        <a:t>Actual True</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400">
                          <a:solidFill>
                            <a:schemeClr val="accent6">
                              <a:lumMod val="49000"/>
                            </a:schemeClr>
                          </a:solidFill>
                          <a:effectLst/>
                          <a:latin typeface="Arial"/>
                        </a:rPr>
                        <a:t>-1£</a:t>
                      </a:r>
                      <a:endParaRPr lang="en-US">
                        <a:solidFill>
                          <a:schemeClr val="accent6">
                            <a:lumMod val="49000"/>
                          </a:schemeClr>
                        </a:solidFill>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400">
                          <a:solidFill>
                            <a:srgbClr val="B01C2E"/>
                          </a:solidFill>
                          <a:effectLst/>
                          <a:latin typeface="Arial"/>
                        </a:rPr>
                        <a:t>20£</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470238925"/>
                  </a:ext>
                </a:extLst>
              </a:tr>
              <a:tr h="381000">
                <a:tc>
                  <a:txBody>
                    <a:bodyPr/>
                    <a:lstStyle/>
                    <a:p>
                      <a:pPr rtl="0" fontAlgn="t">
                        <a:buNone/>
                      </a:pPr>
                      <a:r>
                        <a:rPr lang="en-US" sz="1400">
                          <a:effectLst/>
                          <a:latin typeface="Arial"/>
                        </a:rPr>
                        <a:t>Actual False</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400">
                          <a:solidFill>
                            <a:srgbClr val="B01C2E"/>
                          </a:solidFill>
                          <a:effectLst/>
                          <a:latin typeface="Arial"/>
                        </a:rPr>
                        <a:t>5£</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400">
                          <a:solidFill>
                            <a:schemeClr val="accent6">
                              <a:lumMod val="49000"/>
                            </a:schemeClr>
                          </a:solidFill>
                          <a:effectLst/>
                          <a:latin typeface="Arial"/>
                        </a:rPr>
                        <a:t>0£</a:t>
                      </a:r>
                      <a:endParaRPr lang="en-US">
                        <a:solidFill>
                          <a:schemeClr val="accent6">
                            <a:lumMod val="49000"/>
                          </a:schemeClr>
                        </a:solidFill>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112095478"/>
                  </a:ext>
                </a:extLst>
              </a:tr>
            </a:tbl>
          </a:graphicData>
        </a:graphic>
      </p:graphicFrame>
      <p:graphicFrame>
        <p:nvGraphicFramePr>
          <p:cNvPr id="7" name="Table 6">
            <a:extLst>
              <a:ext uri="{FF2B5EF4-FFF2-40B4-BE49-F238E27FC236}">
                <a16:creationId xmlns:a16="http://schemas.microsoft.com/office/drawing/2014/main" id="{34501ECD-98A2-2225-2BB1-930F6D145471}"/>
              </a:ext>
            </a:extLst>
          </p:cNvPr>
          <p:cNvGraphicFramePr>
            <a:graphicFrameLocks noGrp="1"/>
          </p:cNvGraphicFramePr>
          <p:nvPr/>
        </p:nvGraphicFramePr>
        <p:xfrm>
          <a:off x="6153873" y="3392299"/>
          <a:ext cx="1957951" cy="1211580"/>
        </p:xfrm>
        <a:graphic>
          <a:graphicData uri="http://schemas.openxmlformats.org/drawingml/2006/table">
            <a:tbl>
              <a:tblPr bandRow="1">
                <a:tableStyleId>{5C22544A-7EE6-4342-B048-85BDC9FD1C3A}</a:tableStyleId>
              </a:tblPr>
              <a:tblGrid>
                <a:gridCol w="1957951">
                  <a:extLst>
                    <a:ext uri="{9D8B030D-6E8A-4147-A177-3AD203B41FA5}">
                      <a16:colId xmlns:a16="http://schemas.microsoft.com/office/drawing/2014/main" val="1492797435"/>
                    </a:ext>
                  </a:extLst>
                </a:gridCol>
              </a:tblGrid>
              <a:tr h="381000">
                <a:tc>
                  <a:txBody>
                    <a:bodyPr/>
                    <a:lstStyle/>
                    <a:p>
                      <a:pPr rtl="0" fontAlgn="t">
                        <a:buNone/>
                      </a:pPr>
                      <a:r>
                        <a:rPr lang="en-US" sz="1400">
                          <a:effectLst/>
                          <a:latin typeface="Arial"/>
                        </a:rPr>
                        <a:t>Population proportion</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4072247614"/>
                  </a:ext>
                </a:extLst>
              </a:tr>
              <a:tr h="381000">
                <a:tc>
                  <a:txBody>
                    <a:bodyPr/>
                    <a:lstStyle/>
                    <a:p>
                      <a:pPr algn="ctr" rtl="0" fontAlgn="t">
                        <a:buNone/>
                      </a:pPr>
                      <a:r>
                        <a:rPr lang="en-US" sz="1400">
                          <a:effectLst/>
                          <a:latin typeface="Arial"/>
                        </a:rPr>
                        <a:t>40%</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518942249"/>
                  </a:ext>
                </a:extLst>
              </a:tr>
              <a:tr h="381000">
                <a:tc>
                  <a:txBody>
                    <a:bodyPr/>
                    <a:lstStyle/>
                    <a:p>
                      <a:pPr algn="ctr" rtl="0" fontAlgn="t">
                        <a:buNone/>
                      </a:pPr>
                      <a:r>
                        <a:rPr lang="en-US" sz="1400">
                          <a:effectLst/>
                          <a:latin typeface="Arial"/>
                        </a:rPr>
                        <a:t>60%</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898985221"/>
                  </a:ext>
                </a:extLst>
              </a:tr>
            </a:tbl>
          </a:graphicData>
        </a:graphic>
      </p:graphicFrame>
      <p:graphicFrame>
        <p:nvGraphicFramePr>
          <p:cNvPr id="9" name="Table 8">
            <a:extLst>
              <a:ext uri="{FF2B5EF4-FFF2-40B4-BE49-F238E27FC236}">
                <a16:creationId xmlns:a16="http://schemas.microsoft.com/office/drawing/2014/main" id="{8970EC11-80B1-706E-5D30-9402B7ED267F}"/>
              </a:ext>
            </a:extLst>
          </p:cNvPr>
          <p:cNvGraphicFramePr>
            <a:graphicFrameLocks noGrp="1"/>
          </p:cNvGraphicFramePr>
          <p:nvPr/>
        </p:nvGraphicFramePr>
        <p:xfrm>
          <a:off x="549797" y="4964526"/>
          <a:ext cx="4349967" cy="1211580"/>
        </p:xfrm>
        <a:graphic>
          <a:graphicData uri="http://schemas.openxmlformats.org/drawingml/2006/table">
            <a:tbl>
              <a:tblPr bandRow="1">
                <a:tableStyleId>{5C22544A-7EE6-4342-B048-85BDC9FD1C3A}</a:tableStyleId>
              </a:tblPr>
              <a:tblGrid>
                <a:gridCol w="1449989">
                  <a:extLst>
                    <a:ext uri="{9D8B030D-6E8A-4147-A177-3AD203B41FA5}">
                      <a16:colId xmlns:a16="http://schemas.microsoft.com/office/drawing/2014/main" val="906287806"/>
                    </a:ext>
                  </a:extLst>
                </a:gridCol>
                <a:gridCol w="1449989">
                  <a:extLst>
                    <a:ext uri="{9D8B030D-6E8A-4147-A177-3AD203B41FA5}">
                      <a16:colId xmlns:a16="http://schemas.microsoft.com/office/drawing/2014/main" val="1744871853"/>
                    </a:ext>
                  </a:extLst>
                </a:gridCol>
                <a:gridCol w="1449989">
                  <a:extLst>
                    <a:ext uri="{9D8B030D-6E8A-4147-A177-3AD203B41FA5}">
                      <a16:colId xmlns:a16="http://schemas.microsoft.com/office/drawing/2014/main" val="2599334397"/>
                    </a:ext>
                  </a:extLst>
                </a:gridCol>
              </a:tblGrid>
              <a:tr h="400050">
                <a:tc>
                  <a:txBody>
                    <a:bodyPr/>
                    <a:lstStyle/>
                    <a:p>
                      <a:pPr rtl="0" fontAlgn="t">
                        <a:buNone/>
                      </a:pPr>
                      <a:r>
                        <a:rPr lang="en-US" sz="1400" b="1">
                          <a:effectLst/>
                          <a:latin typeface="Arial"/>
                        </a:rPr>
                        <a:t>Cost Matrix</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400">
                          <a:effectLst/>
                          <a:latin typeface="Arial"/>
                        </a:rPr>
                        <a:t>Predicted True</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400">
                          <a:effectLst/>
                          <a:latin typeface="Arial"/>
                        </a:rPr>
                        <a:t>P. False</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993434004"/>
                  </a:ext>
                </a:extLst>
              </a:tr>
              <a:tr h="381000">
                <a:tc>
                  <a:txBody>
                    <a:bodyPr/>
                    <a:lstStyle/>
                    <a:p>
                      <a:pPr rtl="0" fontAlgn="t">
                        <a:buNone/>
                      </a:pPr>
                      <a:r>
                        <a:rPr lang="en-US" sz="1400">
                          <a:effectLst/>
                          <a:latin typeface="Arial"/>
                        </a:rPr>
                        <a:t>Actual True</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400">
                          <a:solidFill>
                            <a:schemeClr val="accent6">
                              <a:lumMod val="49000"/>
                            </a:schemeClr>
                          </a:solidFill>
                          <a:effectLst/>
                          <a:latin typeface="Arial"/>
                        </a:rPr>
                        <a:t>0£</a:t>
                      </a:r>
                      <a:endParaRPr lang="en-US">
                        <a:solidFill>
                          <a:schemeClr val="accent6">
                            <a:lumMod val="49000"/>
                          </a:schemeClr>
                        </a:solidFill>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400">
                          <a:solidFill>
                            <a:srgbClr val="B01C2E"/>
                          </a:solidFill>
                          <a:effectLst/>
                          <a:latin typeface="Arial"/>
                        </a:rPr>
                        <a:t>10£</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472272502"/>
                  </a:ext>
                </a:extLst>
              </a:tr>
              <a:tr h="381000">
                <a:tc>
                  <a:txBody>
                    <a:bodyPr/>
                    <a:lstStyle/>
                    <a:p>
                      <a:pPr rtl="0" fontAlgn="t">
                        <a:buNone/>
                      </a:pPr>
                      <a:r>
                        <a:rPr lang="en-US" sz="1400">
                          <a:effectLst/>
                          <a:latin typeface="Arial"/>
                        </a:rPr>
                        <a:t>Actual False</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400">
                          <a:solidFill>
                            <a:srgbClr val="B01C2E"/>
                          </a:solidFill>
                          <a:effectLst/>
                          <a:latin typeface="Arial"/>
                        </a:rPr>
                        <a:t>9£</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400">
                          <a:solidFill>
                            <a:schemeClr val="accent6">
                              <a:lumMod val="49000"/>
                            </a:schemeClr>
                          </a:solidFill>
                          <a:effectLst/>
                          <a:latin typeface="Arial"/>
                        </a:rPr>
                        <a:t>-3£</a:t>
                      </a:r>
                      <a:endParaRPr lang="en-US">
                        <a:solidFill>
                          <a:schemeClr val="accent6">
                            <a:lumMod val="49000"/>
                          </a:schemeClr>
                        </a:solidFill>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154005373"/>
                  </a:ext>
                </a:extLst>
              </a:tr>
            </a:tbl>
          </a:graphicData>
        </a:graphic>
      </p:graphicFrame>
      <p:graphicFrame>
        <p:nvGraphicFramePr>
          <p:cNvPr id="11" name="Table 10">
            <a:extLst>
              <a:ext uri="{FF2B5EF4-FFF2-40B4-BE49-F238E27FC236}">
                <a16:creationId xmlns:a16="http://schemas.microsoft.com/office/drawing/2014/main" id="{434889C7-787B-3BCA-5442-260B08CD42D2}"/>
              </a:ext>
            </a:extLst>
          </p:cNvPr>
          <p:cNvGraphicFramePr>
            <a:graphicFrameLocks noGrp="1"/>
          </p:cNvGraphicFramePr>
          <p:nvPr/>
        </p:nvGraphicFramePr>
        <p:xfrm>
          <a:off x="5073571" y="4964526"/>
          <a:ext cx="906683" cy="1211580"/>
        </p:xfrm>
        <a:graphic>
          <a:graphicData uri="http://schemas.openxmlformats.org/drawingml/2006/table">
            <a:tbl>
              <a:tblPr bandRow="1">
                <a:tableStyleId>{5C22544A-7EE6-4342-B048-85BDC9FD1C3A}</a:tableStyleId>
              </a:tblPr>
              <a:tblGrid>
                <a:gridCol w="906683">
                  <a:extLst>
                    <a:ext uri="{9D8B030D-6E8A-4147-A177-3AD203B41FA5}">
                      <a16:colId xmlns:a16="http://schemas.microsoft.com/office/drawing/2014/main" val="2270750621"/>
                    </a:ext>
                  </a:extLst>
                </a:gridCol>
              </a:tblGrid>
              <a:tr h="390525">
                <a:tc>
                  <a:txBody>
                    <a:bodyPr/>
                    <a:lstStyle/>
                    <a:p>
                      <a:pPr rtl="0" fontAlgn="t">
                        <a:buNone/>
                      </a:pPr>
                      <a:r>
                        <a:rPr lang="en-US" sz="1400" b="1">
                          <a:effectLst/>
                          <a:latin typeface="Arial"/>
                        </a:rPr>
                        <a:t>Abstain</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052061176"/>
                  </a:ext>
                </a:extLst>
              </a:tr>
              <a:tr h="352425">
                <a:tc>
                  <a:txBody>
                    <a:bodyPr/>
                    <a:lstStyle/>
                    <a:p>
                      <a:pPr rtl="0" fontAlgn="t">
                        <a:buNone/>
                      </a:pPr>
                      <a:r>
                        <a:rPr lang="en-US" sz="1400">
                          <a:solidFill>
                            <a:srgbClr val="B01C2E"/>
                          </a:solidFill>
                          <a:effectLst/>
                          <a:latin typeface="Arial"/>
                        </a:rPr>
                        <a:t>2£</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267676669"/>
                  </a:ext>
                </a:extLst>
              </a:tr>
              <a:tr h="352425">
                <a:tc>
                  <a:txBody>
                    <a:bodyPr/>
                    <a:lstStyle/>
                    <a:p>
                      <a:pPr rtl="0" fontAlgn="t">
                        <a:buNone/>
                      </a:pPr>
                      <a:r>
                        <a:rPr lang="en-US" sz="1400">
                          <a:solidFill>
                            <a:schemeClr val="accent6">
                              <a:lumMod val="49000"/>
                            </a:schemeClr>
                          </a:solidFill>
                          <a:effectLst/>
                          <a:latin typeface="Arial"/>
                        </a:rPr>
                        <a:t>-1£</a:t>
                      </a:r>
                      <a:endParaRPr lang="en-US">
                        <a:solidFill>
                          <a:schemeClr val="accent6">
                            <a:lumMod val="49000"/>
                          </a:schemeClr>
                        </a:solidFill>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4273809331"/>
                  </a:ext>
                </a:extLst>
              </a:tr>
            </a:tbl>
          </a:graphicData>
        </a:graphic>
      </p:graphicFrame>
      <p:graphicFrame>
        <p:nvGraphicFramePr>
          <p:cNvPr id="13" name="Table 12">
            <a:extLst>
              <a:ext uri="{FF2B5EF4-FFF2-40B4-BE49-F238E27FC236}">
                <a16:creationId xmlns:a16="http://schemas.microsoft.com/office/drawing/2014/main" id="{FD564B73-42E9-F6B3-4E0F-CB02F85B045D}"/>
              </a:ext>
            </a:extLst>
          </p:cNvPr>
          <p:cNvGraphicFramePr>
            <a:graphicFrameLocks noGrp="1"/>
          </p:cNvGraphicFramePr>
          <p:nvPr/>
        </p:nvGraphicFramePr>
        <p:xfrm>
          <a:off x="6153874" y="4964525"/>
          <a:ext cx="1948368" cy="1211580"/>
        </p:xfrm>
        <a:graphic>
          <a:graphicData uri="http://schemas.openxmlformats.org/drawingml/2006/table">
            <a:tbl>
              <a:tblPr bandRow="1">
                <a:tableStyleId>{5C22544A-7EE6-4342-B048-85BDC9FD1C3A}</a:tableStyleId>
              </a:tblPr>
              <a:tblGrid>
                <a:gridCol w="1948368">
                  <a:extLst>
                    <a:ext uri="{9D8B030D-6E8A-4147-A177-3AD203B41FA5}">
                      <a16:colId xmlns:a16="http://schemas.microsoft.com/office/drawing/2014/main" val="4082552152"/>
                    </a:ext>
                  </a:extLst>
                </a:gridCol>
              </a:tblGrid>
              <a:tr h="390525">
                <a:tc>
                  <a:txBody>
                    <a:bodyPr/>
                    <a:lstStyle/>
                    <a:p>
                      <a:pPr rtl="0" fontAlgn="t">
                        <a:buNone/>
                      </a:pPr>
                      <a:r>
                        <a:rPr lang="en-US" sz="1400">
                          <a:effectLst/>
                          <a:latin typeface="Arial"/>
                        </a:rPr>
                        <a:t>Population proportion</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504760511"/>
                  </a:ext>
                </a:extLst>
              </a:tr>
              <a:tr h="390525">
                <a:tc>
                  <a:txBody>
                    <a:bodyPr/>
                    <a:lstStyle/>
                    <a:p>
                      <a:pPr algn="ctr" rtl="0" fontAlgn="t">
                        <a:buNone/>
                      </a:pPr>
                      <a:r>
                        <a:rPr lang="en-US" sz="1400">
                          <a:effectLst/>
                          <a:latin typeface="Arial"/>
                        </a:rPr>
                        <a:t>50%</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803695449"/>
                  </a:ext>
                </a:extLst>
              </a:tr>
              <a:tr h="390525">
                <a:tc>
                  <a:txBody>
                    <a:bodyPr/>
                    <a:lstStyle/>
                    <a:p>
                      <a:pPr algn="ctr" rtl="0" fontAlgn="t">
                        <a:buNone/>
                      </a:pPr>
                      <a:r>
                        <a:rPr lang="en-US" sz="1400">
                          <a:effectLst/>
                          <a:latin typeface="Arial"/>
                        </a:rPr>
                        <a:t>50%</a:t>
                      </a:r>
                      <a:endParaRPr lang="en-US">
                        <a:effectLst/>
                        <a:latin typeface="Arial"/>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414229694"/>
                  </a:ext>
                </a:extLst>
              </a:tr>
            </a:tbl>
          </a:graphicData>
        </a:graphic>
      </p:graphicFrame>
      <p:sp>
        <p:nvSpPr>
          <p:cNvPr id="14" name="TextBox 13">
            <a:extLst>
              <a:ext uri="{FF2B5EF4-FFF2-40B4-BE49-F238E27FC236}">
                <a16:creationId xmlns:a16="http://schemas.microsoft.com/office/drawing/2014/main" id="{DBB61F51-39E9-58D9-DC8F-E65080EBA282}"/>
              </a:ext>
            </a:extLst>
          </p:cNvPr>
          <p:cNvSpPr txBox="1"/>
          <p:nvPr/>
        </p:nvSpPr>
        <p:spPr>
          <a:xfrm>
            <a:off x="547868" y="4599009"/>
            <a:ext cx="16050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Calibri"/>
                <a:ea typeface="Calibri"/>
                <a:cs typeface="Calibri"/>
              </a:rPr>
              <a:t>Changes on costs</a:t>
            </a:r>
            <a:endParaRPr lang="en-US">
              <a:latin typeface="Arial"/>
              <a:cs typeface="Arial"/>
            </a:endParaRPr>
          </a:p>
        </p:txBody>
      </p:sp>
      <p:sp>
        <p:nvSpPr>
          <p:cNvPr id="15" name="TextBox 14">
            <a:extLst>
              <a:ext uri="{FF2B5EF4-FFF2-40B4-BE49-F238E27FC236}">
                <a16:creationId xmlns:a16="http://schemas.microsoft.com/office/drawing/2014/main" id="{5B076984-E76F-310F-6347-4C27DE2F422D}"/>
              </a:ext>
            </a:extLst>
          </p:cNvPr>
          <p:cNvSpPr txBox="1"/>
          <p:nvPr/>
        </p:nvSpPr>
        <p:spPr>
          <a:xfrm>
            <a:off x="6151944" y="4599008"/>
            <a:ext cx="23766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Calibri"/>
              </a:rPr>
              <a:t>Changes on class proportions</a:t>
            </a:r>
            <a:endParaRPr lang="en-US"/>
          </a:p>
        </p:txBody>
      </p:sp>
      <p:pic>
        <p:nvPicPr>
          <p:cNvPr id="17" name="Graphic 16">
            <a:extLst>
              <a:ext uri="{FF2B5EF4-FFF2-40B4-BE49-F238E27FC236}">
                <a16:creationId xmlns:a16="http://schemas.microsoft.com/office/drawing/2014/main" id="{C60EE456-C150-F7A1-778B-DAEBC83AEE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31855" y="3425986"/>
            <a:ext cx="3507733" cy="2523522"/>
          </a:xfrm>
          <a:prstGeom prst="rect">
            <a:avLst/>
          </a:prstGeom>
        </p:spPr>
      </p:pic>
    </p:spTree>
    <p:extLst>
      <p:ext uri="{BB962C8B-B14F-4D97-AF65-F5344CB8AC3E}">
        <p14:creationId xmlns:p14="http://schemas.microsoft.com/office/powerpoint/2010/main" val="1872367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4DFF7-1BA9-F122-03C6-84272A606736}"/>
              </a:ext>
            </a:extLst>
          </p:cNvPr>
          <p:cNvSpPr>
            <a:spLocks noGrp="1"/>
          </p:cNvSpPr>
          <p:nvPr>
            <p:ph type="title"/>
          </p:nvPr>
        </p:nvSpPr>
        <p:spPr/>
        <p:txBody>
          <a:bodyPr/>
          <a:lstStyle/>
          <a:p>
            <a:r>
              <a:rPr lang="en-GB">
                <a:latin typeface="Poppins"/>
                <a:cs typeface="Poppins"/>
              </a:rPr>
              <a:t>Can my model abstain?</a:t>
            </a:r>
            <a:endParaRPr lang="en-GB"/>
          </a:p>
        </p:txBody>
      </p:sp>
      <p:pic>
        <p:nvPicPr>
          <p:cNvPr id="3" name="Picture 2" descr="A diagram of a number of dots&#10;&#10;AI-generated content may be incorrect.">
            <a:extLst>
              <a:ext uri="{FF2B5EF4-FFF2-40B4-BE49-F238E27FC236}">
                <a16:creationId xmlns:a16="http://schemas.microsoft.com/office/drawing/2014/main" id="{C8D09DEA-CEC7-E109-0106-38E3B4C93FA8}"/>
              </a:ext>
            </a:extLst>
          </p:cNvPr>
          <p:cNvPicPr>
            <a:picLocks noChangeAspect="1"/>
          </p:cNvPicPr>
          <p:nvPr/>
        </p:nvPicPr>
        <p:blipFill>
          <a:blip r:embed="rId2"/>
          <a:srcRect t="5248" r="-308" b="2017"/>
          <a:stretch>
            <a:fillRect/>
          </a:stretch>
        </p:blipFill>
        <p:spPr>
          <a:xfrm>
            <a:off x="706659" y="3026780"/>
            <a:ext cx="3235618" cy="3187207"/>
          </a:xfrm>
          <a:prstGeom prst="rect">
            <a:avLst/>
          </a:prstGeom>
        </p:spPr>
      </p:pic>
      <p:pic>
        <p:nvPicPr>
          <p:cNvPr id="4" name="Picture 3" descr="A graph with a number of dots&#10;&#10;AI-generated content may be incorrect.">
            <a:extLst>
              <a:ext uri="{FF2B5EF4-FFF2-40B4-BE49-F238E27FC236}">
                <a16:creationId xmlns:a16="http://schemas.microsoft.com/office/drawing/2014/main" id="{DA2FFAC3-01F4-93EB-1E85-C1D3C8533558}"/>
              </a:ext>
            </a:extLst>
          </p:cNvPr>
          <p:cNvPicPr>
            <a:picLocks noChangeAspect="1"/>
          </p:cNvPicPr>
          <p:nvPr/>
        </p:nvPicPr>
        <p:blipFill>
          <a:blip r:embed="rId3"/>
          <a:stretch>
            <a:fillRect/>
          </a:stretch>
        </p:blipFill>
        <p:spPr>
          <a:xfrm>
            <a:off x="8110839" y="3027564"/>
            <a:ext cx="3243083" cy="3185330"/>
          </a:xfrm>
          <a:prstGeom prst="rect">
            <a:avLst/>
          </a:prstGeom>
        </p:spPr>
      </p:pic>
      <p:pic>
        <p:nvPicPr>
          <p:cNvPr id="5" name="Picture 4">
            <a:extLst>
              <a:ext uri="{FF2B5EF4-FFF2-40B4-BE49-F238E27FC236}">
                <a16:creationId xmlns:a16="http://schemas.microsoft.com/office/drawing/2014/main" id="{541A9F53-D2C2-6747-3B65-C700D3A40190}"/>
              </a:ext>
            </a:extLst>
          </p:cNvPr>
          <p:cNvPicPr>
            <a:picLocks noChangeAspect="1"/>
          </p:cNvPicPr>
          <p:nvPr/>
        </p:nvPicPr>
        <p:blipFill>
          <a:blip r:embed="rId4"/>
          <a:stretch>
            <a:fillRect/>
          </a:stretch>
        </p:blipFill>
        <p:spPr>
          <a:xfrm>
            <a:off x="4474459" y="3027563"/>
            <a:ext cx="3243083" cy="3185330"/>
          </a:xfrm>
          <a:prstGeom prst="rect">
            <a:avLst/>
          </a:prstGeom>
        </p:spPr>
      </p:pic>
      <p:sp>
        <p:nvSpPr>
          <p:cNvPr id="6" name="TextBox 5">
            <a:extLst>
              <a:ext uri="{FF2B5EF4-FFF2-40B4-BE49-F238E27FC236}">
                <a16:creationId xmlns:a16="http://schemas.microsoft.com/office/drawing/2014/main" id="{8509E822-A531-B5A9-F733-0AC09CE4CA34}"/>
              </a:ext>
            </a:extLst>
          </p:cNvPr>
          <p:cNvSpPr txBox="1"/>
          <p:nvPr/>
        </p:nvSpPr>
        <p:spPr>
          <a:xfrm>
            <a:off x="704126" y="2102734"/>
            <a:ext cx="324091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Imagine a simple classification task (e.g. height and weight by country)</a:t>
            </a:r>
            <a:endParaRPr lang="en-GB"/>
          </a:p>
        </p:txBody>
      </p:sp>
      <p:sp>
        <p:nvSpPr>
          <p:cNvPr id="8" name="TextBox 7">
            <a:extLst>
              <a:ext uri="{FF2B5EF4-FFF2-40B4-BE49-F238E27FC236}">
                <a16:creationId xmlns:a16="http://schemas.microsoft.com/office/drawing/2014/main" id="{6BAAD910-D58F-98F4-7D92-E66C8B5FA510}"/>
              </a:ext>
            </a:extLst>
          </p:cNvPr>
          <p:cNvSpPr txBox="1"/>
          <p:nvPr/>
        </p:nvSpPr>
        <p:spPr>
          <a:xfrm>
            <a:off x="4477834" y="2104542"/>
            <a:ext cx="324091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Most classification models assume the same distribution during deployment</a:t>
            </a:r>
          </a:p>
        </p:txBody>
      </p:sp>
      <p:sp>
        <p:nvSpPr>
          <p:cNvPr id="9" name="TextBox 8">
            <a:extLst>
              <a:ext uri="{FF2B5EF4-FFF2-40B4-BE49-F238E27FC236}">
                <a16:creationId xmlns:a16="http://schemas.microsoft.com/office/drawing/2014/main" id="{6F677F5B-D1E5-02E4-0FF9-2675F761EC60}"/>
              </a:ext>
            </a:extLst>
          </p:cNvPr>
          <p:cNvSpPr txBox="1"/>
          <p:nvPr/>
        </p:nvSpPr>
        <p:spPr>
          <a:xfrm>
            <a:off x="8106859" y="2104541"/>
            <a:ext cx="324091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We may need models that have the option of abstaining if the query is too different</a:t>
            </a:r>
          </a:p>
        </p:txBody>
      </p:sp>
      <p:sp>
        <p:nvSpPr>
          <p:cNvPr id="10" name="TextBox 9">
            <a:extLst>
              <a:ext uri="{FF2B5EF4-FFF2-40B4-BE49-F238E27FC236}">
                <a16:creationId xmlns:a16="http://schemas.microsoft.com/office/drawing/2014/main" id="{768D3615-6938-3B6A-44CF-8BD29934B0E9}"/>
              </a:ext>
            </a:extLst>
          </p:cNvPr>
          <p:cNvSpPr txBox="1"/>
          <p:nvPr/>
        </p:nvSpPr>
        <p:spPr>
          <a:xfrm>
            <a:off x="0" y="6600825"/>
            <a:ext cx="121920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rgbClr val="222222"/>
                </a:solidFill>
                <a:latin typeface="Arial"/>
                <a:cs typeface="Arial"/>
              </a:rPr>
              <a:t>Perello-Nieto, Miquel, et al. "Background Check: A general technique to build more reliable and versatile classifiers." </a:t>
            </a:r>
            <a:r>
              <a:rPr lang="en-US" sz="1050" i="1">
                <a:solidFill>
                  <a:srgbClr val="222222"/>
                </a:solidFill>
                <a:latin typeface="Arial"/>
                <a:cs typeface="Arial"/>
              </a:rPr>
              <a:t>2016 IEEE 16th International Conference on Data Mining (ICDM)</a:t>
            </a:r>
            <a:r>
              <a:rPr lang="en-US" sz="1050">
                <a:solidFill>
                  <a:srgbClr val="222222"/>
                </a:solidFill>
                <a:latin typeface="Arial"/>
                <a:cs typeface="Arial"/>
              </a:rPr>
              <a:t>. IEEE, 2016.</a:t>
            </a:r>
            <a:endParaRPr lang="en-US" sz="1050">
              <a:ea typeface="Calibri"/>
              <a:cs typeface="Calibri"/>
            </a:endParaRPr>
          </a:p>
        </p:txBody>
      </p:sp>
    </p:spTree>
    <p:extLst>
      <p:ext uri="{BB962C8B-B14F-4D97-AF65-F5344CB8AC3E}">
        <p14:creationId xmlns:p14="http://schemas.microsoft.com/office/powerpoint/2010/main" val="5171912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F4B0-158B-5AE9-FF63-A074D626EDD3}"/>
              </a:ext>
            </a:extLst>
          </p:cNvPr>
          <p:cNvSpPr>
            <a:spLocks noGrp="1"/>
          </p:cNvSpPr>
          <p:nvPr>
            <p:ph type="title"/>
          </p:nvPr>
        </p:nvSpPr>
        <p:spPr/>
        <p:txBody>
          <a:bodyPr/>
          <a:lstStyle/>
          <a:p>
            <a:r>
              <a:rPr lang="en-GB">
                <a:latin typeface="Poppins"/>
                <a:cs typeface="Poppins"/>
              </a:rPr>
              <a:t>The survivorship bias</a:t>
            </a:r>
            <a:endParaRPr lang="en-GB"/>
          </a:p>
        </p:txBody>
      </p:sp>
      <p:sp>
        <p:nvSpPr>
          <p:cNvPr id="7" name="Content Placeholder 6">
            <a:extLst>
              <a:ext uri="{FF2B5EF4-FFF2-40B4-BE49-F238E27FC236}">
                <a16:creationId xmlns:a16="http://schemas.microsoft.com/office/drawing/2014/main" id="{86F32050-BA3B-B665-D4FC-83EE5C29BF85}"/>
              </a:ext>
            </a:extLst>
          </p:cNvPr>
          <p:cNvSpPr>
            <a:spLocks noGrp="1"/>
          </p:cNvSpPr>
          <p:nvPr>
            <p:ph idx="1"/>
          </p:nvPr>
        </p:nvSpPr>
        <p:spPr/>
        <p:txBody>
          <a:bodyPr vert="horz" lIns="91440" tIns="45720" rIns="91440" bIns="45720" rtlCol="0" anchor="t">
            <a:normAutofit/>
          </a:bodyPr>
          <a:lstStyle/>
          <a:p>
            <a:pPr marL="227965" indent="-227965"/>
            <a:r>
              <a:rPr lang="en-GB">
                <a:latin typeface="Poppins"/>
                <a:cs typeface="Poppins"/>
              </a:rPr>
              <a:t>Hypothetical damage patter on a WW2 bomber.</a:t>
            </a:r>
            <a:endParaRPr lang="en-GB"/>
          </a:p>
        </p:txBody>
      </p:sp>
      <p:pic>
        <p:nvPicPr>
          <p:cNvPr id="3" name="Picture 2" descr="Survivorship bias in House Hunting: A practical modeling ...">
            <a:extLst>
              <a:ext uri="{FF2B5EF4-FFF2-40B4-BE49-F238E27FC236}">
                <a16:creationId xmlns:a16="http://schemas.microsoft.com/office/drawing/2014/main" id="{8424A77E-B16C-DE1A-80F9-581FB06EBB4A}"/>
              </a:ext>
            </a:extLst>
          </p:cNvPr>
          <p:cNvPicPr>
            <a:picLocks noChangeAspect="1"/>
          </p:cNvPicPr>
          <p:nvPr/>
        </p:nvPicPr>
        <p:blipFill>
          <a:blip r:embed="rId2"/>
          <a:srcRect t="3339" r="186" b="51897"/>
          <a:stretch>
            <a:fillRect/>
          </a:stretch>
        </p:blipFill>
        <p:spPr>
          <a:xfrm>
            <a:off x="883608" y="2408520"/>
            <a:ext cx="10198017" cy="2555000"/>
          </a:xfrm>
          <a:prstGeom prst="rect">
            <a:avLst/>
          </a:prstGeom>
        </p:spPr>
      </p:pic>
      <p:sp>
        <p:nvSpPr>
          <p:cNvPr id="4" name="TextBox 3">
            <a:extLst>
              <a:ext uri="{FF2B5EF4-FFF2-40B4-BE49-F238E27FC236}">
                <a16:creationId xmlns:a16="http://schemas.microsoft.com/office/drawing/2014/main" id="{A7DFBF6A-9B5E-4AA2-0B3E-AA9FD25318BD}"/>
              </a:ext>
            </a:extLst>
          </p:cNvPr>
          <p:cNvSpPr txBox="1"/>
          <p:nvPr/>
        </p:nvSpPr>
        <p:spPr>
          <a:xfrm>
            <a:off x="1304925" y="5105399"/>
            <a:ext cx="28956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Bullet holes observed from returning flights.</a:t>
            </a:r>
            <a:endParaRPr lang="en-GB" dirty="0"/>
          </a:p>
        </p:txBody>
      </p:sp>
      <p:sp>
        <p:nvSpPr>
          <p:cNvPr id="5" name="TextBox 4">
            <a:extLst>
              <a:ext uri="{FF2B5EF4-FFF2-40B4-BE49-F238E27FC236}">
                <a16:creationId xmlns:a16="http://schemas.microsoft.com/office/drawing/2014/main" id="{477F210F-3DBE-32DC-A603-C3086A02B333}"/>
              </a:ext>
            </a:extLst>
          </p:cNvPr>
          <p:cNvSpPr txBox="1"/>
          <p:nvPr/>
        </p:nvSpPr>
        <p:spPr>
          <a:xfrm>
            <a:off x="4705350" y="4962524"/>
            <a:ext cx="28956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Potential areas to reinforce with additional armour covering the holes...</a:t>
            </a:r>
            <a:endParaRPr lang="en-GB" dirty="0"/>
          </a:p>
        </p:txBody>
      </p:sp>
      <p:sp>
        <p:nvSpPr>
          <p:cNvPr id="6" name="TextBox 5">
            <a:extLst>
              <a:ext uri="{FF2B5EF4-FFF2-40B4-BE49-F238E27FC236}">
                <a16:creationId xmlns:a16="http://schemas.microsoft.com/office/drawing/2014/main" id="{E6AEE57A-9845-C930-BF4C-65B1070DA57D}"/>
              </a:ext>
            </a:extLst>
          </p:cNvPr>
          <p:cNvSpPr txBox="1"/>
          <p:nvPr/>
        </p:nvSpPr>
        <p:spPr>
          <a:xfrm>
            <a:off x="8001000" y="4962524"/>
            <a:ext cx="28956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 the planes that didn't return probably got holes in more crucial areas.</a:t>
            </a:r>
            <a:endParaRPr lang="en-GB" dirty="0"/>
          </a:p>
        </p:txBody>
      </p:sp>
      <p:sp>
        <p:nvSpPr>
          <p:cNvPr id="8" name="TextBox 7">
            <a:extLst>
              <a:ext uri="{FF2B5EF4-FFF2-40B4-BE49-F238E27FC236}">
                <a16:creationId xmlns:a16="http://schemas.microsoft.com/office/drawing/2014/main" id="{249422BB-9431-498C-CF55-7E2EE426EED9}"/>
              </a:ext>
            </a:extLst>
          </p:cNvPr>
          <p:cNvSpPr txBox="1"/>
          <p:nvPr/>
        </p:nvSpPr>
        <p:spPr>
          <a:xfrm>
            <a:off x="885825" y="6048375"/>
            <a:ext cx="10325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dirty="0">
                <a:ea typeface="Calibri"/>
                <a:cs typeface="Calibri"/>
              </a:rPr>
              <a:t>Are we using data from the patients that need the help?</a:t>
            </a:r>
            <a:endParaRPr lang="en-US" dirty="0"/>
          </a:p>
        </p:txBody>
      </p:sp>
    </p:spTree>
    <p:extLst>
      <p:ext uri="{BB962C8B-B14F-4D97-AF65-F5344CB8AC3E}">
        <p14:creationId xmlns:p14="http://schemas.microsoft.com/office/powerpoint/2010/main" val="1754188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86B1A-F8B7-5F67-7789-AB8D60852748}"/>
              </a:ext>
            </a:extLst>
          </p:cNvPr>
          <p:cNvSpPr>
            <a:spLocks noGrp="1"/>
          </p:cNvSpPr>
          <p:nvPr>
            <p:ph type="title"/>
          </p:nvPr>
        </p:nvSpPr>
        <p:spPr/>
        <p:txBody>
          <a:bodyPr/>
          <a:lstStyle/>
          <a:p>
            <a:r>
              <a:rPr lang="en-GB">
                <a:latin typeface="Poppins"/>
                <a:cs typeface="Poppins"/>
              </a:rPr>
              <a:t>The Simpson's paradox</a:t>
            </a:r>
            <a:endParaRPr lang="en-US"/>
          </a:p>
        </p:txBody>
      </p:sp>
      <p:pic>
        <p:nvPicPr>
          <p:cNvPr id="4" name="Picture 3" descr="Frontiers | Simpson's paradox in psychological science: a practical guide">
            <a:extLst>
              <a:ext uri="{FF2B5EF4-FFF2-40B4-BE49-F238E27FC236}">
                <a16:creationId xmlns:a16="http://schemas.microsoft.com/office/drawing/2014/main" id="{5648F2B5-3AFB-2BAA-05BF-19D4F4BB86DF}"/>
              </a:ext>
            </a:extLst>
          </p:cNvPr>
          <p:cNvPicPr>
            <a:picLocks noChangeAspect="1"/>
          </p:cNvPicPr>
          <p:nvPr/>
        </p:nvPicPr>
        <p:blipFill>
          <a:blip r:embed="rId2"/>
          <a:stretch>
            <a:fillRect/>
          </a:stretch>
        </p:blipFill>
        <p:spPr>
          <a:xfrm>
            <a:off x="5496287" y="1898091"/>
            <a:ext cx="5964819" cy="4300791"/>
          </a:xfrm>
          <a:prstGeom prst="rect">
            <a:avLst/>
          </a:prstGeom>
        </p:spPr>
      </p:pic>
      <p:sp>
        <p:nvSpPr>
          <p:cNvPr id="5" name="TextBox 4">
            <a:extLst>
              <a:ext uri="{FF2B5EF4-FFF2-40B4-BE49-F238E27FC236}">
                <a16:creationId xmlns:a16="http://schemas.microsoft.com/office/drawing/2014/main" id="{18E639F0-C60C-76B7-1508-856B35CB0542}"/>
              </a:ext>
            </a:extLst>
          </p:cNvPr>
          <p:cNvSpPr txBox="1"/>
          <p:nvPr/>
        </p:nvSpPr>
        <p:spPr>
          <a:xfrm>
            <a:off x="0" y="6600825"/>
            <a:ext cx="121920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Kievit Rogier , Frankenhuis Willem E., </a:t>
            </a:r>
            <a:r>
              <a:rPr lang="en-US" sz="1200" err="1"/>
              <a:t>Waldorp</a:t>
            </a:r>
            <a:r>
              <a:rPr lang="en-US" sz="1200"/>
              <a:t> Lourens , Borsboom Denny, </a:t>
            </a:r>
            <a:r>
              <a:rPr lang="en-US" sz="1200">
                <a:ea typeface="+mn-lt"/>
                <a:cs typeface="+mn-lt"/>
              </a:rPr>
              <a:t>Simpson's paradox in psychological science: a practical guide, Frontiers in Psychology, 2013</a:t>
            </a:r>
            <a:endParaRPr lang="en-US" sz="1200">
              <a:ea typeface="Calibri"/>
              <a:cs typeface="Calibri"/>
            </a:endParaRPr>
          </a:p>
        </p:txBody>
      </p:sp>
    </p:spTree>
    <p:extLst>
      <p:ext uri="{BB962C8B-B14F-4D97-AF65-F5344CB8AC3E}">
        <p14:creationId xmlns:p14="http://schemas.microsoft.com/office/powerpoint/2010/main" val="28150826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ales of justice on blue background">
            <a:extLst>
              <a:ext uri="{FF2B5EF4-FFF2-40B4-BE49-F238E27FC236}">
                <a16:creationId xmlns:a16="http://schemas.microsoft.com/office/drawing/2014/main" id="{71D6D10D-40E9-69EC-426B-21D466F20686}"/>
              </a:ext>
            </a:extLst>
          </p:cNvPr>
          <p:cNvPicPr>
            <a:picLocks noChangeAspect="1"/>
          </p:cNvPicPr>
          <p:nvPr/>
        </p:nvPicPr>
        <p:blipFill>
          <a:blip r:embed="rId2"/>
          <a:srcRect l="15971" r="15971"/>
          <a:stretch/>
        </p:blipFill>
        <p:spPr>
          <a:xfrm>
            <a:off x="5183188" y="0"/>
            <a:ext cx="7008820" cy="6865447"/>
          </a:xfrm>
          <a:prstGeom prst="rect">
            <a:avLst/>
          </a:prstGeom>
        </p:spPr>
      </p:pic>
      <p:sp>
        <p:nvSpPr>
          <p:cNvPr id="5" name="Text Placeholder 4">
            <a:extLst>
              <a:ext uri="{FF2B5EF4-FFF2-40B4-BE49-F238E27FC236}">
                <a16:creationId xmlns:a16="http://schemas.microsoft.com/office/drawing/2014/main" id="{5F281D93-CF58-8731-5A5B-74E1470CAAD6}"/>
              </a:ext>
            </a:extLst>
          </p:cNvPr>
          <p:cNvSpPr>
            <a:spLocks noGrp="1"/>
          </p:cNvSpPr>
          <p:nvPr>
            <p:ph type="body" sz="half" idx="2"/>
          </p:nvPr>
        </p:nvSpPr>
        <p:spPr/>
        <p:txBody>
          <a:bodyPr vert="horz" lIns="91440" tIns="45720" rIns="91440" bIns="45720" rtlCol="0" anchor="ctr">
            <a:normAutofit fontScale="70000" lnSpcReduction="20000"/>
          </a:bodyPr>
          <a:lstStyle/>
          <a:p>
            <a:r>
              <a:rPr lang="en-GB" sz="3200" b="1">
                <a:solidFill>
                  <a:srgbClr val="9A003B"/>
                </a:solidFill>
                <a:latin typeface="Segoe UI"/>
                <a:cs typeface="Segoe UI"/>
              </a:rPr>
              <a:t>4. Ethics and Regulations</a:t>
            </a:r>
            <a:endParaRPr lang="en-GB" sz="3200">
              <a:solidFill>
                <a:srgbClr val="000000"/>
              </a:solidFill>
              <a:latin typeface="Segoe UI"/>
              <a:cs typeface="Segoe UI"/>
            </a:endParaRPr>
          </a:p>
          <a:p>
            <a:endParaRPr lang="en-GB" sz="3200">
              <a:solidFill>
                <a:srgbClr val="000000"/>
              </a:solidFill>
              <a:latin typeface="Segoe UI"/>
              <a:cs typeface="Segoe UI"/>
            </a:endParaRPr>
          </a:p>
          <a:p>
            <a:pPr marL="514350" indent="-514350">
              <a:buAutoNum type="alphaLcPeriod"/>
            </a:pPr>
            <a:r>
              <a:rPr lang="en-GB" sz="3200" b="1">
                <a:solidFill>
                  <a:srgbClr val="A2364F"/>
                </a:solidFill>
                <a:latin typeface="Segoe UI"/>
                <a:cs typeface="Segoe UI"/>
              </a:rPr>
              <a:t>Regulations</a:t>
            </a:r>
            <a:endParaRPr lang="en-GB" sz="3200">
              <a:solidFill>
                <a:srgbClr val="000000"/>
              </a:solidFill>
              <a:latin typeface="Segoe UI"/>
              <a:cs typeface="Segoe UI"/>
            </a:endParaRPr>
          </a:p>
          <a:p>
            <a:pPr marL="514350" indent="-514350">
              <a:buAutoNum type="alphaLcPeriod"/>
            </a:pPr>
            <a:r>
              <a:rPr lang="en-GB" sz="3200" b="1">
                <a:solidFill>
                  <a:srgbClr val="F0DADE"/>
                </a:solidFill>
                <a:latin typeface="Segoe UI"/>
                <a:cs typeface="Segoe UI"/>
              </a:rPr>
              <a:t>Privacy</a:t>
            </a:r>
          </a:p>
          <a:p>
            <a:pPr marL="514350" indent="-514350">
              <a:buAutoNum type="alphaLcPeriod"/>
            </a:pPr>
            <a:r>
              <a:rPr lang="en-GB" sz="3200" b="1">
                <a:solidFill>
                  <a:srgbClr val="F0DADE"/>
                </a:solidFill>
                <a:latin typeface="Segoe UI"/>
                <a:cs typeface="Segoe UI"/>
              </a:rPr>
              <a:t>Explainability</a:t>
            </a:r>
            <a:endParaRPr lang="en-US" sz="3200">
              <a:solidFill>
                <a:srgbClr val="000000"/>
              </a:solidFill>
              <a:latin typeface="Segoe UI"/>
              <a:cs typeface="Segoe UI"/>
            </a:endParaRPr>
          </a:p>
          <a:p>
            <a:pPr marL="514350" indent="-514350">
              <a:buAutoNum type="alphaLcPeriod"/>
            </a:pPr>
            <a:r>
              <a:rPr lang="en-GB" sz="3200" b="1">
                <a:solidFill>
                  <a:srgbClr val="F0DADE"/>
                </a:solidFill>
                <a:latin typeface="Segoe UI"/>
                <a:cs typeface="Segoe UI"/>
              </a:rPr>
              <a:t>Fairness</a:t>
            </a:r>
            <a:endParaRPr lang="en-US" sz="3200">
              <a:solidFill>
                <a:srgbClr val="000000"/>
              </a:solidFill>
              <a:latin typeface="Segoe UI"/>
              <a:cs typeface="Segoe UI"/>
            </a:endParaRPr>
          </a:p>
          <a:p>
            <a:pPr marL="514350" indent="-514350">
              <a:buAutoNum type="alphaLcPeriod"/>
            </a:pPr>
            <a:r>
              <a:rPr lang="en-GB" sz="3200" b="1">
                <a:solidFill>
                  <a:srgbClr val="F0DADE"/>
                </a:solidFill>
                <a:latin typeface="Segoe UI"/>
                <a:cs typeface="Segoe UI"/>
              </a:rPr>
              <a:t>Accountability</a:t>
            </a:r>
          </a:p>
          <a:p>
            <a:pPr marL="514350" indent="-514350">
              <a:buAutoNum type="alphaLcPeriod"/>
            </a:pPr>
            <a:r>
              <a:rPr lang="en-GB" sz="3200" b="1">
                <a:solidFill>
                  <a:srgbClr val="F0DADE"/>
                </a:solidFill>
                <a:latin typeface="Segoe UI"/>
                <a:cs typeface="Segoe UI"/>
              </a:rPr>
              <a:t>Contestability</a:t>
            </a:r>
          </a:p>
          <a:p>
            <a:pPr algn="ctr"/>
            <a:endParaRPr lang="en-GB" sz="3200" b="1">
              <a:solidFill>
                <a:srgbClr val="F0DADE"/>
              </a:solidFill>
              <a:latin typeface="Poppins"/>
              <a:cs typeface="Poppins"/>
            </a:endParaRPr>
          </a:p>
        </p:txBody>
      </p:sp>
    </p:spTree>
    <p:extLst>
      <p:ext uri="{BB962C8B-B14F-4D97-AF65-F5344CB8AC3E}">
        <p14:creationId xmlns:p14="http://schemas.microsoft.com/office/powerpoint/2010/main" val="7181788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EA216-F47F-DF17-7F11-CD2560BAF8A9}"/>
              </a:ext>
            </a:extLst>
          </p:cNvPr>
          <p:cNvSpPr>
            <a:spLocks noGrp="1"/>
          </p:cNvSpPr>
          <p:nvPr>
            <p:ph type="title"/>
          </p:nvPr>
        </p:nvSpPr>
        <p:spPr/>
        <p:txBody>
          <a:bodyPr/>
          <a:lstStyle/>
          <a:p>
            <a:r>
              <a:rPr lang="en-GB" sz="3200" b="1">
                <a:solidFill>
                  <a:srgbClr val="9A003B"/>
                </a:solidFill>
                <a:latin typeface="Segoe UI"/>
                <a:cs typeface="Segoe UI"/>
              </a:rPr>
              <a:t>Healthcare regulations affecting AI</a:t>
            </a:r>
          </a:p>
        </p:txBody>
      </p:sp>
      <p:sp>
        <p:nvSpPr>
          <p:cNvPr id="3" name="Content Placeholder 2">
            <a:extLst>
              <a:ext uri="{FF2B5EF4-FFF2-40B4-BE49-F238E27FC236}">
                <a16:creationId xmlns:a16="http://schemas.microsoft.com/office/drawing/2014/main" id="{994314B9-96D6-60EF-E744-0170E9446726}"/>
              </a:ext>
            </a:extLst>
          </p:cNvPr>
          <p:cNvSpPr>
            <a:spLocks noGrp="1"/>
          </p:cNvSpPr>
          <p:nvPr>
            <p:ph idx="1"/>
          </p:nvPr>
        </p:nvSpPr>
        <p:spPr/>
        <p:txBody>
          <a:bodyPr vert="horz" lIns="91440" tIns="45720" rIns="91440" bIns="45720" rtlCol="0" anchor="t">
            <a:normAutofit lnSpcReduction="10000"/>
          </a:bodyPr>
          <a:lstStyle/>
          <a:p>
            <a:pPr marL="457200" indent="-457200"/>
            <a:r>
              <a:rPr lang="en-US" sz="2400">
                <a:latin typeface="Segoe UI"/>
                <a:cs typeface="Segoe UI"/>
              </a:rPr>
              <a:t>Market regulations:</a:t>
            </a:r>
            <a:endParaRPr lang="en-US" sz="2400">
              <a:latin typeface="Segoe UI"/>
            </a:endParaRPr>
          </a:p>
          <a:p>
            <a:pPr marL="914400" lvl="1" indent="-227965">
              <a:buFont typeface="Courier New" panose="020B0604020202020204" pitchFamily="34" charset="0"/>
              <a:buChar char="o"/>
            </a:pPr>
            <a:r>
              <a:rPr lang="en-US" sz="1800">
                <a:latin typeface="Segoe UI"/>
                <a:cs typeface="Segoe UI"/>
              </a:rPr>
              <a:t>EU AI Act</a:t>
            </a:r>
            <a:endParaRPr lang="en-US" sz="1800">
              <a:latin typeface="Segoe UI"/>
            </a:endParaRPr>
          </a:p>
          <a:p>
            <a:pPr marL="914400" lvl="1" indent="-227965">
              <a:buFont typeface="Courier New" panose="020B0604020202020204" pitchFamily="34" charset="0"/>
              <a:buChar char="o"/>
            </a:pPr>
            <a:r>
              <a:rPr lang="en-US" sz="1800">
                <a:latin typeface="Segoe UI"/>
                <a:cs typeface="Segoe UI"/>
              </a:rPr>
              <a:t>EU Digital Services Act</a:t>
            </a:r>
            <a:endParaRPr lang="en-US" sz="1800">
              <a:latin typeface="Segoe UI"/>
            </a:endParaRPr>
          </a:p>
          <a:p>
            <a:pPr marL="914400" lvl="1" indent="-227965">
              <a:buFont typeface="Courier New" panose="020B0604020202020204" pitchFamily="34" charset="0"/>
              <a:buChar char="o"/>
            </a:pPr>
            <a:r>
              <a:rPr lang="en-US" sz="1800">
                <a:latin typeface="Segoe UI"/>
                <a:cs typeface="Segoe UI"/>
              </a:rPr>
              <a:t>EU Digital Markets Act</a:t>
            </a:r>
            <a:endParaRPr lang="en-US" sz="1800">
              <a:latin typeface="Segoe UI"/>
            </a:endParaRPr>
          </a:p>
          <a:p>
            <a:pPr marL="914400" lvl="1" indent="-227965">
              <a:buFont typeface="Courier New" panose="020B0604020202020204" pitchFamily="34" charset="0"/>
              <a:buChar char="o"/>
            </a:pPr>
            <a:r>
              <a:rPr lang="en-US" sz="1800">
                <a:latin typeface="Segoe UI"/>
                <a:cs typeface="Segoe UI"/>
              </a:rPr>
              <a:t>EU Cyber Resilience Act</a:t>
            </a:r>
          </a:p>
          <a:p>
            <a:pPr marL="457200" indent="-457200"/>
            <a:r>
              <a:rPr lang="en-US" sz="2400">
                <a:latin typeface="Segoe UI"/>
                <a:cs typeface="Segoe UI"/>
              </a:rPr>
              <a:t>Biopharma regulations:</a:t>
            </a:r>
          </a:p>
          <a:p>
            <a:pPr marL="914400" lvl="1" indent="-227965">
              <a:buFont typeface="Courier New" panose="020B0604020202020204" pitchFamily="34" charset="0"/>
              <a:buChar char="o"/>
            </a:pPr>
            <a:r>
              <a:rPr lang="en-US" sz="1800">
                <a:latin typeface="Segoe UI"/>
                <a:cs typeface="Segoe UI"/>
              </a:rPr>
              <a:t>European Health Data Space</a:t>
            </a:r>
            <a:endParaRPr lang="en-US" sz="1800">
              <a:latin typeface="Segoe UI"/>
            </a:endParaRPr>
          </a:p>
          <a:p>
            <a:pPr marL="914400" lvl="1" indent="-227965">
              <a:buFont typeface="Courier New" panose="020B0604020202020204" pitchFamily="34" charset="0"/>
              <a:buChar char="o"/>
            </a:pPr>
            <a:r>
              <a:rPr lang="en-US" sz="1800">
                <a:latin typeface="Segoe UI"/>
                <a:cs typeface="Segoe UI"/>
              </a:rPr>
              <a:t>General Pharmaceutical Legislation</a:t>
            </a:r>
            <a:endParaRPr lang="en-US" sz="1800">
              <a:latin typeface="Segoe UI"/>
            </a:endParaRPr>
          </a:p>
          <a:p>
            <a:pPr marL="914400" lvl="1" indent="-227965">
              <a:buFont typeface="Courier New" panose="020B0604020202020204" pitchFamily="34" charset="0"/>
              <a:buChar char="o"/>
            </a:pPr>
            <a:r>
              <a:rPr lang="en-US" sz="1800">
                <a:latin typeface="Segoe UI"/>
                <a:cs typeface="Segoe UI"/>
              </a:rPr>
              <a:t>Clinical Trial Regulations</a:t>
            </a:r>
            <a:endParaRPr lang="en-US" sz="1800">
              <a:latin typeface="Segoe UI"/>
            </a:endParaRPr>
          </a:p>
          <a:p>
            <a:pPr marL="457200" indent="-457200"/>
            <a:r>
              <a:rPr lang="en-US" sz="2400">
                <a:latin typeface="Segoe UI"/>
                <a:cs typeface="Segoe UI"/>
              </a:rPr>
              <a:t>Data regulations:</a:t>
            </a:r>
          </a:p>
          <a:p>
            <a:pPr marL="914400" lvl="1" indent="-227965">
              <a:buFont typeface="Courier New" panose="020B0604020202020204" pitchFamily="34" charset="0"/>
              <a:buChar char="o"/>
            </a:pPr>
            <a:r>
              <a:rPr lang="en-US" sz="1800">
                <a:latin typeface="Segoe UI"/>
                <a:cs typeface="Poppins"/>
              </a:rPr>
              <a:t>GDPR (General Data Protection Regulation)</a:t>
            </a:r>
            <a:endParaRPr lang="en-US" sz="1800">
              <a:latin typeface="Segoe UI"/>
            </a:endParaRPr>
          </a:p>
          <a:p>
            <a:pPr marL="914400" lvl="1" indent="-227965">
              <a:buFont typeface="Courier New" panose="020B0604020202020204" pitchFamily="34" charset="0"/>
              <a:buChar char="o"/>
            </a:pPr>
            <a:r>
              <a:rPr lang="en-US" sz="1800">
                <a:latin typeface="Segoe UI"/>
                <a:cs typeface="Poppins"/>
              </a:rPr>
              <a:t>Data Act</a:t>
            </a:r>
            <a:endParaRPr lang="en-US" sz="1800">
              <a:latin typeface="Segoe UI"/>
            </a:endParaRPr>
          </a:p>
          <a:p>
            <a:pPr marL="914400" lvl="1" indent="-227965">
              <a:buFont typeface="Courier New" panose="020B0604020202020204" pitchFamily="34" charset="0"/>
              <a:buChar char="o"/>
            </a:pPr>
            <a:r>
              <a:rPr lang="en-US" sz="1800">
                <a:latin typeface="Segoe UI"/>
                <a:cs typeface="Poppins"/>
              </a:rPr>
              <a:t>Data Governance Act</a:t>
            </a:r>
            <a:endParaRPr lang="en-US" sz="1800">
              <a:latin typeface="Segoe UI"/>
            </a:endParaRPr>
          </a:p>
        </p:txBody>
      </p:sp>
    </p:spTree>
    <p:extLst>
      <p:ext uri="{BB962C8B-B14F-4D97-AF65-F5344CB8AC3E}">
        <p14:creationId xmlns:p14="http://schemas.microsoft.com/office/powerpoint/2010/main" val="41130315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F3DCF-3BF7-D55C-1F91-26EE6E9BEBA4}"/>
              </a:ext>
            </a:extLst>
          </p:cNvPr>
          <p:cNvSpPr>
            <a:spLocks noGrp="1"/>
          </p:cNvSpPr>
          <p:nvPr>
            <p:ph type="title"/>
          </p:nvPr>
        </p:nvSpPr>
        <p:spPr/>
        <p:txBody>
          <a:bodyPr/>
          <a:lstStyle/>
          <a:p>
            <a:r>
              <a:rPr lang="en-GB" sz="3200" b="1">
                <a:solidFill>
                  <a:srgbClr val="9A003B"/>
                </a:solidFill>
                <a:latin typeface="Segoe UI"/>
                <a:cs typeface="Segoe UI"/>
              </a:rPr>
              <a:t>AI ethics and regulations</a:t>
            </a:r>
            <a:endParaRPr lang="en-US"/>
          </a:p>
        </p:txBody>
      </p:sp>
      <p:sp>
        <p:nvSpPr>
          <p:cNvPr id="20" name="Content Placeholder 19">
            <a:extLst>
              <a:ext uri="{FF2B5EF4-FFF2-40B4-BE49-F238E27FC236}">
                <a16:creationId xmlns:a16="http://schemas.microsoft.com/office/drawing/2014/main" id="{9DD1229C-03A9-048F-79E4-D24B3A05866F}"/>
              </a:ext>
            </a:extLst>
          </p:cNvPr>
          <p:cNvSpPr>
            <a:spLocks noGrp="1"/>
          </p:cNvSpPr>
          <p:nvPr>
            <p:ph idx="1"/>
          </p:nvPr>
        </p:nvSpPr>
        <p:spPr/>
        <p:txBody>
          <a:bodyPr vert="horz" lIns="91440" tIns="45720" rIns="91440" bIns="45720" rtlCol="0" anchor="t">
            <a:normAutofit/>
          </a:bodyPr>
          <a:lstStyle/>
          <a:p>
            <a:pPr marL="227965" indent="-227965"/>
            <a:r>
              <a:rPr lang="en-US" sz="2400">
                <a:latin typeface="Segoe UI"/>
                <a:cs typeface="Segoe UI"/>
              </a:rPr>
              <a:t>Five key principles for regulatory use of AI for medical products</a:t>
            </a:r>
            <a:endParaRPr lang="en-US" sz="2400">
              <a:solidFill>
                <a:srgbClr val="000000"/>
              </a:solidFill>
              <a:latin typeface="Segoe UI"/>
              <a:cs typeface="Segoe UI"/>
            </a:endParaRPr>
          </a:p>
          <a:p>
            <a:pPr marL="227965" indent="-227965"/>
            <a:endParaRPr lang="en-US"/>
          </a:p>
        </p:txBody>
      </p:sp>
      <p:sp>
        <p:nvSpPr>
          <p:cNvPr id="8" name="Rectangle: Rounded Corners 7">
            <a:extLst>
              <a:ext uri="{FF2B5EF4-FFF2-40B4-BE49-F238E27FC236}">
                <a16:creationId xmlns:a16="http://schemas.microsoft.com/office/drawing/2014/main" id="{EA4F652D-B054-1D1E-74D9-84DF25219A0C}"/>
              </a:ext>
            </a:extLst>
          </p:cNvPr>
          <p:cNvSpPr/>
          <p:nvPr/>
        </p:nvSpPr>
        <p:spPr>
          <a:xfrm>
            <a:off x="828675" y="2570163"/>
            <a:ext cx="1727200" cy="3640138"/>
          </a:xfrm>
          <a:prstGeom prst="roundRect">
            <a:avLst/>
          </a:prstGeom>
          <a:solidFill>
            <a:srgbClr val="CC586E"/>
          </a:solidFill>
          <a:ln w="57150">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1200"/>
              </a:spcAft>
              <a:defRPr/>
            </a:pPr>
            <a:r>
              <a:rPr lang="en-GB" sz="3600" b="1">
                <a:solidFill>
                  <a:prstClr val="white"/>
                </a:solidFill>
                <a:latin typeface="Segoe UI"/>
                <a:ea typeface="+mn-lt"/>
                <a:cs typeface="+mn-lt"/>
              </a:rPr>
              <a:t>1</a:t>
            </a:r>
            <a:endParaRPr lang="en-US" sz="3600" b="1">
              <a:solidFill>
                <a:prstClr val="white"/>
              </a:solidFill>
              <a:latin typeface="Segoe UI"/>
              <a:ea typeface="+mn-lt"/>
              <a:cs typeface="+mn-lt"/>
            </a:endParaRPr>
          </a:p>
          <a:p>
            <a:pPr algn="ctr">
              <a:lnSpc>
                <a:spcPct val="90000"/>
              </a:lnSpc>
              <a:spcAft>
                <a:spcPts val="1200"/>
              </a:spcAft>
              <a:defRPr/>
            </a:pPr>
            <a:r>
              <a:rPr lang="en-GB" b="1">
                <a:solidFill>
                  <a:prstClr val="white"/>
                </a:solidFill>
                <a:latin typeface="Segoe UI"/>
                <a:ea typeface="+mn-lt"/>
                <a:cs typeface="+mn-lt"/>
              </a:rPr>
              <a:t>Safety, security and robustness</a:t>
            </a:r>
            <a:endParaRPr lang="en-US" b="1">
              <a:solidFill>
                <a:prstClr val="white"/>
              </a:solidFill>
              <a:latin typeface="Segoe UI"/>
              <a:ea typeface="+mn-lt"/>
              <a:cs typeface="+mn-lt"/>
            </a:endParaRPr>
          </a:p>
        </p:txBody>
      </p:sp>
      <p:pic>
        <p:nvPicPr>
          <p:cNvPr id="9" name="Graphic 114" descr="Lock with solid fill">
            <a:extLst>
              <a:ext uri="{FF2B5EF4-FFF2-40B4-BE49-F238E27FC236}">
                <a16:creationId xmlns:a16="http://schemas.microsoft.com/office/drawing/2014/main" id="{F47A0447-BC72-2637-4DC1-33CEF5A7A8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8743" y="4367355"/>
            <a:ext cx="1851094" cy="1652759"/>
          </a:xfrm>
          <a:prstGeom prst="rect">
            <a:avLst/>
          </a:prstGeom>
        </p:spPr>
      </p:pic>
      <p:sp>
        <p:nvSpPr>
          <p:cNvPr id="10" name="Rectangle: Rounded Corners 9">
            <a:extLst>
              <a:ext uri="{FF2B5EF4-FFF2-40B4-BE49-F238E27FC236}">
                <a16:creationId xmlns:a16="http://schemas.microsoft.com/office/drawing/2014/main" id="{06DBF624-20E7-16A6-59E8-7DFAD5361F62}"/>
              </a:ext>
            </a:extLst>
          </p:cNvPr>
          <p:cNvSpPr/>
          <p:nvPr/>
        </p:nvSpPr>
        <p:spPr>
          <a:xfrm>
            <a:off x="2992438" y="2570163"/>
            <a:ext cx="1727200" cy="3640138"/>
          </a:xfrm>
          <a:prstGeom prst="roundRect">
            <a:avLst/>
          </a:prstGeom>
          <a:solidFill>
            <a:srgbClr val="CC586E"/>
          </a:solidFill>
          <a:ln w="57150">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1200"/>
              </a:spcAft>
              <a:defRPr/>
            </a:pPr>
            <a:r>
              <a:rPr lang="en-GB" sz="3600" b="1">
                <a:solidFill>
                  <a:prstClr val="white"/>
                </a:solidFill>
                <a:latin typeface="Segoe UI"/>
                <a:ea typeface="+mn-lt"/>
                <a:cs typeface="+mn-lt"/>
              </a:rPr>
              <a:t>2</a:t>
            </a:r>
          </a:p>
          <a:p>
            <a:pPr algn="ctr">
              <a:lnSpc>
                <a:spcPct val="90000"/>
              </a:lnSpc>
              <a:spcAft>
                <a:spcPts val="1200"/>
              </a:spcAft>
              <a:defRPr/>
            </a:pPr>
            <a:r>
              <a:rPr lang="en-GB" b="1">
                <a:solidFill>
                  <a:prstClr val="white"/>
                </a:solidFill>
                <a:latin typeface="Segoe UI"/>
                <a:ea typeface="+mn-lt"/>
                <a:cs typeface="+mn-lt"/>
              </a:rPr>
              <a:t>Transparency and explainability</a:t>
            </a:r>
          </a:p>
        </p:txBody>
      </p:sp>
      <p:sp>
        <p:nvSpPr>
          <p:cNvPr id="11" name="Rectangle: Rounded Corners 10">
            <a:extLst>
              <a:ext uri="{FF2B5EF4-FFF2-40B4-BE49-F238E27FC236}">
                <a16:creationId xmlns:a16="http://schemas.microsoft.com/office/drawing/2014/main" id="{F6E0CAD1-E720-1BC1-E824-2C886217F6F3}"/>
              </a:ext>
            </a:extLst>
          </p:cNvPr>
          <p:cNvSpPr/>
          <p:nvPr/>
        </p:nvSpPr>
        <p:spPr>
          <a:xfrm>
            <a:off x="5156200" y="2570163"/>
            <a:ext cx="1727200" cy="3640138"/>
          </a:xfrm>
          <a:prstGeom prst="roundRect">
            <a:avLst/>
          </a:prstGeom>
          <a:solidFill>
            <a:srgbClr val="CC586E"/>
          </a:solidFill>
          <a:ln w="57150">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1200"/>
              </a:spcAft>
              <a:defRPr/>
            </a:pPr>
            <a:r>
              <a:rPr lang="en-GB" sz="3600" b="1">
                <a:solidFill>
                  <a:prstClr val="white"/>
                </a:solidFill>
                <a:latin typeface="Segoe UI"/>
                <a:ea typeface="+mn-lt"/>
                <a:cs typeface="+mn-lt"/>
              </a:rPr>
              <a:t>3</a:t>
            </a:r>
          </a:p>
          <a:p>
            <a:pPr algn="ctr">
              <a:lnSpc>
                <a:spcPct val="90000"/>
              </a:lnSpc>
              <a:spcAft>
                <a:spcPts val="1200"/>
              </a:spcAft>
              <a:defRPr/>
            </a:pPr>
            <a:r>
              <a:rPr lang="en-GB" b="1">
                <a:solidFill>
                  <a:prstClr val="white"/>
                </a:solidFill>
                <a:latin typeface="Segoe UI"/>
                <a:ea typeface="+mn-lt"/>
                <a:cs typeface="+mn-lt"/>
              </a:rPr>
              <a:t>Fairness</a:t>
            </a:r>
          </a:p>
        </p:txBody>
      </p:sp>
      <p:sp>
        <p:nvSpPr>
          <p:cNvPr id="12" name="Rectangle: Rounded Corners 11">
            <a:extLst>
              <a:ext uri="{FF2B5EF4-FFF2-40B4-BE49-F238E27FC236}">
                <a16:creationId xmlns:a16="http://schemas.microsoft.com/office/drawing/2014/main" id="{5A9F0E17-B276-79FE-9B9C-6B51914F390A}"/>
              </a:ext>
            </a:extLst>
          </p:cNvPr>
          <p:cNvSpPr/>
          <p:nvPr/>
        </p:nvSpPr>
        <p:spPr>
          <a:xfrm>
            <a:off x="7319963" y="2570163"/>
            <a:ext cx="1727200" cy="3640138"/>
          </a:xfrm>
          <a:prstGeom prst="roundRect">
            <a:avLst/>
          </a:prstGeom>
          <a:solidFill>
            <a:srgbClr val="CC586E"/>
          </a:solidFill>
          <a:ln w="57150">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1200"/>
              </a:spcAft>
              <a:defRPr/>
            </a:pPr>
            <a:r>
              <a:rPr lang="en-GB" sz="3600" b="1">
                <a:solidFill>
                  <a:prstClr val="white"/>
                </a:solidFill>
                <a:latin typeface="Segoe UI"/>
                <a:ea typeface="+mn-lt"/>
                <a:cs typeface="+mn-lt"/>
              </a:rPr>
              <a:t>4</a:t>
            </a:r>
          </a:p>
          <a:p>
            <a:pPr algn="ctr">
              <a:spcAft>
                <a:spcPts val="1200"/>
              </a:spcAft>
              <a:defRPr/>
            </a:pPr>
            <a:r>
              <a:rPr lang="en-GB" b="1">
                <a:solidFill>
                  <a:prstClr val="white"/>
                </a:solidFill>
                <a:latin typeface="Segoe UI"/>
                <a:ea typeface="+mn-lt"/>
                <a:cs typeface="+mn-lt"/>
              </a:rPr>
              <a:t>Accountability and governance</a:t>
            </a:r>
            <a:endParaRPr lang="en-GB" b="1">
              <a:solidFill>
                <a:prstClr val="white"/>
              </a:solidFill>
              <a:latin typeface="Segoe UI"/>
              <a:cs typeface="Calibri"/>
            </a:endParaRPr>
          </a:p>
        </p:txBody>
      </p:sp>
      <p:sp>
        <p:nvSpPr>
          <p:cNvPr id="13" name="Rectangle: Rounded Corners 12">
            <a:extLst>
              <a:ext uri="{FF2B5EF4-FFF2-40B4-BE49-F238E27FC236}">
                <a16:creationId xmlns:a16="http://schemas.microsoft.com/office/drawing/2014/main" id="{AA85E47A-0139-EAD3-E964-798D14EB4A7E}"/>
              </a:ext>
            </a:extLst>
          </p:cNvPr>
          <p:cNvSpPr/>
          <p:nvPr/>
        </p:nvSpPr>
        <p:spPr>
          <a:xfrm>
            <a:off x="9483725" y="2570163"/>
            <a:ext cx="1727200" cy="3640138"/>
          </a:xfrm>
          <a:prstGeom prst="roundRect">
            <a:avLst/>
          </a:prstGeom>
          <a:solidFill>
            <a:srgbClr val="CC586E"/>
          </a:solidFill>
          <a:ln w="57150">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1200"/>
              </a:spcAft>
              <a:defRPr/>
            </a:pPr>
            <a:r>
              <a:rPr lang="en-GB" sz="3600" b="1">
                <a:solidFill>
                  <a:prstClr val="white"/>
                </a:solidFill>
                <a:latin typeface="Segoe UI"/>
                <a:ea typeface="+mn-lt"/>
                <a:cs typeface="+mn-lt"/>
              </a:rPr>
              <a:t>5</a:t>
            </a:r>
          </a:p>
          <a:p>
            <a:pPr algn="ctr">
              <a:lnSpc>
                <a:spcPct val="90000"/>
              </a:lnSpc>
              <a:spcAft>
                <a:spcPts val="1200"/>
              </a:spcAft>
              <a:defRPr/>
            </a:pPr>
            <a:r>
              <a:rPr lang="en-GB" b="1" err="1">
                <a:solidFill>
                  <a:prstClr val="white"/>
                </a:solidFill>
                <a:latin typeface="Segoe UI"/>
                <a:ea typeface="+mn-lt"/>
                <a:cs typeface="+mn-lt"/>
              </a:rPr>
              <a:t>Contestabilityand</a:t>
            </a:r>
            <a:r>
              <a:rPr lang="en-GB" b="1">
                <a:solidFill>
                  <a:prstClr val="white"/>
                </a:solidFill>
                <a:latin typeface="Segoe UI"/>
                <a:ea typeface="+mn-lt"/>
                <a:cs typeface="+mn-lt"/>
              </a:rPr>
              <a:t>       redress</a:t>
            </a:r>
            <a:endParaRPr lang="en-GB">
              <a:solidFill>
                <a:prstClr val="white"/>
              </a:solidFill>
              <a:cs typeface="Calibri"/>
            </a:endParaRPr>
          </a:p>
        </p:txBody>
      </p:sp>
      <p:grpSp>
        <p:nvGrpSpPr>
          <p:cNvPr id="14" name="Group 13">
            <a:extLst>
              <a:ext uri="{FF2B5EF4-FFF2-40B4-BE49-F238E27FC236}">
                <a16:creationId xmlns:a16="http://schemas.microsoft.com/office/drawing/2014/main" id="{920D54A9-9002-6CAB-6910-AE5C470FDCDC}"/>
              </a:ext>
            </a:extLst>
          </p:cNvPr>
          <p:cNvGrpSpPr/>
          <p:nvPr/>
        </p:nvGrpSpPr>
        <p:grpSpPr>
          <a:xfrm>
            <a:off x="3184821" y="4591966"/>
            <a:ext cx="1336524" cy="1197978"/>
            <a:chOff x="3184821" y="4591966"/>
            <a:chExt cx="1336524" cy="1197978"/>
          </a:xfrm>
        </p:grpSpPr>
        <p:pic>
          <p:nvPicPr>
            <p:cNvPr id="18" name="Content Placeholder 7" descr="Decision chart with solid fill">
              <a:extLst>
                <a:ext uri="{FF2B5EF4-FFF2-40B4-BE49-F238E27FC236}">
                  <a16:creationId xmlns:a16="http://schemas.microsoft.com/office/drawing/2014/main" id="{A1C6C8B1-FE40-E06F-94B4-F46E085DD2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1939" y="4944922"/>
              <a:ext cx="764655" cy="780669"/>
            </a:xfrm>
            <a:prstGeom prst="rect">
              <a:avLst/>
            </a:prstGeom>
          </p:spPr>
        </p:pic>
        <p:sp>
          <p:nvSpPr>
            <p:cNvPr id="19" name="Cube 18">
              <a:extLst>
                <a:ext uri="{FF2B5EF4-FFF2-40B4-BE49-F238E27FC236}">
                  <a16:creationId xmlns:a16="http://schemas.microsoft.com/office/drawing/2014/main" id="{CDC66CEB-6411-7560-BB5F-3ADA4AC0283D}"/>
                </a:ext>
              </a:extLst>
            </p:cNvPr>
            <p:cNvSpPr/>
            <p:nvPr/>
          </p:nvSpPr>
          <p:spPr>
            <a:xfrm>
              <a:off x="3184821" y="4591966"/>
              <a:ext cx="1336524" cy="1197978"/>
            </a:xfrm>
            <a:prstGeom prst="cub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15" name="Graphic 121" descr="Scales of justice with solid fill">
            <a:extLst>
              <a:ext uri="{FF2B5EF4-FFF2-40B4-BE49-F238E27FC236}">
                <a16:creationId xmlns:a16="http://schemas.microsoft.com/office/drawing/2014/main" id="{3DFA6EF2-D65D-E6C1-E3AB-5A9F32BAEFA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74217" y="4548717"/>
            <a:ext cx="1284816" cy="1284816"/>
          </a:xfrm>
          <a:prstGeom prst="rect">
            <a:avLst/>
          </a:prstGeom>
        </p:spPr>
      </p:pic>
      <p:pic>
        <p:nvPicPr>
          <p:cNvPr id="16" name="Graphic 122" descr="Cycle with people with solid fill">
            <a:extLst>
              <a:ext uri="{FF2B5EF4-FFF2-40B4-BE49-F238E27FC236}">
                <a16:creationId xmlns:a16="http://schemas.microsoft.com/office/drawing/2014/main" id="{A11E38E6-E0C5-3880-87F5-1A0ADE78B3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59133" y="4474633"/>
            <a:ext cx="1454150" cy="1432983"/>
          </a:xfrm>
          <a:prstGeom prst="rect">
            <a:avLst/>
          </a:prstGeom>
        </p:spPr>
      </p:pic>
      <p:pic>
        <p:nvPicPr>
          <p:cNvPr id="17" name="Graphic 124" descr="Comment Dislike with solid fill">
            <a:extLst>
              <a:ext uri="{FF2B5EF4-FFF2-40B4-BE49-F238E27FC236}">
                <a16:creationId xmlns:a16="http://schemas.microsoft.com/office/drawing/2014/main" id="{7401F825-49D4-0E25-D2FF-B87915EAE4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28716" y="4474633"/>
            <a:ext cx="1443566" cy="1432983"/>
          </a:xfrm>
          <a:prstGeom prst="rect">
            <a:avLst/>
          </a:prstGeom>
        </p:spPr>
      </p:pic>
      <p:sp>
        <p:nvSpPr>
          <p:cNvPr id="3" name="TextBox 2">
            <a:extLst>
              <a:ext uri="{FF2B5EF4-FFF2-40B4-BE49-F238E27FC236}">
                <a16:creationId xmlns:a16="http://schemas.microsoft.com/office/drawing/2014/main" id="{EB418D7A-CA10-9E7C-550C-3BE903AD162B}"/>
              </a:ext>
            </a:extLst>
          </p:cNvPr>
          <p:cNvSpPr txBox="1"/>
          <p:nvPr/>
        </p:nvSpPr>
        <p:spPr>
          <a:xfrm>
            <a:off x="-2059" y="6547022"/>
            <a:ext cx="12196118" cy="3148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Segoe UI"/>
              </a:rPr>
              <a:t>Policy paper. Impact of AI on the regulation of medical products. Medicines &amp; Healthcare products Regulatory Agency, GOV.UK (Apr. 2024)</a:t>
            </a:r>
            <a:r>
              <a:rPr lang="en-US" sz="1400">
                <a:latin typeface="Segoe UI"/>
                <a:cs typeface="Segoe UI"/>
              </a:rPr>
              <a:t>​</a:t>
            </a:r>
            <a:endParaRPr lang="en-US"/>
          </a:p>
        </p:txBody>
      </p:sp>
    </p:spTree>
    <p:extLst>
      <p:ext uri="{BB962C8B-B14F-4D97-AF65-F5344CB8AC3E}">
        <p14:creationId xmlns:p14="http://schemas.microsoft.com/office/powerpoint/2010/main" val="2273313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ales of justice on blue background">
            <a:extLst>
              <a:ext uri="{FF2B5EF4-FFF2-40B4-BE49-F238E27FC236}">
                <a16:creationId xmlns:a16="http://schemas.microsoft.com/office/drawing/2014/main" id="{71D6D10D-40E9-69EC-426B-21D466F20686}"/>
              </a:ext>
            </a:extLst>
          </p:cNvPr>
          <p:cNvPicPr>
            <a:picLocks noChangeAspect="1"/>
          </p:cNvPicPr>
          <p:nvPr/>
        </p:nvPicPr>
        <p:blipFill>
          <a:blip r:embed="rId3"/>
          <a:srcRect l="15971" r="15971"/>
          <a:stretch/>
        </p:blipFill>
        <p:spPr>
          <a:xfrm>
            <a:off x="5183188" y="0"/>
            <a:ext cx="7008820" cy="6865447"/>
          </a:xfrm>
          <a:prstGeom prst="rect">
            <a:avLst/>
          </a:prstGeom>
        </p:spPr>
      </p:pic>
      <p:sp>
        <p:nvSpPr>
          <p:cNvPr id="5" name="Text Placeholder 4">
            <a:extLst>
              <a:ext uri="{FF2B5EF4-FFF2-40B4-BE49-F238E27FC236}">
                <a16:creationId xmlns:a16="http://schemas.microsoft.com/office/drawing/2014/main" id="{5F281D93-CF58-8731-5A5B-74E1470CAAD6}"/>
              </a:ext>
            </a:extLst>
          </p:cNvPr>
          <p:cNvSpPr>
            <a:spLocks noGrp="1"/>
          </p:cNvSpPr>
          <p:nvPr>
            <p:ph type="body" sz="half" idx="2"/>
          </p:nvPr>
        </p:nvSpPr>
        <p:spPr/>
        <p:txBody>
          <a:bodyPr vert="horz" lIns="91440" tIns="45720" rIns="91440" bIns="45720" rtlCol="0" anchor="ctr">
            <a:normAutofit fontScale="70000" lnSpcReduction="20000"/>
          </a:bodyPr>
          <a:lstStyle/>
          <a:p>
            <a:r>
              <a:rPr lang="en-GB" sz="3200" b="1">
                <a:solidFill>
                  <a:srgbClr val="9A003B"/>
                </a:solidFill>
                <a:latin typeface="Segoe UI"/>
                <a:cs typeface="Segoe UI"/>
              </a:rPr>
              <a:t>4. Ethics and Regulations</a:t>
            </a:r>
            <a:endParaRPr lang="en-GB" sz="3200">
              <a:solidFill>
                <a:srgbClr val="000000"/>
              </a:solidFill>
              <a:latin typeface="Segoe UI"/>
              <a:cs typeface="Segoe UI"/>
            </a:endParaRPr>
          </a:p>
          <a:p>
            <a:endParaRPr lang="en-GB" sz="3200">
              <a:solidFill>
                <a:srgbClr val="000000"/>
              </a:solidFill>
              <a:latin typeface="Segoe UI"/>
              <a:cs typeface="Segoe UI"/>
            </a:endParaRPr>
          </a:p>
          <a:p>
            <a:pPr marL="514350" indent="-514350">
              <a:buAutoNum type="alphaLcPeriod"/>
            </a:pPr>
            <a:r>
              <a:rPr lang="en-GB" sz="3200" b="1">
                <a:solidFill>
                  <a:srgbClr val="F0DADE"/>
                </a:solidFill>
                <a:latin typeface="Segoe UI"/>
                <a:cs typeface="Segoe UI"/>
              </a:rPr>
              <a:t>Regulations</a:t>
            </a:r>
          </a:p>
          <a:p>
            <a:pPr marL="514350" indent="-514350">
              <a:buAutoNum type="alphaLcPeriod"/>
            </a:pPr>
            <a:r>
              <a:rPr lang="en-GB" sz="3200" b="1">
                <a:solidFill>
                  <a:srgbClr val="A2364F"/>
                </a:solidFill>
                <a:latin typeface="Segoe UI"/>
                <a:cs typeface="Segoe UI"/>
              </a:rPr>
              <a:t>Privacy</a:t>
            </a:r>
          </a:p>
          <a:p>
            <a:pPr marL="514350" indent="-514350">
              <a:buAutoNum type="alphaLcPeriod"/>
            </a:pPr>
            <a:r>
              <a:rPr lang="en-GB" sz="3200" b="1">
                <a:solidFill>
                  <a:srgbClr val="F0DADE"/>
                </a:solidFill>
                <a:latin typeface="Segoe UI"/>
                <a:cs typeface="Segoe UI"/>
              </a:rPr>
              <a:t>Explainability</a:t>
            </a:r>
            <a:endParaRPr lang="en-US" sz="3200">
              <a:solidFill>
                <a:srgbClr val="F0DADE"/>
              </a:solidFill>
              <a:latin typeface="Segoe UI"/>
              <a:cs typeface="Segoe UI"/>
            </a:endParaRPr>
          </a:p>
          <a:p>
            <a:pPr marL="514350" indent="-514350">
              <a:buAutoNum type="alphaLcPeriod"/>
            </a:pPr>
            <a:r>
              <a:rPr lang="en-GB" sz="3200" b="1">
                <a:solidFill>
                  <a:srgbClr val="F0DADE"/>
                </a:solidFill>
                <a:latin typeface="Segoe UI"/>
                <a:cs typeface="Segoe UI"/>
              </a:rPr>
              <a:t>Fairness</a:t>
            </a:r>
            <a:endParaRPr lang="en-US" sz="3200">
              <a:solidFill>
                <a:srgbClr val="000000"/>
              </a:solidFill>
              <a:latin typeface="Segoe UI"/>
              <a:cs typeface="Segoe UI"/>
            </a:endParaRPr>
          </a:p>
          <a:p>
            <a:pPr marL="514350" indent="-514350">
              <a:buAutoNum type="alphaLcPeriod"/>
            </a:pPr>
            <a:r>
              <a:rPr lang="en-GB" sz="3200" b="1">
                <a:solidFill>
                  <a:srgbClr val="F0DADE"/>
                </a:solidFill>
                <a:latin typeface="Segoe UI"/>
                <a:cs typeface="Segoe UI"/>
              </a:rPr>
              <a:t>Accountability</a:t>
            </a:r>
          </a:p>
          <a:p>
            <a:pPr marL="514350" indent="-514350">
              <a:buAutoNum type="alphaLcPeriod"/>
            </a:pPr>
            <a:r>
              <a:rPr lang="en-GB" sz="3200" b="1">
                <a:solidFill>
                  <a:srgbClr val="F0DADE"/>
                </a:solidFill>
                <a:latin typeface="Segoe UI"/>
                <a:cs typeface="Segoe UI"/>
              </a:rPr>
              <a:t>Contestability</a:t>
            </a:r>
          </a:p>
          <a:p>
            <a:pPr algn="ctr"/>
            <a:endParaRPr lang="en-GB" sz="3200" b="1">
              <a:solidFill>
                <a:srgbClr val="F0DADE"/>
              </a:solidFill>
              <a:latin typeface="Poppins"/>
              <a:cs typeface="Poppins"/>
            </a:endParaRPr>
          </a:p>
        </p:txBody>
      </p:sp>
    </p:spTree>
    <p:extLst>
      <p:ext uri="{BB962C8B-B14F-4D97-AF65-F5344CB8AC3E}">
        <p14:creationId xmlns:p14="http://schemas.microsoft.com/office/powerpoint/2010/main" val="337825141"/>
      </p:ext>
    </p:extLst>
  </p:cSld>
  <p:clrMapOvr>
    <a:masterClrMapping/>
  </p:clrMapOvr>
  <p:extLst>
    <p:ext uri="{6950BFC3-D8DA-4A85-94F7-54DA5524770B}">
      <p188:commentRel xmlns:p188="http://schemas.microsoft.com/office/powerpoint/2018/8/main" r:id="rId2"/>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E5DCE-3C90-F801-D120-F409CE7DF90C}"/>
              </a:ext>
            </a:extLst>
          </p:cNvPr>
          <p:cNvSpPr>
            <a:spLocks noGrp="1"/>
          </p:cNvSpPr>
          <p:nvPr>
            <p:ph type="title"/>
          </p:nvPr>
        </p:nvSpPr>
        <p:spPr/>
        <p:txBody>
          <a:bodyPr/>
          <a:lstStyle/>
          <a:p>
            <a:r>
              <a:rPr lang="en-GB" sz="3200" b="1">
                <a:solidFill>
                  <a:srgbClr val="9A003B"/>
                </a:solidFill>
                <a:latin typeface="Segoe UI"/>
                <a:cs typeface="Segoe UI"/>
              </a:rPr>
              <a:t>Safety and security</a:t>
            </a:r>
            <a:endParaRPr lang="en-US" sz="3200">
              <a:solidFill>
                <a:srgbClr val="000000"/>
              </a:solidFill>
              <a:latin typeface="Segoe UI"/>
              <a:cs typeface="Segoe UI"/>
            </a:endParaRPr>
          </a:p>
        </p:txBody>
      </p:sp>
      <p:sp>
        <p:nvSpPr>
          <p:cNvPr id="34" name="Content Placeholder 33">
            <a:extLst>
              <a:ext uri="{FF2B5EF4-FFF2-40B4-BE49-F238E27FC236}">
                <a16:creationId xmlns:a16="http://schemas.microsoft.com/office/drawing/2014/main" id="{8C88E8F8-A553-B521-F673-8383FBE21A42}"/>
              </a:ext>
            </a:extLst>
          </p:cNvPr>
          <p:cNvSpPr>
            <a:spLocks noGrp="1"/>
          </p:cNvSpPr>
          <p:nvPr>
            <p:ph idx="1"/>
          </p:nvPr>
        </p:nvSpPr>
        <p:spPr>
          <a:xfrm>
            <a:off x="7145935" y="1825625"/>
            <a:ext cx="3620194" cy="2133238"/>
          </a:xfrm>
        </p:spPr>
        <p:txBody>
          <a:bodyPr vert="horz" lIns="91440" tIns="45720" rIns="91440" bIns="45720" rtlCol="0" anchor="t">
            <a:normAutofit/>
          </a:bodyPr>
          <a:lstStyle/>
          <a:p>
            <a:pPr marL="227965" indent="-227965"/>
            <a:r>
              <a:rPr lang="en-US">
                <a:latin typeface="Segoe UI"/>
                <a:cs typeface="Segoe UI"/>
              </a:rPr>
              <a:t>Federated learning</a:t>
            </a:r>
          </a:p>
          <a:p>
            <a:pPr marL="227965" indent="-227965"/>
            <a:r>
              <a:rPr lang="en-US">
                <a:latin typeface="Segoe UI"/>
                <a:cs typeface="Segoe UI"/>
              </a:rPr>
              <a:t>Synthetic data</a:t>
            </a:r>
          </a:p>
          <a:p>
            <a:pPr marL="227965" indent="-227965"/>
            <a:r>
              <a:rPr lang="en-US">
                <a:latin typeface="Segoe UI"/>
                <a:cs typeface="Segoe UI"/>
              </a:rPr>
              <a:t>Foundation models</a:t>
            </a:r>
          </a:p>
          <a:p>
            <a:pPr marL="227965" indent="-227965"/>
            <a:r>
              <a:rPr lang="en-US">
                <a:latin typeface="Segoe UI"/>
                <a:cs typeface="Segoe UI"/>
              </a:rPr>
              <a:t>Differential privacy</a:t>
            </a:r>
          </a:p>
        </p:txBody>
      </p:sp>
      <p:pic>
        <p:nvPicPr>
          <p:cNvPr id="4" name="Graphic 3" descr="Hospital outline">
            <a:extLst>
              <a:ext uri="{FF2B5EF4-FFF2-40B4-BE49-F238E27FC236}">
                <a16:creationId xmlns:a16="http://schemas.microsoft.com/office/drawing/2014/main" id="{F911C3C9-C177-C2DA-9005-887DDE2B19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242" y="2073353"/>
            <a:ext cx="753979" cy="753979"/>
          </a:xfrm>
          <a:prstGeom prst="rect">
            <a:avLst/>
          </a:prstGeom>
        </p:spPr>
      </p:pic>
      <p:pic>
        <p:nvPicPr>
          <p:cNvPr id="8" name="Graphic 7" descr="Building outline">
            <a:extLst>
              <a:ext uri="{FF2B5EF4-FFF2-40B4-BE49-F238E27FC236}">
                <a16:creationId xmlns:a16="http://schemas.microsoft.com/office/drawing/2014/main" id="{C2934A1C-7EB8-4EFB-6546-D939A74E63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6138" y="4465053"/>
            <a:ext cx="750426" cy="760071"/>
          </a:xfrm>
          <a:prstGeom prst="rect">
            <a:avLst/>
          </a:prstGeom>
        </p:spPr>
      </p:pic>
      <p:pic>
        <p:nvPicPr>
          <p:cNvPr id="10" name="Graphic 9" descr="Home1 outline">
            <a:extLst>
              <a:ext uri="{FF2B5EF4-FFF2-40B4-BE49-F238E27FC236}">
                <a16:creationId xmlns:a16="http://schemas.microsoft.com/office/drawing/2014/main" id="{A7C8E1A1-93A5-028A-F934-14AB900B80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2431" y="4540411"/>
            <a:ext cx="750426" cy="760071"/>
          </a:xfrm>
          <a:prstGeom prst="rect">
            <a:avLst/>
          </a:prstGeom>
        </p:spPr>
      </p:pic>
      <p:pic>
        <p:nvPicPr>
          <p:cNvPr id="12" name="Graphic 11" descr="Business Growth outline">
            <a:extLst>
              <a:ext uri="{FF2B5EF4-FFF2-40B4-BE49-F238E27FC236}">
                <a16:creationId xmlns:a16="http://schemas.microsoft.com/office/drawing/2014/main" id="{076D4962-21CA-9770-B7DA-ABAFBB0860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73341" y="2952742"/>
            <a:ext cx="914400" cy="914400"/>
          </a:xfrm>
          <a:prstGeom prst="rect">
            <a:avLst/>
          </a:prstGeom>
        </p:spPr>
      </p:pic>
      <p:pic>
        <p:nvPicPr>
          <p:cNvPr id="13" name="Graphic 12" descr="Business Growth outline">
            <a:extLst>
              <a:ext uri="{FF2B5EF4-FFF2-40B4-BE49-F238E27FC236}">
                <a16:creationId xmlns:a16="http://schemas.microsoft.com/office/drawing/2014/main" id="{30BFF8AF-2225-4AAD-FE34-B3EBEE0EFB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46962" y="5393071"/>
            <a:ext cx="914400" cy="914400"/>
          </a:xfrm>
          <a:prstGeom prst="rect">
            <a:avLst/>
          </a:prstGeom>
        </p:spPr>
      </p:pic>
      <p:pic>
        <p:nvPicPr>
          <p:cNvPr id="14" name="Graphic 13" descr="Business Growth outline">
            <a:extLst>
              <a:ext uri="{FF2B5EF4-FFF2-40B4-BE49-F238E27FC236}">
                <a16:creationId xmlns:a16="http://schemas.microsoft.com/office/drawing/2014/main" id="{F1AEF0E3-A644-6AA6-4730-6AD2F12E46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04606" y="5344842"/>
            <a:ext cx="914400" cy="914400"/>
          </a:xfrm>
          <a:prstGeom prst="rect">
            <a:avLst/>
          </a:prstGeom>
        </p:spPr>
      </p:pic>
      <p:sp>
        <p:nvSpPr>
          <p:cNvPr id="16" name="Rectangle: Rounded Corners 15">
            <a:extLst>
              <a:ext uri="{FF2B5EF4-FFF2-40B4-BE49-F238E27FC236}">
                <a16:creationId xmlns:a16="http://schemas.microsoft.com/office/drawing/2014/main" id="{C5CDA34E-F28D-0069-2A12-21DFD00BB443}"/>
              </a:ext>
            </a:extLst>
          </p:cNvPr>
          <p:cNvSpPr/>
          <p:nvPr/>
        </p:nvSpPr>
        <p:spPr>
          <a:xfrm>
            <a:off x="897347" y="1938758"/>
            <a:ext cx="2845443" cy="2382455"/>
          </a:xfrm>
          <a:prstGeom prst="roundRect">
            <a:avLst/>
          </a:prstGeom>
          <a:noFill/>
          <a:ln w="5715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a:cs typeface="Segoe UI"/>
            </a:endParaRPr>
          </a:p>
        </p:txBody>
      </p:sp>
      <p:pic>
        <p:nvPicPr>
          <p:cNvPr id="17" name="Graphic 16" descr="Lock with solid fill">
            <a:extLst>
              <a:ext uri="{FF2B5EF4-FFF2-40B4-BE49-F238E27FC236}">
                <a16:creationId xmlns:a16="http://schemas.microsoft.com/office/drawing/2014/main" id="{17149C9E-6090-E793-CD64-BA331623BB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32250" y="1910787"/>
            <a:ext cx="914400" cy="914400"/>
          </a:xfrm>
          <a:prstGeom prst="rect">
            <a:avLst/>
          </a:prstGeom>
        </p:spPr>
      </p:pic>
      <p:sp>
        <p:nvSpPr>
          <p:cNvPr id="19" name="Rectangle: Rounded Corners 18">
            <a:extLst>
              <a:ext uri="{FF2B5EF4-FFF2-40B4-BE49-F238E27FC236}">
                <a16:creationId xmlns:a16="http://schemas.microsoft.com/office/drawing/2014/main" id="{5F2A257B-6114-EEDF-276B-3A68D768D7DE}"/>
              </a:ext>
            </a:extLst>
          </p:cNvPr>
          <p:cNvSpPr/>
          <p:nvPr/>
        </p:nvSpPr>
        <p:spPr>
          <a:xfrm>
            <a:off x="878057" y="4417670"/>
            <a:ext cx="2845443" cy="2382455"/>
          </a:xfrm>
          <a:prstGeom prst="roundRect">
            <a:avLst/>
          </a:prstGeom>
          <a:noFill/>
          <a:ln w="5715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a:cs typeface="Segoe UI"/>
            </a:endParaRPr>
          </a:p>
        </p:txBody>
      </p:sp>
      <p:pic>
        <p:nvPicPr>
          <p:cNvPr id="20" name="Graphic 19" descr="Lock with solid fill">
            <a:extLst>
              <a:ext uri="{FF2B5EF4-FFF2-40B4-BE49-F238E27FC236}">
                <a16:creationId xmlns:a16="http://schemas.microsoft.com/office/drawing/2014/main" id="{F50BA0A8-6163-3110-24DD-76FE14110F6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12960" y="4389699"/>
            <a:ext cx="914400" cy="914400"/>
          </a:xfrm>
          <a:prstGeom prst="rect">
            <a:avLst/>
          </a:prstGeom>
        </p:spPr>
      </p:pic>
      <p:sp>
        <p:nvSpPr>
          <p:cNvPr id="21" name="Rectangle: Rounded Corners 20">
            <a:extLst>
              <a:ext uri="{FF2B5EF4-FFF2-40B4-BE49-F238E27FC236}">
                <a16:creationId xmlns:a16="http://schemas.microsoft.com/office/drawing/2014/main" id="{A202EB62-7991-ED4F-C6E1-A04DC8C60748}"/>
              </a:ext>
            </a:extLst>
          </p:cNvPr>
          <p:cNvSpPr/>
          <p:nvPr/>
        </p:nvSpPr>
        <p:spPr>
          <a:xfrm>
            <a:off x="3935701" y="4408023"/>
            <a:ext cx="2845443" cy="2382455"/>
          </a:xfrm>
          <a:prstGeom prst="roundRect">
            <a:avLst/>
          </a:prstGeom>
          <a:noFill/>
          <a:ln w="5715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a:cs typeface="Segoe UI"/>
            </a:endParaRPr>
          </a:p>
        </p:txBody>
      </p:sp>
      <p:pic>
        <p:nvPicPr>
          <p:cNvPr id="22" name="Graphic 21" descr="Lock with solid fill">
            <a:extLst>
              <a:ext uri="{FF2B5EF4-FFF2-40B4-BE49-F238E27FC236}">
                <a16:creationId xmlns:a16="http://schemas.microsoft.com/office/drawing/2014/main" id="{6035B70C-CC9C-6461-A3E4-68CB509024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70604" y="4380052"/>
            <a:ext cx="914400" cy="914400"/>
          </a:xfrm>
          <a:prstGeom prst="rect">
            <a:avLst/>
          </a:prstGeom>
        </p:spPr>
      </p:pic>
      <p:pic>
        <p:nvPicPr>
          <p:cNvPr id="24" name="Graphic 23" descr="Artificial Intelligence outline">
            <a:extLst>
              <a:ext uri="{FF2B5EF4-FFF2-40B4-BE49-F238E27FC236}">
                <a16:creationId xmlns:a16="http://schemas.microsoft.com/office/drawing/2014/main" id="{D1071A33-EB1F-9442-F308-1B3283A0A38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86908" y="2660222"/>
            <a:ext cx="917615" cy="936906"/>
          </a:xfrm>
          <a:prstGeom prst="rect">
            <a:avLst/>
          </a:prstGeom>
        </p:spPr>
      </p:pic>
      <p:pic>
        <p:nvPicPr>
          <p:cNvPr id="26" name="Graphic 25" descr="Artificial Intelligence outline">
            <a:extLst>
              <a:ext uri="{FF2B5EF4-FFF2-40B4-BE49-F238E27FC236}">
                <a16:creationId xmlns:a16="http://schemas.microsoft.com/office/drawing/2014/main" id="{62F7E764-BCB3-5F25-3236-3F2262D0CC0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51693" y="2833842"/>
            <a:ext cx="917615" cy="936906"/>
          </a:xfrm>
          <a:prstGeom prst="rect">
            <a:avLst/>
          </a:prstGeom>
        </p:spPr>
      </p:pic>
      <p:pic>
        <p:nvPicPr>
          <p:cNvPr id="27" name="Graphic 26" descr="Artificial Intelligence outline">
            <a:extLst>
              <a:ext uri="{FF2B5EF4-FFF2-40B4-BE49-F238E27FC236}">
                <a16:creationId xmlns:a16="http://schemas.microsoft.com/office/drawing/2014/main" id="{4D170351-20C7-FCA6-4428-2DB6923BFF4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64883" y="5766095"/>
            <a:ext cx="917615" cy="936906"/>
          </a:xfrm>
          <a:prstGeom prst="rect">
            <a:avLst/>
          </a:prstGeom>
        </p:spPr>
      </p:pic>
      <p:pic>
        <p:nvPicPr>
          <p:cNvPr id="28" name="Graphic 27" descr="Artificial Intelligence outline">
            <a:extLst>
              <a:ext uri="{FF2B5EF4-FFF2-40B4-BE49-F238E27FC236}">
                <a16:creationId xmlns:a16="http://schemas.microsoft.com/office/drawing/2014/main" id="{567F1682-63D5-295C-ABD0-99183EC7DA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90046" y="5611765"/>
            <a:ext cx="917615" cy="936906"/>
          </a:xfrm>
          <a:prstGeom prst="rect">
            <a:avLst/>
          </a:prstGeom>
        </p:spPr>
      </p:pic>
      <p:grpSp>
        <p:nvGrpSpPr>
          <p:cNvPr id="33" name="Group 32">
            <a:extLst>
              <a:ext uri="{FF2B5EF4-FFF2-40B4-BE49-F238E27FC236}">
                <a16:creationId xmlns:a16="http://schemas.microsoft.com/office/drawing/2014/main" id="{AA991920-15D7-62C5-DB8F-6138BB75354E}"/>
              </a:ext>
            </a:extLst>
          </p:cNvPr>
          <p:cNvGrpSpPr/>
          <p:nvPr/>
        </p:nvGrpSpPr>
        <p:grpSpPr>
          <a:xfrm>
            <a:off x="3935702" y="1909820"/>
            <a:ext cx="2849303" cy="2382455"/>
            <a:chOff x="6838707" y="1765136"/>
            <a:chExt cx="2849303" cy="2382455"/>
          </a:xfrm>
        </p:grpSpPr>
        <p:sp>
          <p:nvSpPr>
            <p:cNvPr id="29" name="Rectangle: Rounded Corners 28">
              <a:extLst>
                <a:ext uri="{FF2B5EF4-FFF2-40B4-BE49-F238E27FC236}">
                  <a16:creationId xmlns:a16="http://schemas.microsoft.com/office/drawing/2014/main" id="{0506DF4B-DE83-CCF6-9FFC-59A14099B8E8}"/>
                </a:ext>
              </a:extLst>
            </p:cNvPr>
            <p:cNvSpPr/>
            <p:nvPr/>
          </p:nvSpPr>
          <p:spPr>
            <a:xfrm>
              <a:off x="6838707" y="1765136"/>
              <a:ext cx="2845443" cy="2382455"/>
            </a:xfrm>
            <a:prstGeom prst="roundRect">
              <a:avLst/>
            </a:prstGeom>
            <a:noFill/>
            <a:ln w="5715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a:cs typeface="Segoe UI"/>
              </a:endParaRPr>
            </a:p>
          </p:txBody>
        </p:sp>
        <p:pic>
          <p:nvPicPr>
            <p:cNvPr id="30" name="Graphic 29" descr="Heart lock outline">
              <a:extLst>
                <a:ext uri="{FF2B5EF4-FFF2-40B4-BE49-F238E27FC236}">
                  <a16:creationId xmlns:a16="http://schemas.microsoft.com/office/drawing/2014/main" id="{A5DB853D-6A5E-3809-D399-579140043A5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73610" y="1987952"/>
              <a:ext cx="914400" cy="914400"/>
            </a:xfrm>
            <a:prstGeom prst="rect">
              <a:avLst/>
            </a:prstGeom>
          </p:spPr>
        </p:pic>
        <p:pic>
          <p:nvPicPr>
            <p:cNvPr id="31" name="Graphic 30" descr="Pandemic flattening curve bar graph outline">
              <a:extLst>
                <a:ext uri="{FF2B5EF4-FFF2-40B4-BE49-F238E27FC236}">
                  <a16:creationId xmlns:a16="http://schemas.microsoft.com/office/drawing/2014/main" id="{69F8809A-F65B-2DF8-208E-A63146A1ADB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211028" y="3126129"/>
              <a:ext cx="914400" cy="914400"/>
            </a:xfrm>
            <a:prstGeom prst="rect">
              <a:avLst/>
            </a:prstGeom>
          </p:spPr>
        </p:pic>
        <p:sp>
          <p:nvSpPr>
            <p:cNvPr id="32" name="TextBox 31">
              <a:extLst>
                <a:ext uri="{FF2B5EF4-FFF2-40B4-BE49-F238E27FC236}">
                  <a16:creationId xmlns:a16="http://schemas.microsoft.com/office/drawing/2014/main" id="{6495893A-ED1F-EE44-3E73-074CD6FB21BD}"/>
                </a:ext>
              </a:extLst>
            </p:cNvPr>
            <p:cNvSpPr txBox="1"/>
            <p:nvPr/>
          </p:nvSpPr>
          <p:spPr>
            <a:xfrm>
              <a:off x="7041265" y="2006278"/>
              <a:ext cx="17382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A2364F"/>
                  </a:solidFill>
                  <a:latin typeface="Segoe UI"/>
                  <a:cs typeface="Segoe UI"/>
                </a:rPr>
                <a:t>Synthetic data</a:t>
              </a:r>
            </a:p>
          </p:txBody>
        </p:sp>
      </p:grpSp>
      <p:sp>
        <p:nvSpPr>
          <p:cNvPr id="5" name="Content Placeholder 33">
            <a:extLst>
              <a:ext uri="{FF2B5EF4-FFF2-40B4-BE49-F238E27FC236}">
                <a16:creationId xmlns:a16="http://schemas.microsoft.com/office/drawing/2014/main" id="{CB5E3B44-526D-9946-7FBA-A17A10438E5F}"/>
              </a:ext>
            </a:extLst>
          </p:cNvPr>
          <p:cNvSpPr txBox="1">
            <a:spLocks/>
          </p:cNvSpPr>
          <p:nvPr/>
        </p:nvSpPr>
        <p:spPr>
          <a:xfrm>
            <a:off x="7147940" y="4524709"/>
            <a:ext cx="3620194" cy="2133238"/>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lang="en-US" sz="2800" kern="1200" dirty="0" smtClean="0">
                <a:solidFill>
                  <a:srgbClr val="41131C"/>
                </a:solidFill>
                <a:latin typeface="Poppins" panose="00000500000000000000" pitchFamily="2" charset="0"/>
                <a:ea typeface="+mn-ea"/>
                <a:cs typeface="Poppins" panose="00000500000000000000" pitchFamily="2" charset="0"/>
              </a:defRPr>
            </a:lvl1pPr>
            <a:lvl2pPr marL="685783" indent="-228594" algn="l" defTabSz="914377" rtl="0" eaLnBrk="1" latinLnBrk="0" hangingPunct="1">
              <a:lnSpc>
                <a:spcPct val="90000"/>
              </a:lnSpc>
              <a:spcBef>
                <a:spcPts val="500"/>
              </a:spcBef>
              <a:buFont typeface="Arial" panose="020B0604020202020204" pitchFamily="34" charset="0"/>
              <a:buChar char="•"/>
              <a:defRPr lang="en-US" sz="2400" kern="1200" dirty="0" smtClean="0">
                <a:solidFill>
                  <a:srgbClr val="41131C"/>
                </a:solidFill>
                <a:latin typeface="Poppins" panose="00000500000000000000" pitchFamily="2" charset="0"/>
                <a:ea typeface="+mn-ea"/>
                <a:cs typeface="Poppins" panose="00000500000000000000" pitchFamily="2" charset="0"/>
              </a:defRPr>
            </a:lvl2pPr>
            <a:lvl3pPr marL="1142971" indent="-228594" algn="l" defTabSz="914377" rtl="0" eaLnBrk="1" latinLnBrk="0" hangingPunct="1">
              <a:lnSpc>
                <a:spcPct val="90000"/>
              </a:lnSpc>
              <a:spcBef>
                <a:spcPts val="500"/>
              </a:spcBef>
              <a:buFont typeface="Arial" panose="020B0604020202020204" pitchFamily="34" charset="0"/>
              <a:buChar char="•"/>
              <a:defRPr lang="en-US" sz="2000" kern="1200" dirty="0" smtClean="0">
                <a:solidFill>
                  <a:srgbClr val="41131C"/>
                </a:solidFill>
                <a:latin typeface="Poppins" panose="00000500000000000000" pitchFamily="2" charset="0"/>
                <a:ea typeface="+mn-ea"/>
                <a:cs typeface="Poppins" panose="00000500000000000000" pitchFamily="2" charset="0"/>
              </a:defRPr>
            </a:lvl3pPr>
            <a:lvl4pPr marL="1600160" indent="-228594" algn="l" defTabSz="914377" rtl="0" eaLnBrk="1" latinLnBrk="0" hangingPunct="1">
              <a:lnSpc>
                <a:spcPct val="90000"/>
              </a:lnSpc>
              <a:spcBef>
                <a:spcPts val="500"/>
              </a:spcBef>
              <a:buFont typeface="Arial" panose="020B0604020202020204" pitchFamily="34" charset="0"/>
              <a:buChar char="•"/>
              <a:defRPr lang="en-US" sz="1800" kern="1200" dirty="0" smtClean="0">
                <a:solidFill>
                  <a:srgbClr val="41131C"/>
                </a:solidFill>
                <a:latin typeface="Poppins" panose="00000500000000000000" pitchFamily="2" charset="0"/>
                <a:ea typeface="+mn-ea"/>
                <a:cs typeface="Poppins" panose="00000500000000000000" pitchFamily="2" charset="0"/>
              </a:defRPr>
            </a:lvl4pPr>
            <a:lvl5pPr marL="2057349" indent="-228594" algn="l" defTabSz="914377" rtl="0" eaLnBrk="1" latinLnBrk="0" hangingPunct="1">
              <a:lnSpc>
                <a:spcPct val="90000"/>
              </a:lnSpc>
              <a:spcBef>
                <a:spcPts val="500"/>
              </a:spcBef>
              <a:buFont typeface="Arial" panose="020B0604020202020204" pitchFamily="34" charset="0"/>
              <a:buChar char="•"/>
              <a:defRPr lang="en-GB" sz="1800" kern="1200" dirty="0" smtClean="0">
                <a:solidFill>
                  <a:srgbClr val="41131C"/>
                </a:solidFill>
                <a:latin typeface="Poppins" panose="00000500000000000000" pitchFamily="2" charset="0"/>
                <a:ea typeface="+mn-ea"/>
                <a:cs typeface="Poppins" panose="000005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Segoe UI"/>
                <a:cs typeface="Segoe UI"/>
              </a:rPr>
              <a:t>Requirements:</a:t>
            </a:r>
          </a:p>
          <a:p>
            <a:pPr marL="227965" indent="-227965"/>
            <a:r>
              <a:rPr lang="en-US">
                <a:latin typeface="Segoe UI"/>
                <a:cs typeface="Segoe UI"/>
              </a:rPr>
              <a:t>Standardisation</a:t>
            </a:r>
          </a:p>
          <a:p>
            <a:pPr marL="227965" indent="-227965"/>
            <a:r>
              <a:rPr lang="en-US">
                <a:latin typeface="Segoe UI"/>
                <a:cs typeface="Segoe UI"/>
              </a:rPr>
              <a:t>Infrastructure</a:t>
            </a:r>
          </a:p>
        </p:txBody>
      </p:sp>
    </p:spTree>
    <p:extLst>
      <p:ext uri="{BB962C8B-B14F-4D97-AF65-F5344CB8AC3E}">
        <p14:creationId xmlns:p14="http://schemas.microsoft.com/office/powerpoint/2010/main" val="303789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4"/>
                                        </p:tgtEl>
                                        <p:attrNameLst>
                                          <p:attrName>ppt_x</p:attrName>
                                        </p:attrNameLst>
                                      </p:cBhvr>
                                      <p:tavLst>
                                        <p:tav tm="0">
                                          <p:val>
                                            <p:strVal val="ppt_x"/>
                                          </p:val>
                                        </p:tav>
                                        <p:tav tm="100000">
                                          <p:val>
                                            <p:strVal val="ppt_x"/>
                                          </p:val>
                                        </p:tav>
                                      </p:tavLst>
                                    </p:anim>
                                    <p:anim calcmode="lin" valueType="num">
                                      <p:cBhvr additive="base">
                                        <p:cTn id="12" dur="500"/>
                                        <p:tgtEl>
                                          <p:spTgt spid="24"/>
                                        </p:tgtEl>
                                        <p:attrNameLst>
                                          <p:attrName>ppt_y</p:attrName>
                                        </p:attrNameLst>
                                      </p:cBhvr>
                                      <p:tavLst>
                                        <p:tav tm="0">
                                          <p:val>
                                            <p:strVal val="ppt_y"/>
                                          </p:val>
                                        </p:tav>
                                        <p:tav tm="100000">
                                          <p:val>
                                            <p:strVal val="1+ppt_h/2"/>
                                          </p:val>
                                        </p:tav>
                                      </p:tavLst>
                                    </p:anim>
                                    <p:set>
                                      <p:cBhvr>
                                        <p:cTn id="13" dur="1" fill="hold">
                                          <p:stCondLst>
                                            <p:cond delay="499"/>
                                          </p:stCondLst>
                                        </p:cTn>
                                        <p:tgtEl>
                                          <p:spTgt spid="24"/>
                                        </p:tgtEl>
                                        <p:attrNameLst>
                                          <p:attrName>style.visibility</p:attrName>
                                        </p:attrNameLst>
                                      </p:cBhvr>
                                      <p:to>
                                        <p:strVal val="hidden"/>
                                      </p:to>
                                    </p:set>
                                  </p:childTnLst>
                                </p:cTn>
                              </p:par>
                              <p:par>
                                <p:cTn id="14" presetID="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par>
                                <p:cTn id="24" presetID="2" presetClass="exit" presetSubtype="4" fill="hold" nodeType="withEffect">
                                  <p:stCondLst>
                                    <p:cond delay="0"/>
                                  </p:stCondLst>
                                  <p:childTnLst>
                                    <p:anim calcmode="lin" valueType="num">
                                      <p:cBhvr additive="base">
                                        <p:cTn id="25" dur="500"/>
                                        <p:tgtEl>
                                          <p:spTgt spid="26"/>
                                        </p:tgtEl>
                                        <p:attrNameLst>
                                          <p:attrName>ppt_x</p:attrName>
                                        </p:attrNameLst>
                                      </p:cBhvr>
                                      <p:tavLst>
                                        <p:tav tm="0">
                                          <p:val>
                                            <p:strVal val="ppt_x"/>
                                          </p:val>
                                        </p:tav>
                                        <p:tav tm="100000">
                                          <p:val>
                                            <p:strVal val="ppt_x"/>
                                          </p:val>
                                        </p:tav>
                                      </p:tavLst>
                                    </p:anim>
                                    <p:anim calcmode="lin" valueType="num">
                                      <p:cBhvr additive="base">
                                        <p:cTn id="26" dur="500"/>
                                        <p:tgtEl>
                                          <p:spTgt spid="26"/>
                                        </p:tgtEl>
                                        <p:attrNameLst>
                                          <p:attrName>ppt_y</p:attrName>
                                        </p:attrNameLst>
                                      </p:cBhvr>
                                      <p:tavLst>
                                        <p:tav tm="0">
                                          <p:val>
                                            <p:strVal val="ppt_y"/>
                                          </p:val>
                                        </p:tav>
                                        <p:tav tm="100000">
                                          <p:val>
                                            <p:strVal val="1+ppt_h/2"/>
                                          </p:val>
                                        </p:tav>
                                      </p:tavLst>
                                    </p:anim>
                                    <p:set>
                                      <p:cBhvr>
                                        <p:cTn id="27" dur="1" fill="hold">
                                          <p:stCondLst>
                                            <p:cond delay="499"/>
                                          </p:stCondLst>
                                        </p:cTn>
                                        <p:tgtEl>
                                          <p:spTgt spid="2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par>
                                <p:cTn id="34" presetID="2" presetClass="exit" presetSubtype="4" fill="hold" nodeType="withEffect">
                                  <p:stCondLst>
                                    <p:cond delay="0"/>
                                  </p:stCondLst>
                                  <p:childTnLst>
                                    <p:anim calcmode="lin" valueType="num">
                                      <p:cBhvr additive="base">
                                        <p:cTn id="35" dur="500"/>
                                        <p:tgtEl>
                                          <p:spTgt spid="27"/>
                                        </p:tgtEl>
                                        <p:attrNameLst>
                                          <p:attrName>ppt_x</p:attrName>
                                        </p:attrNameLst>
                                      </p:cBhvr>
                                      <p:tavLst>
                                        <p:tav tm="0">
                                          <p:val>
                                            <p:strVal val="ppt_x"/>
                                          </p:val>
                                        </p:tav>
                                        <p:tav tm="100000">
                                          <p:val>
                                            <p:strVal val="ppt_x"/>
                                          </p:val>
                                        </p:tav>
                                      </p:tavLst>
                                    </p:anim>
                                    <p:anim calcmode="lin" valueType="num">
                                      <p:cBhvr additive="base">
                                        <p:cTn id="36" dur="500"/>
                                        <p:tgtEl>
                                          <p:spTgt spid="27"/>
                                        </p:tgtEl>
                                        <p:attrNameLst>
                                          <p:attrName>ppt_y</p:attrName>
                                        </p:attrNameLst>
                                      </p:cBhvr>
                                      <p:tavLst>
                                        <p:tav tm="0">
                                          <p:val>
                                            <p:strVal val="ppt_y"/>
                                          </p:val>
                                        </p:tav>
                                        <p:tav tm="100000">
                                          <p:val>
                                            <p:strVal val="1+ppt_h/2"/>
                                          </p:val>
                                        </p:tav>
                                      </p:tavLst>
                                    </p:anim>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par>
                                <p:cTn id="44" presetID="2" presetClass="exit" presetSubtype="4" fill="hold" nodeType="withEffect">
                                  <p:stCondLst>
                                    <p:cond delay="0"/>
                                  </p:stCondLst>
                                  <p:childTnLst>
                                    <p:anim calcmode="lin" valueType="num">
                                      <p:cBhvr additive="base">
                                        <p:cTn id="45" dur="500"/>
                                        <p:tgtEl>
                                          <p:spTgt spid="28"/>
                                        </p:tgtEl>
                                        <p:attrNameLst>
                                          <p:attrName>ppt_x</p:attrName>
                                        </p:attrNameLst>
                                      </p:cBhvr>
                                      <p:tavLst>
                                        <p:tav tm="0">
                                          <p:val>
                                            <p:strVal val="ppt_x"/>
                                          </p:val>
                                        </p:tav>
                                        <p:tav tm="100000">
                                          <p:val>
                                            <p:strVal val="ppt_x"/>
                                          </p:val>
                                        </p:tav>
                                      </p:tavLst>
                                    </p:anim>
                                    <p:anim calcmode="lin" valueType="num">
                                      <p:cBhvr additive="base">
                                        <p:cTn id="46" dur="500"/>
                                        <p:tgtEl>
                                          <p:spTgt spid="28"/>
                                        </p:tgtEl>
                                        <p:attrNameLst>
                                          <p:attrName>ppt_y</p:attrName>
                                        </p:attrNameLst>
                                      </p:cBhvr>
                                      <p:tavLst>
                                        <p:tav tm="0">
                                          <p:val>
                                            <p:strVal val="ppt_y"/>
                                          </p:val>
                                        </p:tav>
                                        <p:tav tm="100000">
                                          <p:val>
                                            <p:strVal val="1+ppt_h/2"/>
                                          </p:val>
                                        </p:tav>
                                      </p:tavLst>
                                    </p:anim>
                                    <p:set>
                                      <p:cBhvr>
                                        <p:cTn id="47" dur="1" fill="hold">
                                          <p:stCondLst>
                                            <p:cond delay="499"/>
                                          </p:stCondLst>
                                        </p:cTn>
                                        <p:tgtEl>
                                          <p:spTgt spid="2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par>
                                <p:cTn id="58" presetID="10"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par>
                                <p:cTn id="61" presetID="10"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4">
                                            <p:txEl>
                                              <p:pRg st="0" end="0"/>
                                            </p:txEl>
                                          </p:spTgt>
                                        </p:tgtEl>
                                        <p:attrNameLst>
                                          <p:attrName>style.visibility</p:attrName>
                                        </p:attrNameLst>
                                      </p:cBhvr>
                                      <p:to>
                                        <p:strVal val="visible"/>
                                      </p:to>
                                    </p:set>
                                    <p:animEffect transition="in" filter="fade">
                                      <p:cBhvr>
                                        <p:cTn id="68" dur="500"/>
                                        <p:tgtEl>
                                          <p:spTgt spid="34">
                                            <p:txEl>
                                              <p:pRg st="0" end="0"/>
                                            </p:tx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4">
                                            <p:txEl>
                                              <p:pRg st="1" end="1"/>
                                            </p:txEl>
                                          </p:spTgt>
                                        </p:tgtEl>
                                        <p:attrNameLst>
                                          <p:attrName>style.visibility</p:attrName>
                                        </p:attrNameLst>
                                      </p:cBhvr>
                                      <p:to>
                                        <p:strVal val="visible"/>
                                      </p:to>
                                    </p:set>
                                    <p:animEffect transition="in" filter="fade">
                                      <p:cBhvr>
                                        <p:cTn id="71" dur="500"/>
                                        <p:tgtEl>
                                          <p:spTgt spid="34">
                                            <p:txEl>
                                              <p:pRg st="1" end="1"/>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4">
                                            <p:txEl>
                                              <p:pRg st="2" end="2"/>
                                            </p:txEl>
                                          </p:spTgt>
                                        </p:tgtEl>
                                        <p:attrNameLst>
                                          <p:attrName>style.visibility</p:attrName>
                                        </p:attrNameLst>
                                      </p:cBhvr>
                                      <p:to>
                                        <p:strVal val="visible"/>
                                      </p:to>
                                    </p:set>
                                    <p:animEffect transition="in" filter="fade">
                                      <p:cBhvr>
                                        <p:cTn id="74" dur="500"/>
                                        <p:tgtEl>
                                          <p:spTgt spid="34">
                                            <p:txEl>
                                              <p:pRg st="2" end="2"/>
                                            </p:tx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4">
                                            <p:txEl>
                                              <p:pRg st="3" end="3"/>
                                            </p:txEl>
                                          </p:spTgt>
                                        </p:tgtEl>
                                        <p:attrNameLst>
                                          <p:attrName>style.visibility</p:attrName>
                                        </p:attrNameLst>
                                      </p:cBhvr>
                                      <p:to>
                                        <p:strVal val="visible"/>
                                      </p:to>
                                    </p:set>
                                    <p:animEffect transition="in" filter="fade">
                                      <p:cBhvr>
                                        <p:cTn id="77" dur="500"/>
                                        <p:tgtEl>
                                          <p:spTgt spid="34">
                                            <p:txEl>
                                              <p:pRg st="3" end="3"/>
                                            </p:tx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ales of justice on blue background">
            <a:extLst>
              <a:ext uri="{FF2B5EF4-FFF2-40B4-BE49-F238E27FC236}">
                <a16:creationId xmlns:a16="http://schemas.microsoft.com/office/drawing/2014/main" id="{71D6D10D-40E9-69EC-426B-21D466F20686}"/>
              </a:ext>
            </a:extLst>
          </p:cNvPr>
          <p:cNvPicPr>
            <a:picLocks noChangeAspect="1"/>
          </p:cNvPicPr>
          <p:nvPr/>
        </p:nvPicPr>
        <p:blipFill>
          <a:blip r:embed="rId3"/>
          <a:srcRect l="15971" r="15971"/>
          <a:stretch/>
        </p:blipFill>
        <p:spPr>
          <a:xfrm>
            <a:off x="5183188" y="0"/>
            <a:ext cx="7008820" cy="6865447"/>
          </a:xfrm>
          <a:prstGeom prst="rect">
            <a:avLst/>
          </a:prstGeom>
        </p:spPr>
      </p:pic>
      <p:sp>
        <p:nvSpPr>
          <p:cNvPr id="5" name="Text Placeholder 4">
            <a:extLst>
              <a:ext uri="{FF2B5EF4-FFF2-40B4-BE49-F238E27FC236}">
                <a16:creationId xmlns:a16="http://schemas.microsoft.com/office/drawing/2014/main" id="{5F281D93-CF58-8731-5A5B-74E1470CAAD6}"/>
              </a:ext>
            </a:extLst>
          </p:cNvPr>
          <p:cNvSpPr>
            <a:spLocks noGrp="1"/>
          </p:cNvSpPr>
          <p:nvPr>
            <p:ph type="body" sz="half" idx="2"/>
          </p:nvPr>
        </p:nvSpPr>
        <p:spPr/>
        <p:txBody>
          <a:bodyPr vert="horz" lIns="91440" tIns="45720" rIns="91440" bIns="45720" rtlCol="0" anchor="ctr">
            <a:normAutofit fontScale="70000" lnSpcReduction="20000"/>
          </a:bodyPr>
          <a:lstStyle/>
          <a:p>
            <a:r>
              <a:rPr lang="en-GB" sz="3200" b="1">
                <a:solidFill>
                  <a:srgbClr val="9A003B"/>
                </a:solidFill>
                <a:latin typeface="Segoe UI"/>
                <a:cs typeface="Segoe UI"/>
              </a:rPr>
              <a:t>4. Ethics and Regulations</a:t>
            </a:r>
            <a:endParaRPr lang="en-GB" sz="3200">
              <a:solidFill>
                <a:srgbClr val="000000"/>
              </a:solidFill>
              <a:latin typeface="Segoe UI"/>
              <a:cs typeface="Segoe UI"/>
            </a:endParaRPr>
          </a:p>
          <a:p>
            <a:endParaRPr lang="en-GB" sz="3200">
              <a:solidFill>
                <a:srgbClr val="000000"/>
              </a:solidFill>
              <a:latin typeface="Segoe UI"/>
              <a:cs typeface="Segoe UI"/>
            </a:endParaRPr>
          </a:p>
          <a:p>
            <a:pPr marL="514350" indent="-514350">
              <a:buAutoNum type="alphaLcPeriod"/>
            </a:pPr>
            <a:r>
              <a:rPr lang="en-GB" sz="3200" b="1">
                <a:solidFill>
                  <a:srgbClr val="F0DADE"/>
                </a:solidFill>
                <a:latin typeface="Segoe UI"/>
                <a:cs typeface="Segoe UI"/>
              </a:rPr>
              <a:t>Regulations</a:t>
            </a:r>
          </a:p>
          <a:p>
            <a:pPr marL="514350" indent="-514350">
              <a:buAutoNum type="alphaLcPeriod"/>
            </a:pPr>
            <a:r>
              <a:rPr lang="en-GB" sz="3200" b="1">
                <a:solidFill>
                  <a:srgbClr val="F0DADE"/>
                </a:solidFill>
                <a:latin typeface="Segoe UI"/>
                <a:cs typeface="Segoe UI"/>
              </a:rPr>
              <a:t>Privacy</a:t>
            </a:r>
          </a:p>
          <a:p>
            <a:pPr marL="514350" indent="-514350">
              <a:buAutoNum type="alphaLcPeriod"/>
            </a:pPr>
            <a:r>
              <a:rPr lang="en-GB" sz="3200" b="1">
                <a:solidFill>
                  <a:srgbClr val="A2364F"/>
                </a:solidFill>
                <a:latin typeface="Segoe UI"/>
                <a:cs typeface="Segoe UI"/>
              </a:rPr>
              <a:t>Explainability</a:t>
            </a:r>
            <a:endParaRPr lang="en-US" sz="3200">
              <a:solidFill>
                <a:srgbClr val="A2364F"/>
              </a:solidFill>
              <a:latin typeface="Segoe UI"/>
              <a:cs typeface="Segoe UI"/>
            </a:endParaRPr>
          </a:p>
          <a:p>
            <a:pPr marL="514350" indent="-514350">
              <a:buAutoNum type="alphaLcPeriod"/>
            </a:pPr>
            <a:r>
              <a:rPr lang="en-GB" sz="3200" b="1">
                <a:solidFill>
                  <a:srgbClr val="F0DADE"/>
                </a:solidFill>
                <a:latin typeface="Segoe UI"/>
                <a:cs typeface="Segoe UI"/>
              </a:rPr>
              <a:t>Fairness</a:t>
            </a:r>
            <a:endParaRPr lang="en-US" sz="3200">
              <a:solidFill>
                <a:srgbClr val="000000"/>
              </a:solidFill>
              <a:latin typeface="Segoe UI"/>
              <a:cs typeface="Segoe UI"/>
            </a:endParaRPr>
          </a:p>
          <a:p>
            <a:pPr marL="514350" indent="-514350">
              <a:buAutoNum type="alphaLcPeriod"/>
            </a:pPr>
            <a:r>
              <a:rPr lang="en-GB" sz="3200" b="1">
                <a:solidFill>
                  <a:srgbClr val="F0DADE"/>
                </a:solidFill>
                <a:latin typeface="Segoe UI"/>
                <a:cs typeface="Segoe UI"/>
              </a:rPr>
              <a:t>Accountability</a:t>
            </a:r>
          </a:p>
          <a:p>
            <a:pPr marL="514350" indent="-514350">
              <a:buAutoNum type="alphaLcPeriod"/>
            </a:pPr>
            <a:r>
              <a:rPr lang="en-GB" sz="3200" b="1">
                <a:solidFill>
                  <a:srgbClr val="F0DADE"/>
                </a:solidFill>
                <a:latin typeface="Segoe UI"/>
                <a:cs typeface="Segoe UI"/>
              </a:rPr>
              <a:t>Contestability</a:t>
            </a:r>
          </a:p>
          <a:p>
            <a:pPr algn="ctr"/>
            <a:endParaRPr lang="en-GB" sz="3200" b="1">
              <a:solidFill>
                <a:srgbClr val="F0DADE"/>
              </a:solidFill>
              <a:latin typeface="Poppins"/>
              <a:cs typeface="Poppins"/>
            </a:endParaRPr>
          </a:p>
        </p:txBody>
      </p:sp>
    </p:spTree>
    <p:extLst>
      <p:ext uri="{BB962C8B-B14F-4D97-AF65-F5344CB8AC3E}">
        <p14:creationId xmlns:p14="http://schemas.microsoft.com/office/powerpoint/2010/main" val="4235189864"/>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Object 1">
                <a:extLst>
                  <a:ext uri="{FF2B5EF4-FFF2-40B4-BE49-F238E27FC236}">
                    <a16:creationId xmlns:a16="http://schemas.microsoft.com/office/drawing/2014/main" id="{853826A0-D7E0-35FF-C3E9-18597E5E5EA6}"/>
                  </a:ext>
                </a:extLst>
              </p:cNvPr>
              <p:cNvGraphicFramePr>
                <a:graphicFrameLocks noGrp="1"/>
              </p:cNvGraphicFramePr>
              <p:nvPr>
                <p:extLst>
                  <p:ext uri="{D42A27DB-BD31-4B8C-83A1-F6EECF244321}">
                    <p14:modId xmlns:p14="http://schemas.microsoft.com/office/powerpoint/2010/main" val="2576197550"/>
                  </p:ext>
                </p:extLst>
              </p:nvPr>
            </p:nvGraphicFramePr>
            <p:xfrm>
              <a:off x="-17516" y="-13137"/>
              <a:ext cx="12218273" cy="6893032"/>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2" name="Object 1">
                <a:extLst>
                  <a:ext uri="{FF2B5EF4-FFF2-40B4-BE49-F238E27FC236}">
                    <a16:creationId xmlns:a16="http://schemas.microsoft.com/office/drawing/2014/main" id="{853826A0-D7E0-35FF-C3E9-18597E5E5EA6}"/>
                  </a:ext>
                </a:extLst>
              </p:cNvPr>
              <p:cNvPicPr>
                <a:picLocks noGrp="1" noRot="1" noChangeAspect="1" noMove="1" noResize="1" noEditPoints="1" noAdjustHandles="1" noChangeArrowheads="1" noChangeShapeType="1"/>
              </p:cNvPicPr>
              <p:nvPr/>
            </p:nvPicPr>
            <p:blipFill>
              <a:blip r:embed="rId3"/>
              <a:stretch>
                <a:fillRect/>
              </a:stretch>
            </p:blipFill>
            <p:spPr>
              <a:xfrm>
                <a:off x="-17516" y="-13137"/>
                <a:ext cx="12218273" cy="6893032"/>
              </a:xfrm>
              <a:prstGeom prst="rect">
                <a:avLst/>
              </a:prstGeom>
            </p:spPr>
          </p:pic>
        </mc:Fallback>
      </mc:AlternateContent>
    </p:spTree>
    <p:extLst>
      <p:ext uri="{BB962C8B-B14F-4D97-AF65-F5344CB8AC3E}">
        <p14:creationId xmlns:p14="http://schemas.microsoft.com/office/powerpoint/2010/main" val="931366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A4B9-B7AB-3E4C-C1DC-0DDFED1E988E}"/>
              </a:ext>
            </a:extLst>
          </p:cNvPr>
          <p:cNvSpPr>
            <a:spLocks noGrp="1"/>
          </p:cNvSpPr>
          <p:nvPr>
            <p:ph type="title"/>
          </p:nvPr>
        </p:nvSpPr>
        <p:spPr/>
        <p:txBody>
          <a:bodyPr/>
          <a:lstStyle/>
          <a:p>
            <a:r>
              <a:rPr lang="en-GB" sz="3200" b="1">
                <a:solidFill>
                  <a:srgbClr val="9A003B"/>
                </a:solidFill>
                <a:latin typeface="Segoe UI"/>
                <a:cs typeface="Segoe UI"/>
              </a:rPr>
              <a:t>Transparency and explainability</a:t>
            </a:r>
            <a:endParaRPr lang="en-US" sz="3200">
              <a:solidFill>
                <a:srgbClr val="000000"/>
              </a:solidFill>
              <a:latin typeface="Segoe UI"/>
              <a:cs typeface="Segoe UI"/>
            </a:endParaRPr>
          </a:p>
        </p:txBody>
      </p:sp>
      <p:pic>
        <p:nvPicPr>
          <p:cNvPr id="8" name="Content Placeholder 7" descr="Decision chart with solid fill">
            <a:extLst>
              <a:ext uri="{FF2B5EF4-FFF2-40B4-BE49-F238E27FC236}">
                <a16:creationId xmlns:a16="http://schemas.microsoft.com/office/drawing/2014/main" id="{62419E04-2E13-A898-0CB6-7C69994C7777}"/>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3623946" y="2227647"/>
            <a:ext cx="934193" cy="973777"/>
          </a:xfrm>
        </p:spPr>
      </p:pic>
      <p:pic>
        <p:nvPicPr>
          <p:cNvPr id="7" name="Picture 6" descr="A chest x-ray of a person&#10;&#10;Description automatically generated">
            <a:extLst>
              <a:ext uri="{FF2B5EF4-FFF2-40B4-BE49-F238E27FC236}">
                <a16:creationId xmlns:a16="http://schemas.microsoft.com/office/drawing/2014/main" id="{373260DD-8528-809D-8AF7-FCAC65EA8E0B}"/>
              </a:ext>
            </a:extLst>
          </p:cNvPr>
          <p:cNvPicPr>
            <a:picLocks noChangeAspect="1"/>
          </p:cNvPicPr>
          <p:nvPr/>
        </p:nvPicPr>
        <p:blipFill>
          <a:blip r:embed="rId5"/>
          <a:stretch>
            <a:fillRect/>
          </a:stretch>
        </p:blipFill>
        <p:spPr>
          <a:xfrm>
            <a:off x="1215766" y="2499432"/>
            <a:ext cx="1629739" cy="2061584"/>
          </a:xfrm>
          <a:prstGeom prst="rect">
            <a:avLst/>
          </a:prstGeom>
        </p:spPr>
      </p:pic>
      <p:sp>
        <p:nvSpPr>
          <p:cNvPr id="10" name="Cube 9">
            <a:extLst>
              <a:ext uri="{FF2B5EF4-FFF2-40B4-BE49-F238E27FC236}">
                <a16:creationId xmlns:a16="http://schemas.microsoft.com/office/drawing/2014/main" id="{C286BA14-E170-67A0-732C-390BCD69C55F}"/>
              </a:ext>
            </a:extLst>
          </p:cNvPr>
          <p:cNvSpPr/>
          <p:nvPr/>
        </p:nvSpPr>
        <p:spPr>
          <a:xfrm>
            <a:off x="3431376" y="3627979"/>
            <a:ext cx="1632857" cy="1494311"/>
          </a:xfrm>
          <a:prstGeom prst="cube">
            <a:avLst/>
          </a:prstGeom>
          <a:solidFill>
            <a:srgbClr val="41131C"/>
          </a:solidFill>
          <a:ln w="28575">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Calibri"/>
              </a:rPr>
              <a:t>Black box</a:t>
            </a:r>
            <a:endParaRPr lang="en-US"/>
          </a:p>
        </p:txBody>
      </p:sp>
      <p:sp>
        <p:nvSpPr>
          <p:cNvPr id="11" name="Cube 10">
            <a:extLst>
              <a:ext uri="{FF2B5EF4-FFF2-40B4-BE49-F238E27FC236}">
                <a16:creationId xmlns:a16="http://schemas.microsoft.com/office/drawing/2014/main" id="{BDEC5F66-8B34-8245-CA0F-627451807C40}"/>
              </a:ext>
            </a:extLst>
          </p:cNvPr>
          <p:cNvSpPr/>
          <p:nvPr/>
        </p:nvSpPr>
        <p:spPr>
          <a:xfrm>
            <a:off x="3431992" y="1787384"/>
            <a:ext cx="1632857" cy="1494311"/>
          </a:xfrm>
          <a:prstGeom prst="cube">
            <a:avLst/>
          </a:prstGeom>
          <a:noFill/>
          <a:ln w="28575">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est x-ray of a person&#10;&#10;Description automatically generated">
            <a:extLst>
              <a:ext uri="{FF2B5EF4-FFF2-40B4-BE49-F238E27FC236}">
                <a16:creationId xmlns:a16="http://schemas.microsoft.com/office/drawing/2014/main" id="{E890F366-E855-7D3F-AE73-DF79DDAF6D68}"/>
              </a:ext>
            </a:extLst>
          </p:cNvPr>
          <p:cNvPicPr>
            <a:picLocks noChangeAspect="1"/>
          </p:cNvPicPr>
          <p:nvPr/>
        </p:nvPicPr>
        <p:blipFill>
          <a:blip r:embed="rId5"/>
          <a:stretch>
            <a:fillRect/>
          </a:stretch>
        </p:blipFill>
        <p:spPr>
          <a:xfrm>
            <a:off x="8880650" y="2113991"/>
            <a:ext cx="1629739" cy="2061584"/>
          </a:xfrm>
          <a:prstGeom prst="rect">
            <a:avLst/>
          </a:prstGeom>
        </p:spPr>
      </p:pic>
      <p:sp>
        <p:nvSpPr>
          <p:cNvPr id="4" name="Oval 3">
            <a:extLst>
              <a:ext uri="{FF2B5EF4-FFF2-40B4-BE49-F238E27FC236}">
                <a16:creationId xmlns:a16="http://schemas.microsoft.com/office/drawing/2014/main" id="{5D16F5BE-771D-6D3B-3183-DFDCBFB60CBE}"/>
              </a:ext>
            </a:extLst>
          </p:cNvPr>
          <p:cNvSpPr/>
          <p:nvPr/>
        </p:nvSpPr>
        <p:spPr>
          <a:xfrm>
            <a:off x="8831912" y="2061841"/>
            <a:ext cx="244215" cy="243882"/>
          </a:xfrm>
          <a:prstGeom prst="ellipse">
            <a:avLst/>
          </a:prstGeom>
          <a:noFill/>
          <a:ln w="28575">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745E080-12EE-B03F-0322-7797FE71DD4E}"/>
              </a:ext>
            </a:extLst>
          </p:cNvPr>
          <p:cNvSpPr/>
          <p:nvPr/>
        </p:nvSpPr>
        <p:spPr>
          <a:xfrm>
            <a:off x="9913808" y="2813057"/>
            <a:ext cx="244215" cy="243882"/>
          </a:xfrm>
          <a:prstGeom prst="ellipse">
            <a:avLst/>
          </a:prstGeom>
          <a:noFill/>
          <a:ln w="28575">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05C59D1-ABBF-3BC1-78A8-F7EA59957792}"/>
              </a:ext>
            </a:extLst>
          </p:cNvPr>
          <p:cNvSpPr/>
          <p:nvPr/>
        </p:nvSpPr>
        <p:spPr>
          <a:xfrm>
            <a:off x="10036015" y="3021529"/>
            <a:ext cx="244215" cy="243882"/>
          </a:xfrm>
          <a:prstGeom prst="ellipse">
            <a:avLst/>
          </a:prstGeom>
          <a:noFill/>
          <a:ln w="28575">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58D0975F-C0CE-1F15-92C7-C9F0306A46AF}"/>
              </a:ext>
            </a:extLst>
          </p:cNvPr>
          <p:cNvSpPr/>
          <p:nvPr/>
        </p:nvSpPr>
        <p:spPr>
          <a:xfrm>
            <a:off x="2899650" y="2645676"/>
            <a:ext cx="463826" cy="289891"/>
          </a:xfrm>
          <a:prstGeom prst="rightArrow">
            <a:avLst/>
          </a:prstGeom>
          <a:solidFill>
            <a:srgbClr val="DF99A6"/>
          </a:solidFill>
          <a:ln>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2364F"/>
              </a:solidFill>
              <a:cs typeface="Calibri"/>
            </a:endParaRPr>
          </a:p>
        </p:txBody>
      </p:sp>
      <p:sp>
        <p:nvSpPr>
          <p:cNvPr id="14" name="Arrow: Right 13">
            <a:extLst>
              <a:ext uri="{FF2B5EF4-FFF2-40B4-BE49-F238E27FC236}">
                <a16:creationId xmlns:a16="http://schemas.microsoft.com/office/drawing/2014/main" id="{C94330AD-8741-D88E-A4AD-BBB1F9E67F16}"/>
              </a:ext>
            </a:extLst>
          </p:cNvPr>
          <p:cNvSpPr/>
          <p:nvPr/>
        </p:nvSpPr>
        <p:spPr>
          <a:xfrm>
            <a:off x="2918388" y="3886709"/>
            <a:ext cx="463826" cy="289891"/>
          </a:xfrm>
          <a:prstGeom prst="rightArrow">
            <a:avLst/>
          </a:prstGeom>
          <a:solidFill>
            <a:srgbClr val="DF99A6"/>
          </a:solidFill>
          <a:ln>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2364F"/>
              </a:solidFill>
              <a:cs typeface="Calibri"/>
            </a:endParaRPr>
          </a:p>
        </p:txBody>
      </p:sp>
      <p:sp>
        <p:nvSpPr>
          <p:cNvPr id="16" name="Callout: Line with Accent Bar 15">
            <a:extLst>
              <a:ext uri="{FF2B5EF4-FFF2-40B4-BE49-F238E27FC236}">
                <a16:creationId xmlns:a16="http://schemas.microsoft.com/office/drawing/2014/main" id="{035DF3C8-8830-488B-49FC-5F4A0F8E85DF}"/>
              </a:ext>
            </a:extLst>
          </p:cNvPr>
          <p:cNvSpPr/>
          <p:nvPr/>
        </p:nvSpPr>
        <p:spPr>
          <a:xfrm>
            <a:off x="5616344" y="1850545"/>
            <a:ext cx="1275521" cy="646043"/>
          </a:xfrm>
          <a:prstGeom prst="accentCallout1">
            <a:avLst/>
          </a:prstGeom>
          <a:solidFill>
            <a:srgbClr val="CC586E"/>
          </a:solidFill>
          <a:ln>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Calibri"/>
              </a:rPr>
              <a:t>Pneumonia</a:t>
            </a:r>
            <a:endParaRPr lang="en-US"/>
          </a:p>
        </p:txBody>
      </p:sp>
      <p:sp>
        <p:nvSpPr>
          <p:cNvPr id="5" name="Callout: Line with Accent Bar 4">
            <a:extLst>
              <a:ext uri="{FF2B5EF4-FFF2-40B4-BE49-F238E27FC236}">
                <a16:creationId xmlns:a16="http://schemas.microsoft.com/office/drawing/2014/main" id="{9CF0C5AC-9519-41C0-84F4-4855428FB9B8}"/>
              </a:ext>
            </a:extLst>
          </p:cNvPr>
          <p:cNvSpPr/>
          <p:nvPr/>
        </p:nvSpPr>
        <p:spPr>
          <a:xfrm>
            <a:off x="5616344" y="3319453"/>
            <a:ext cx="1275521" cy="646043"/>
          </a:xfrm>
          <a:prstGeom prst="accentCallout1">
            <a:avLst/>
          </a:prstGeom>
          <a:solidFill>
            <a:srgbClr val="CC586E"/>
          </a:solidFill>
          <a:ln>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Calibri"/>
              </a:rPr>
              <a:t>Pneumonia</a:t>
            </a:r>
            <a:endParaRPr lang="en-US"/>
          </a:p>
        </p:txBody>
      </p:sp>
      <p:cxnSp>
        <p:nvCxnSpPr>
          <p:cNvPr id="15" name="Straight Arrow Connector 14">
            <a:extLst>
              <a:ext uri="{FF2B5EF4-FFF2-40B4-BE49-F238E27FC236}">
                <a16:creationId xmlns:a16="http://schemas.microsoft.com/office/drawing/2014/main" id="{8F49A0DB-CCA7-7B6F-9137-6E5E722B53D0}"/>
              </a:ext>
            </a:extLst>
          </p:cNvPr>
          <p:cNvCxnSpPr/>
          <p:nvPr/>
        </p:nvCxnSpPr>
        <p:spPr>
          <a:xfrm flipV="1">
            <a:off x="4490182" y="2221897"/>
            <a:ext cx="4337957" cy="838198"/>
          </a:xfrm>
          <a:prstGeom prst="straightConnector1">
            <a:avLst/>
          </a:prstGeom>
          <a:ln w="28575">
            <a:solidFill>
              <a:srgbClr val="CC586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D4C5B52-69FE-83AA-7114-FAD80C4A293A}"/>
              </a:ext>
            </a:extLst>
          </p:cNvPr>
          <p:cNvSpPr txBox="1"/>
          <p:nvPr/>
        </p:nvSpPr>
        <p:spPr>
          <a:xfrm>
            <a:off x="3623429" y="1834561"/>
            <a:ext cx="13316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rgbClr val="A2364F"/>
                </a:solidFill>
                <a:cs typeface="Calibri"/>
              </a:rPr>
              <a:t>Transparent</a:t>
            </a:r>
          </a:p>
        </p:txBody>
      </p:sp>
      <p:sp>
        <p:nvSpPr>
          <p:cNvPr id="21" name="TextBox 20">
            <a:extLst>
              <a:ext uri="{FF2B5EF4-FFF2-40B4-BE49-F238E27FC236}">
                <a16:creationId xmlns:a16="http://schemas.microsoft.com/office/drawing/2014/main" id="{B4A93C59-F906-BA13-D50F-3941208D5042}"/>
              </a:ext>
            </a:extLst>
          </p:cNvPr>
          <p:cNvSpPr txBox="1"/>
          <p:nvPr/>
        </p:nvSpPr>
        <p:spPr>
          <a:xfrm>
            <a:off x="6686151" y="4826924"/>
            <a:ext cx="22738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41131C"/>
                </a:solidFill>
                <a:cs typeface="Calibri"/>
              </a:rPr>
              <a:t>Post-hoc explainability</a:t>
            </a:r>
            <a:endParaRPr lang="en-US"/>
          </a:p>
          <a:p>
            <a:pPr algn="ctr"/>
            <a:r>
              <a:rPr lang="en-US">
                <a:solidFill>
                  <a:srgbClr val="41131C"/>
                </a:solidFill>
                <a:cs typeface="Calibri"/>
              </a:rPr>
              <a:t>method</a:t>
            </a:r>
          </a:p>
        </p:txBody>
      </p:sp>
      <p:grpSp>
        <p:nvGrpSpPr>
          <p:cNvPr id="28" name="Group 27">
            <a:extLst>
              <a:ext uri="{FF2B5EF4-FFF2-40B4-BE49-F238E27FC236}">
                <a16:creationId xmlns:a16="http://schemas.microsoft.com/office/drawing/2014/main" id="{48FE6281-0BD5-2F9D-3D63-64F63882C30B}"/>
              </a:ext>
            </a:extLst>
          </p:cNvPr>
          <p:cNvGrpSpPr/>
          <p:nvPr/>
        </p:nvGrpSpPr>
        <p:grpSpPr>
          <a:xfrm>
            <a:off x="7040606" y="3315013"/>
            <a:ext cx="1632857" cy="1494311"/>
            <a:chOff x="6708767" y="3429917"/>
            <a:chExt cx="1632857" cy="1494311"/>
          </a:xfrm>
        </p:grpSpPr>
        <p:sp>
          <p:nvSpPr>
            <p:cNvPr id="18" name="Cube 17">
              <a:extLst>
                <a:ext uri="{FF2B5EF4-FFF2-40B4-BE49-F238E27FC236}">
                  <a16:creationId xmlns:a16="http://schemas.microsoft.com/office/drawing/2014/main" id="{D86731E6-7093-D9D0-BCDA-CDA1A3CAA9EC}"/>
                </a:ext>
              </a:extLst>
            </p:cNvPr>
            <p:cNvSpPr/>
            <p:nvPr/>
          </p:nvSpPr>
          <p:spPr>
            <a:xfrm>
              <a:off x="6708767" y="3429917"/>
              <a:ext cx="1632857" cy="1494311"/>
            </a:xfrm>
            <a:prstGeom prst="cube">
              <a:avLst/>
            </a:prstGeom>
            <a:noFill/>
            <a:ln w="28575">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5003987-7F4E-273A-5489-0FD8B1DA0FF7}"/>
                </a:ext>
              </a:extLst>
            </p:cNvPr>
            <p:cNvSpPr txBox="1"/>
            <p:nvPr/>
          </p:nvSpPr>
          <p:spPr>
            <a:xfrm>
              <a:off x="6945442" y="3478967"/>
              <a:ext cx="13316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rgbClr val="A2364F"/>
                  </a:solidFill>
                  <a:cs typeface="Calibri"/>
                </a:rPr>
                <a:t>Transparent</a:t>
              </a:r>
            </a:p>
          </p:txBody>
        </p:sp>
        <p:pic>
          <p:nvPicPr>
            <p:cNvPr id="22" name="Graphic 21" descr="Decision chart outline">
              <a:extLst>
                <a:ext uri="{FF2B5EF4-FFF2-40B4-BE49-F238E27FC236}">
                  <a16:creationId xmlns:a16="http://schemas.microsoft.com/office/drawing/2014/main" id="{68C155E4-3894-7CCF-356F-5AFC7714E1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87980" y="3902439"/>
              <a:ext cx="914400" cy="914400"/>
            </a:xfrm>
            <a:prstGeom prst="rect">
              <a:avLst/>
            </a:prstGeom>
          </p:spPr>
        </p:pic>
      </p:grpSp>
      <p:cxnSp>
        <p:nvCxnSpPr>
          <p:cNvPr id="23" name="Straight Arrow Connector 22">
            <a:extLst>
              <a:ext uri="{FF2B5EF4-FFF2-40B4-BE49-F238E27FC236}">
                <a16:creationId xmlns:a16="http://schemas.microsoft.com/office/drawing/2014/main" id="{69E458F1-4FBD-C6C2-BD2B-F9FAE695237A}"/>
              </a:ext>
            </a:extLst>
          </p:cNvPr>
          <p:cNvCxnSpPr/>
          <p:nvPr/>
        </p:nvCxnSpPr>
        <p:spPr>
          <a:xfrm>
            <a:off x="5156330" y="4314458"/>
            <a:ext cx="1732613" cy="2498"/>
          </a:xfrm>
          <a:prstGeom prst="straightConnector1">
            <a:avLst/>
          </a:prstGeom>
          <a:ln w="57150">
            <a:solidFill>
              <a:srgbClr val="CC586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4FB969C2-A73E-5CCD-C236-F8C59DBF4353}"/>
              </a:ext>
            </a:extLst>
          </p:cNvPr>
          <p:cNvCxnSpPr/>
          <p:nvPr/>
        </p:nvCxnSpPr>
        <p:spPr>
          <a:xfrm flipV="1">
            <a:off x="3623512" y="4559083"/>
            <a:ext cx="3263869" cy="723043"/>
          </a:xfrm>
          <a:prstGeom prst="bentConnector3">
            <a:avLst/>
          </a:prstGeom>
          <a:ln w="57150">
            <a:solidFill>
              <a:srgbClr val="CC586E"/>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D04DE7B5-1046-2412-819F-23C82BF5BAF4}"/>
              </a:ext>
            </a:extLst>
          </p:cNvPr>
          <p:cNvCxnSpPr/>
          <p:nvPr/>
        </p:nvCxnSpPr>
        <p:spPr>
          <a:xfrm flipH="1" flipV="1">
            <a:off x="2897806" y="4439112"/>
            <a:ext cx="802654" cy="843782"/>
          </a:xfrm>
          <a:prstGeom prst="bentConnector3">
            <a:avLst/>
          </a:prstGeom>
          <a:ln w="57150">
            <a:solidFill>
              <a:srgbClr val="CC586E"/>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36279E6-3C85-C78E-1F28-DA08B51CB1A4}"/>
              </a:ext>
            </a:extLst>
          </p:cNvPr>
          <p:cNvCxnSpPr>
            <a:cxnSpLocks/>
          </p:cNvCxnSpPr>
          <p:nvPr/>
        </p:nvCxnSpPr>
        <p:spPr>
          <a:xfrm flipV="1">
            <a:off x="8052376" y="3082884"/>
            <a:ext cx="1950883" cy="1378453"/>
          </a:xfrm>
          <a:prstGeom prst="straightConnector1">
            <a:avLst/>
          </a:prstGeom>
          <a:ln w="28575">
            <a:solidFill>
              <a:srgbClr val="CC586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Content Placeholder 32">
            <a:extLst>
              <a:ext uri="{FF2B5EF4-FFF2-40B4-BE49-F238E27FC236}">
                <a16:creationId xmlns:a16="http://schemas.microsoft.com/office/drawing/2014/main" id="{CEE0A4A5-7561-2913-3E80-E963E003AC35}"/>
              </a:ext>
            </a:extLst>
          </p:cNvPr>
          <p:cNvSpPr txBox="1">
            <a:spLocks/>
          </p:cNvSpPr>
          <p:nvPr/>
        </p:nvSpPr>
        <p:spPr>
          <a:xfrm>
            <a:off x="1212865" y="5523798"/>
            <a:ext cx="9644512" cy="1328186"/>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lang="en-US" sz="2800" kern="1200" dirty="0" smtClean="0">
                <a:solidFill>
                  <a:srgbClr val="41131C"/>
                </a:solidFill>
                <a:latin typeface="Poppins" panose="00000500000000000000" pitchFamily="2" charset="0"/>
                <a:ea typeface="+mn-ea"/>
                <a:cs typeface="Poppins" panose="00000500000000000000" pitchFamily="2" charset="0"/>
              </a:defRPr>
            </a:lvl1pPr>
            <a:lvl2pPr marL="685783" indent="-228594" algn="l" defTabSz="914377" rtl="0" eaLnBrk="1" latinLnBrk="0" hangingPunct="1">
              <a:lnSpc>
                <a:spcPct val="90000"/>
              </a:lnSpc>
              <a:spcBef>
                <a:spcPts val="500"/>
              </a:spcBef>
              <a:buFont typeface="Arial" panose="020B0604020202020204" pitchFamily="34" charset="0"/>
              <a:buChar char="•"/>
              <a:defRPr lang="en-US" sz="2400" kern="1200" dirty="0" smtClean="0">
                <a:solidFill>
                  <a:srgbClr val="41131C"/>
                </a:solidFill>
                <a:latin typeface="Poppins" panose="00000500000000000000" pitchFamily="2" charset="0"/>
                <a:ea typeface="+mn-ea"/>
                <a:cs typeface="Poppins" panose="00000500000000000000" pitchFamily="2" charset="0"/>
              </a:defRPr>
            </a:lvl2pPr>
            <a:lvl3pPr marL="1142971" indent="-228594" algn="l" defTabSz="914377" rtl="0" eaLnBrk="1" latinLnBrk="0" hangingPunct="1">
              <a:lnSpc>
                <a:spcPct val="90000"/>
              </a:lnSpc>
              <a:spcBef>
                <a:spcPts val="500"/>
              </a:spcBef>
              <a:buFont typeface="Arial" panose="020B0604020202020204" pitchFamily="34" charset="0"/>
              <a:buChar char="•"/>
              <a:defRPr lang="en-US" sz="2000" kern="1200" dirty="0" smtClean="0">
                <a:solidFill>
                  <a:srgbClr val="41131C"/>
                </a:solidFill>
                <a:latin typeface="Poppins" panose="00000500000000000000" pitchFamily="2" charset="0"/>
                <a:ea typeface="+mn-ea"/>
                <a:cs typeface="Poppins" panose="00000500000000000000" pitchFamily="2" charset="0"/>
              </a:defRPr>
            </a:lvl3pPr>
            <a:lvl4pPr marL="1600160" indent="-228594" algn="l" defTabSz="914377" rtl="0" eaLnBrk="1" latinLnBrk="0" hangingPunct="1">
              <a:lnSpc>
                <a:spcPct val="90000"/>
              </a:lnSpc>
              <a:spcBef>
                <a:spcPts val="500"/>
              </a:spcBef>
              <a:buFont typeface="Arial" panose="020B0604020202020204" pitchFamily="34" charset="0"/>
              <a:buChar char="•"/>
              <a:defRPr lang="en-US" sz="1800" kern="1200" dirty="0" smtClean="0">
                <a:solidFill>
                  <a:srgbClr val="41131C"/>
                </a:solidFill>
                <a:latin typeface="Poppins" panose="00000500000000000000" pitchFamily="2" charset="0"/>
                <a:ea typeface="+mn-ea"/>
                <a:cs typeface="Poppins" panose="00000500000000000000" pitchFamily="2" charset="0"/>
              </a:defRPr>
            </a:lvl4pPr>
            <a:lvl5pPr marL="2057349" indent="-228594" algn="l" defTabSz="914377" rtl="0" eaLnBrk="1" latinLnBrk="0" hangingPunct="1">
              <a:lnSpc>
                <a:spcPct val="90000"/>
              </a:lnSpc>
              <a:spcBef>
                <a:spcPts val="500"/>
              </a:spcBef>
              <a:buFont typeface="Arial" panose="020B0604020202020204" pitchFamily="34" charset="0"/>
              <a:buChar char="•"/>
              <a:defRPr lang="en-GB" sz="1800" kern="1200" dirty="0" smtClean="0">
                <a:solidFill>
                  <a:srgbClr val="41131C"/>
                </a:solidFill>
                <a:latin typeface="Poppins" panose="00000500000000000000" pitchFamily="2" charset="0"/>
                <a:ea typeface="+mn-ea"/>
                <a:cs typeface="Poppins" panose="000005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a:r>
              <a:rPr lang="en-US" sz="2400">
                <a:latin typeface="Calibri"/>
                <a:cs typeface="Calibri"/>
              </a:rPr>
              <a:t>Identify dataset biases, or model problems</a:t>
            </a:r>
            <a:endParaRPr lang="en-US" sz="2400"/>
          </a:p>
          <a:p>
            <a:pPr marL="227965" indent="-227965"/>
            <a:r>
              <a:rPr lang="en-US" sz="2400">
                <a:latin typeface="Calibri"/>
                <a:cs typeface="Calibri"/>
              </a:rPr>
              <a:t>Model complexity vs transparency vs performance</a:t>
            </a:r>
            <a:endParaRPr lang="en-US" sz="2400"/>
          </a:p>
        </p:txBody>
      </p:sp>
    </p:spTree>
    <p:extLst>
      <p:ext uri="{BB962C8B-B14F-4D97-AF65-F5344CB8AC3E}">
        <p14:creationId xmlns:p14="http://schemas.microsoft.com/office/powerpoint/2010/main" val="120755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xEl>
                                              <p:pRg st="0" end="0"/>
                                            </p:txEl>
                                          </p:spTgt>
                                        </p:tgtEl>
                                        <p:attrNameLst>
                                          <p:attrName>style.visibility</p:attrName>
                                        </p:attrNameLst>
                                      </p:cBhvr>
                                      <p:to>
                                        <p:strVal val="visible"/>
                                      </p:to>
                                    </p:set>
                                    <p:animEffect transition="in" filter="fade">
                                      <p:cBhvr>
                                        <p:cTn id="46" dur="500"/>
                                        <p:tgtEl>
                                          <p:spTgt spid="3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3">
                                            <p:txEl>
                                              <p:pRg st="1" end="1"/>
                                            </p:txEl>
                                          </p:spTgt>
                                        </p:tgtEl>
                                        <p:attrNameLst>
                                          <p:attrName>style.visibility</p:attrName>
                                        </p:attrNameLst>
                                      </p:cBhvr>
                                      <p:to>
                                        <p:strVal val="visible"/>
                                      </p:to>
                                    </p:set>
                                    <p:animEffect transition="in" filter="fade">
                                      <p:cBhvr>
                                        <p:cTn id="51" dur="500"/>
                                        <p:tgtEl>
                                          <p:spTgt spid="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21" grpId="0"/>
      <p:bldP spid="3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ales of justice on blue background">
            <a:extLst>
              <a:ext uri="{FF2B5EF4-FFF2-40B4-BE49-F238E27FC236}">
                <a16:creationId xmlns:a16="http://schemas.microsoft.com/office/drawing/2014/main" id="{71D6D10D-40E9-69EC-426B-21D466F20686}"/>
              </a:ext>
            </a:extLst>
          </p:cNvPr>
          <p:cNvPicPr>
            <a:picLocks noChangeAspect="1"/>
          </p:cNvPicPr>
          <p:nvPr/>
        </p:nvPicPr>
        <p:blipFill>
          <a:blip r:embed="rId3"/>
          <a:srcRect l="15971" r="15971"/>
          <a:stretch/>
        </p:blipFill>
        <p:spPr>
          <a:xfrm>
            <a:off x="5183188" y="0"/>
            <a:ext cx="7008820" cy="6865447"/>
          </a:xfrm>
          <a:prstGeom prst="rect">
            <a:avLst/>
          </a:prstGeom>
        </p:spPr>
      </p:pic>
      <p:sp>
        <p:nvSpPr>
          <p:cNvPr id="5" name="Text Placeholder 4">
            <a:extLst>
              <a:ext uri="{FF2B5EF4-FFF2-40B4-BE49-F238E27FC236}">
                <a16:creationId xmlns:a16="http://schemas.microsoft.com/office/drawing/2014/main" id="{5F281D93-CF58-8731-5A5B-74E1470CAAD6}"/>
              </a:ext>
            </a:extLst>
          </p:cNvPr>
          <p:cNvSpPr>
            <a:spLocks noGrp="1"/>
          </p:cNvSpPr>
          <p:nvPr>
            <p:ph type="body" sz="half" idx="2"/>
          </p:nvPr>
        </p:nvSpPr>
        <p:spPr/>
        <p:txBody>
          <a:bodyPr vert="horz" lIns="91440" tIns="45720" rIns="91440" bIns="45720" rtlCol="0" anchor="ctr">
            <a:normAutofit fontScale="70000" lnSpcReduction="20000"/>
          </a:bodyPr>
          <a:lstStyle/>
          <a:p>
            <a:r>
              <a:rPr lang="en-GB" sz="3200" b="1">
                <a:solidFill>
                  <a:srgbClr val="9A003B"/>
                </a:solidFill>
                <a:latin typeface="Segoe UI"/>
                <a:cs typeface="Segoe UI"/>
              </a:rPr>
              <a:t>4. Ethics and Regulations</a:t>
            </a:r>
            <a:endParaRPr lang="en-GB" sz="3200">
              <a:solidFill>
                <a:srgbClr val="000000"/>
              </a:solidFill>
              <a:latin typeface="Segoe UI"/>
              <a:cs typeface="Segoe UI"/>
            </a:endParaRPr>
          </a:p>
          <a:p>
            <a:endParaRPr lang="en-GB" sz="3200">
              <a:solidFill>
                <a:srgbClr val="000000"/>
              </a:solidFill>
              <a:latin typeface="Segoe UI"/>
              <a:cs typeface="Segoe UI"/>
            </a:endParaRPr>
          </a:p>
          <a:p>
            <a:pPr marL="514350" indent="-514350">
              <a:buAutoNum type="alphaLcPeriod"/>
            </a:pPr>
            <a:r>
              <a:rPr lang="en-GB" sz="3200" b="1">
                <a:solidFill>
                  <a:srgbClr val="F0DADE"/>
                </a:solidFill>
                <a:latin typeface="Segoe UI"/>
                <a:cs typeface="Segoe UI"/>
              </a:rPr>
              <a:t>Regulations</a:t>
            </a:r>
          </a:p>
          <a:p>
            <a:pPr marL="514350" indent="-514350">
              <a:buAutoNum type="alphaLcPeriod"/>
            </a:pPr>
            <a:r>
              <a:rPr lang="en-GB" sz="3200" b="1">
                <a:solidFill>
                  <a:srgbClr val="F0DADE"/>
                </a:solidFill>
                <a:latin typeface="Segoe UI"/>
                <a:cs typeface="Segoe UI"/>
              </a:rPr>
              <a:t>Privacy</a:t>
            </a:r>
          </a:p>
          <a:p>
            <a:pPr marL="514350" indent="-514350">
              <a:buAutoNum type="alphaLcPeriod"/>
            </a:pPr>
            <a:r>
              <a:rPr lang="en-GB" sz="3200" b="1">
                <a:solidFill>
                  <a:srgbClr val="F0DADE"/>
                </a:solidFill>
                <a:latin typeface="Segoe UI"/>
                <a:cs typeface="Segoe UI"/>
              </a:rPr>
              <a:t>Explainability</a:t>
            </a:r>
            <a:endParaRPr lang="en-US" sz="3200">
              <a:solidFill>
                <a:srgbClr val="F0DADE"/>
              </a:solidFill>
              <a:latin typeface="Segoe UI"/>
              <a:cs typeface="Segoe UI"/>
            </a:endParaRPr>
          </a:p>
          <a:p>
            <a:pPr marL="514350" indent="-514350">
              <a:buAutoNum type="alphaLcPeriod"/>
            </a:pPr>
            <a:r>
              <a:rPr lang="en-GB" sz="3200" b="1">
                <a:solidFill>
                  <a:srgbClr val="A2364F"/>
                </a:solidFill>
                <a:latin typeface="Segoe UI"/>
                <a:cs typeface="Segoe UI"/>
              </a:rPr>
              <a:t>Fairness</a:t>
            </a:r>
            <a:endParaRPr lang="en-US" sz="3200">
              <a:solidFill>
                <a:srgbClr val="A2364F"/>
              </a:solidFill>
              <a:latin typeface="Segoe UI"/>
              <a:cs typeface="Segoe UI"/>
            </a:endParaRPr>
          </a:p>
          <a:p>
            <a:pPr marL="514350" indent="-514350">
              <a:buAutoNum type="alphaLcPeriod"/>
            </a:pPr>
            <a:r>
              <a:rPr lang="en-GB" sz="3200" b="1">
                <a:solidFill>
                  <a:srgbClr val="F0DADE"/>
                </a:solidFill>
                <a:latin typeface="Segoe UI"/>
                <a:cs typeface="Segoe UI"/>
              </a:rPr>
              <a:t>Accountability</a:t>
            </a:r>
          </a:p>
          <a:p>
            <a:pPr marL="514350" indent="-514350">
              <a:buAutoNum type="alphaLcPeriod"/>
            </a:pPr>
            <a:r>
              <a:rPr lang="en-GB" sz="3200" b="1">
                <a:solidFill>
                  <a:srgbClr val="F0DADE"/>
                </a:solidFill>
                <a:latin typeface="Segoe UI"/>
                <a:cs typeface="Segoe UI"/>
              </a:rPr>
              <a:t>Contestability</a:t>
            </a:r>
          </a:p>
          <a:p>
            <a:pPr algn="ctr"/>
            <a:endParaRPr lang="en-GB" sz="3200" b="1">
              <a:solidFill>
                <a:srgbClr val="F0DADE"/>
              </a:solidFill>
              <a:latin typeface="Poppins"/>
              <a:cs typeface="Poppins"/>
            </a:endParaRPr>
          </a:p>
        </p:txBody>
      </p:sp>
    </p:spTree>
    <p:extLst>
      <p:ext uri="{BB962C8B-B14F-4D97-AF65-F5344CB8AC3E}">
        <p14:creationId xmlns:p14="http://schemas.microsoft.com/office/powerpoint/2010/main" val="2251418278"/>
      </p:ext>
    </p:extLst>
  </p:cSld>
  <p:clrMapOvr>
    <a:masterClrMapping/>
  </p:clrMapOvr>
  <p:extLst>
    <p:ext uri="{6950BFC3-D8DA-4A85-94F7-54DA5524770B}">
      <p188:commentRel xmlns:p188="http://schemas.microsoft.com/office/powerpoint/2018/8/main" r:id="rId2"/>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C2D66-D3C1-8892-E88E-021625B4E542}"/>
              </a:ext>
            </a:extLst>
          </p:cNvPr>
          <p:cNvSpPr>
            <a:spLocks noGrp="1"/>
          </p:cNvSpPr>
          <p:nvPr>
            <p:ph type="title"/>
          </p:nvPr>
        </p:nvSpPr>
        <p:spPr/>
        <p:txBody>
          <a:bodyPr/>
          <a:lstStyle/>
          <a:p>
            <a:r>
              <a:rPr lang="en-GB">
                <a:solidFill>
                  <a:srgbClr val="9A003B"/>
                </a:solidFill>
                <a:latin typeface="Segoe UI"/>
                <a:cs typeface="Segoe UI"/>
              </a:rPr>
              <a:t>Fairness and robustness</a:t>
            </a:r>
            <a:endParaRPr lang="en-US"/>
          </a:p>
        </p:txBody>
      </p:sp>
      <p:sp>
        <p:nvSpPr>
          <p:cNvPr id="5" name="Rectangle 4">
            <a:extLst>
              <a:ext uri="{FF2B5EF4-FFF2-40B4-BE49-F238E27FC236}">
                <a16:creationId xmlns:a16="http://schemas.microsoft.com/office/drawing/2014/main" id="{952C835C-31AB-AF46-C573-BAE627DF2F4F}"/>
              </a:ext>
            </a:extLst>
          </p:cNvPr>
          <p:cNvSpPr/>
          <p:nvPr/>
        </p:nvSpPr>
        <p:spPr>
          <a:xfrm>
            <a:off x="945051" y="2247623"/>
            <a:ext cx="981075" cy="533400"/>
          </a:xfrm>
          <a:prstGeom prst="rect">
            <a:avLst/>
          </a:prstGeom>
          <a:solidFill>
            <a:srgbClr val="A2364F"/>
          </a:solidFill>
          <a:ln>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a:latin typeface="Segoe UI"/>
                <a:ea typeface="Calibri"/>
                <a:cs typeface="Segoe UI"/>
              </a:rPr>
              <a:t>Train</a:t>
            </a:r>
            <a:endParaRPr lang="en-GB">
              <a:latin typeface="Segoe UI"/>
              <a:cs typeface="Segoe UI"/>
            </a:endParaRPr>
          </a:p>
        </p:txBody>
      </p:sp>
      <p:sp>
        <p:nvSpPr>
          <p:cNvPr id="6" name="Rectangle 5">
            <a:extLst>
              <a:ext uri="{FF2B5EF4-FFF2-40B4-BE49-F238E27FC236}">
                <a16:creationId xmlns:a16="http://schemas.microsoft.com/office/drawing/2014/main" id="{ABF13FA6-E1D7-95A1-B762-5FAF77E6378C}"/>
              </a:ext>
            </a:extLst>
          </p:cNvPr>
          <p:cNvSpPr/>
          <p:nvPr/>
        </p:nvSpPr>
        <p:spPr>
          <a:xfrm>
            <a:off x="3097701" y="2247623"/>
            <a:ext cx="1031875" cy="533400"/>
          </a:xfrm>
          <a:prstGeom prst="rect">
            <a:avLst/>
          </a:prstGeom>
          <a:solidFill>
            <a:srgbClr val="A2364F"/>
          </a:solidFill>
          <a:ln>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a:latin typeface="Segoe UI"/>
                <a:ea typeface="Calibri"/>
                <a:cs typeface="Segoe UI"/>
              </a:rPr>
              <a:t>Validate</a:t>
            </a:r>
            <a:endParaRPr lang="en-US">
              <a:latin typeface="Segoe UI"/>
              <a:cs typeface="Segoe UI"/>
            </a:endParaRPr>
          </a:p>
        </p:txBody>
      </p:sp>
      <p:sp>
        <p:nvSpPr>
          <p:cNvPr id="7" name="Rectangle 6">
            <a:extLst>
              <a:ext uri="{FF2B5EF4-FFF2-40B4-BE49-F238E27FC236}">
                <a16:creationId xmlns:a16="http://schemas.microsoft.com/office/drawing/2014/main" id="{24BCAF39-F647-1910-F0BE-434B246C9222}"/>
              </a:ext>
            </a:extLst>
          </p:cNvPr>
          <p:cNvSpPr/>
          <p:nvPr/>
        </p:nvSpPr>
        <p:spPr>
          <a:xfrm>
            <a:off x="5250351" y="2247623"/>
            <a:ext cx="1031875" cy="533400"/>
          </a:xfrm>
          <a:prstGeom prst="rect">
            <a:avLst/>
          </a:prstGeom>
          <a:solidFill>
            <a:srgbClr val="A2364F"/>
          </a:solidFill>
          <a:ln>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a:latin typeface="Segoe UI"/>
                <a:ea typeface="Calibri"/>
                <a:cs typeface="Segoe UI"/>
              </a:rPr>
              <a:t>Test</a:t>
            </a:r>
            <a:endParaRPr lang="en-US">
              <a:latin typeface="Segoe UI"/>
              <a:cs typeface="Segoe UI"/>
            </a:endParaRPr>
          </a:p>
        </p:txBody>
      </p:sp>
      <p:sp>
        <p:nvSpPr>
          <p:cNvPr id="8" name="Rectangle 7">
            <a:extLst>
              <a:ext uri="{FF2B5EF4-FFF2-40B4-BE49-F238E27FC236}">
                <a16:creationId xmlns:a16="http://schemas.microsoft.com/office/drawing/2014/main" id="{AEF9F3AB-A9CD-29D3-13E6-118AFD818023}"/>
              </a:ext>
            </a:extLst>
          </p:cNvPr>
          <p:cNvSpPr/>
          <p:nvPr/>
        </p:nvSpPr>
        <p:spPr>
          <a:xfrm>
            <a:off x="7403001" y="2247623"/>
            <a:ext cx="1066800" cy="533400"/>
          </a:xfrm>
          <a:prstGeom prst="rect">
            <a:avLst/>
          </a:prstGeom>
          <a:solidFill>
            <a:srgbClr val="A2364F"/>
          </a:solidFill>
          <a:ln>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a:latin typeface="Segoe UI"/>
                <a:ea typeface="Calibri"/>
                <a:cs typeface="Segoe UI"/>
              </a:rPr>
              <a:t>Deploy</a:t>
            </a:r>
          </a:p>
        </p:txBody>
      </p:sp>
      <p:cxnSp>
        <p:nvCxnSpPr>
          <p:cNvPr id="9" name="Straight Arrow Connector 8">
            <a:extLst>
              <a:ext uri="{FF2B5EF4-FFF2-40B4-BE49-F238E27FC236}">
                <a16:creationId xmlns:a16="http://schemas.microsoft.com/office/drawing/2014/main" id="{6547FDBB-9856-1C61-6CE2-1535B5F04B7E}"/>
              </a:ext>
            </a:extLst>
          </p:cNvPr>
          <p:cNvCxnSpPr/>
          <p:nvPr/>
        </p:nvCxnSpPr>
        <p:spPr>
          <a:xfrm>
            <a:off x="1954701" y="2514323"/>
            <a:ext cx="1143000" cy="0"/>
          </a:xfrm>
          <a:prstGeom prst="straightConnector1">
            <a:avLst/>
          </a:prstGeom>
          <a:ln>
            <a:solidFill>
              <a:srgbClr val="A2364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5337EDD-18C2-A4CA-142D-0A647E705DE4}"/>
              </a:ext>
            </a:extLst>
          </p:cNvPr>
          <p:cNvCxnSpPr>
            <a:cxnSpLocks/>
          </p:cNvCxnSpPr>
          <p:nvPr/>
        </p:nvCxnSpPr>
        <p:spPr>
          <a:xfrm>
            <a:off x="4107351" y="2514323"/>
            <a:ext cx="1143000" cy="0"/>
          </a:xfrm>
          <a:prstGeom prst="straightConnector1">
            <a:avLst/>
          </a:prstGeom>
          <a:ln>
            <a:solidFill>
              <a:srgbClr val="A2364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CFD63B8-282D-5A2D-CC35-79F259173339}"/>
              </a:ext>
            </a:extLst>
          </p:cNvPr>
          <p:cNvCxnSpPr>
            <a:cxnSpLocks/>
          </p:cNvCxnSpPr>
          <p:nvPr/>
        </p:nvCxnSpPr>
        <p:spPr>
          <a:xfrm>
            <a:off x="6260001" y="2514323"/>
            <a:ext cx="1143000" cy="0"/>
          </a:xfrm>
          <a:prstGeom prst="straightConnector1">
            <a:avLst/>
          </a:prstGeom>
          <a:ln>
            <a:solidFill>
              <a:srgbClr val="A2364F"/>
            </a:solidFill>
            <a:tailEnd type="triangle"/>
          </a:ln>
        </p:spPr>
        <p:style>
          <a:lnRef idx="1">
            <a:schemeClr val="accent1"/>
          </a:lnRef>
          <a:fillRef idx="0">
            <a:schemeClr val="accent1"/>
          </a:fillRef>
          <a:effectRef idx="0">
            <a:schemeClr val="accent1"/>
          </a:effectRef>
          <a:fontRef idx="minor">
            <a:schemeClr val="tx1"/>
          </a:fontRef>
        </p:style>
      </p:cxnSp>
      <p:sp>
        <p:nvSpPr>
          <p:cNvPr id="12" name="Arrow: Curved Up 11">
            <a:extLst>
              <a:ext uri="{FF2B5EF4-FFF2-40B4-BE49-F238E27FC236}">
                <a16:creationId xmlns:a16="http://schemas.microsoft.com/office/drawing/2014/main" id="{2666B5CF-BE7C-4EC7-0DF0-AFD22112800E}"/>
              </a:ext>
            </a:extLst>
          </p:cNvPr>
          <p:cNvSpPr/>
          <p:nvPr/>
        </p:nvSpPr>
        <p:spPr>
          <a:xfrm flipH="1" flipV="1">
            <a:off x="1327575" y="1738987"/>
            <a:ext cx="2343150" cy="504825"/>
          </a:xfrm>
          <a:prstGeom prst="curvedUpArrow">
            <a:avLst/>
          </a:prstGeom>
          <a:solidFill>
            <a:srgbClr val="DF99A6"/>
          </a:solidFill>
          <a:ln>
            <a:solidFill>
              <a:srgbClr val="A236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solidFill>
                <a:schemeClr val="tx1"/>
              </a:solidFill>
              <a:latin typeface="Segoe UI"/>
              <a:cs typeface="Segoe UI"/>
            </a:endParaRPr>
          </a:p>
        </p:txBody>
      </p:sp>
      <p:pic>
        <p:nvPicPr>
          <p:cNvPr id="13" name="Graphic 16" descr="Group of people with solid fill">
            <a:extLst>
              <a:ext uri="{FF2B5EF4-FFF2-40B4-BE49-F238E27FC236}">
                <a16:creationId xmlns:a16="http://schemas.microsoft.com/office/drawing/2014/main" id="{C663CE0C-C820-0288-B9CA-2C399394A7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9734" y="4380165"/>
            <a:ext cx="1089025" cy="1046692"/>
          </a:xfrm>
          <a:prstGeom prst="rect">
            <a:avLst/>
          </a:prstGeom>
        </p:spPr>
      </p:pic>
      <p:pic>
        <p:nvPicPr>
          <p:cNvPr id="14" name="Graphic 17" descr="Woman with cane with solid fill">
            <a:extLst>
              <a:ext uri="{FF2B5EF4-FFF2-40B4-BE49-F238E27FC236}">
                <a16:creationId xmlns:a16="http://schemas.microsoft.com/office/drawing/2014/main" id="{1A5C9A64-45D7-EB91-41ED-BA075598F0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859" y="4761164"/>
            <a:ext cx="510117" cy="467784"/>
          </a:xfrm>
          <a:prstGeom prst="rect">
            <a:avLst/>
          </a:prstGeom>
        </p:spPr>
      </p:pic>
      <p:pic>
        <p:nvPicPr>
          <p:cNvPr id="15" name="Graphic 18" descr="Woman with solid fill">
            <a:extLst>
              <a:ext uri="{FF2B5EF4-FFF2-40B4-BE49-F238E27FC236}">
                <a16:creationId xmlns:a16="http://schemas.microsoft.com/office/drawing/2014/main" id="{205BD829-B0E3-75EC-0176-3034C54B9D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82985" y="4151566"/>
            <a:ext cx="456141" cy="510116"/>
          </a:xfrm>
          <a:prstGeom prst="rect">
            <a:avLst/>
          </a:prstGeom>
        </p:spPr>
      </p:pic>
      <p:pic>
        <p:nvPicPr>
          <p:cNvPr id="17" name="Graphic 20" descr="Group of men with solid fill">
            <a:extLst>
              <a:ext uri="{FF2B5EF4-FFF2-40B4-BE49-F238E27FC236}">
                <a16:creationId xmlns:a16="http://schemas.microsoft.com/office/drawing/2014/main" id="{41865A6A-12DA-E015-9C83-F8D65B4BBD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29159" y="4181198"/>
            <a:ext cx="390525" cy="390525"/>
          </a:xfrm>
          <a:prstGeom prst="rect">
            <a:avLst/>
          </a:prstGeom>
        </p:spPr>
      </p:pic>
      <p:sp>
        <p:nvSpPr>
          <p:cNvPr id="18" name="Cylinder 17">
            <a:extLst>
              <a:ext uri="{FF2B5EF4-FFF2-40B4-BE49-F238E27FC236}">
                <a16:creationId xmlns:a16="http://schemas.microsoft.com/office/drawing/2014/main" id="{69E22CE4-DFF6-99B5-EAA3-D33E1C898715}"/>
              </a:ext>
            </a:extLst>
          </p:cNvPr>
          <p:cNvSpPr/>
          <p:nvPr/>
        </p:nvSpPr>
        <p:spPr>
          <a:xfrm>
            <a:off x="1116501" y="2934947"/>
            <a:ext cx="695325" cy="457200"/>
          </a:xfrm>
          <a:prstGeom prst="can">
            <a:avLst/>
          </a:prstGeom>
          <a:solidFill>
            <a:srgbClr val="DF99A6"/>
          </a:solidFill>
          <a:ln>
            <a:solidFill>
              <a:srgbClr val="A236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latin typeface="Segoe UI"/>
              <a:cs typeface="Segoe UI"/>
            </a:endParaRPr>
          </a:p>
        </p:txBody>
      </p:sp>
      <p:grpSp>
        <p:nvGrpSpPr>
          <p:cNvPr id="19" name="Group 18">
            <a:extLst>
              <a:ext uri="{FF2B5EF4-FFF2-40B4-BE49-F238E27FC236}">
                <a16:creationId xmlns:a16="http://schemas.microsoft.com/office/drawing/2014/main" id="{673AA7FF-A2F1-2C4B-4D62-7B31481F33D5}"/>
              </a:ext>
            </a:extLst>
          </p:cNvPr>
          <p:cNvGrpSpPr/>
          <p:nvPr/>
        </p:nvGrpSpPr>
        <p:grpSpPr>
          <a:xfrm>
            <a:off x="1189816" y="3399234"/>
            <a:ext cx="6400800" cy="2737909"/>
            <a:chOff x="951442" y="3800474"/>
            <a:chExt cx="6400800" cy="2737909"/>
          </a:xfrm>
        </p:grpSpPr>
        <p:sp>
          <p:nvSpPr>
            <p:cNvPr id="34" name="Cloud 33">
              <a:extLst>
                <a:ext uri="{FF2B5EF4-FFF2-40B4-BE49-F238E27FC236}">
                  <a16:creationId xmlns:a16="http://schemas.microsoft.com/office/drawing/2014/main" id="{6FA2B365-761C-177E-78F0-20A43C1F60DB}"/>
                </a:ext>
              </a:extLst>
            </p:cNvPr>
            <p:cNvSpPr/>
            <p:nvPr/>
          </p:nvSpPr>
          <p:spPr>
            <a:xfrm>
              <a:off x="951442" y="4266142"/>
              <a:ext cx="5065183" cy="2272241"/>
            </a:xfrm>
            <a:prstGeom prst="cloud">
              <a:avLst/>
            </a:prstGeom>
            <a:noFill/>
            <a:ln>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latin typeface="Segoe UI"/>
                <a:cs typeface="Segoe UI"/>
              </a:endParaRPr>
            </a:p>
          </p:txBody>
        </p:sp>
        <p:cxnSp>
          <p:nvCxnSpPr>
            <p:cNvPr id="35" name="Straight Arrow Connector 34">
              <a:extLst>
                <a:ext uri="{FF2B5EF4-FFF2-40B4-BE49-F238E27FC236}">
                  <a16:creationId xmlns:a16="http://schemas.microsoft.com/office/drawing/2014/main" id="{847F5AED-0CB0-784B-ECC6-8ADBF9CF290A}"/>
                </a:ext>
              </a:extLst>
            </p:cNvPr>
            <p:cNvCxnSpPr/>
            <p:nvPr/>
          </p:nvCxnSpPr>
          <p:spPr>
            <a:xfrm flipV="1">
              <a:off x="5148791" y="3810000"/>
              <a:ext cx="146051" cy="439209"/>
            </a:xfrm>
            <a:prstGeom prst="straightConnector1">
              <a:avLst/>
            </a:prstGeom>
            <a:noFill/>
            <a:ln w="28575">
              <a:solidFill>
                <a:srgbClr val="DF99A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A7E6996-A78A-655D-8785-4DC10EA053E9}"/>
                </a:ext>
              </a:extLst>
            </p:cNvPr>
            <p:cNvCxnSpPr>
              <a:cxnSpLocks/>
            </p:cNvCxnSpPr>
            <p:nvPr/>
          </p:nvCxnSpPr>
          <p:spPr>
            <a:xfrm flipH="1" flipV="1">
              <a:off x="1609725" y="3819524"/>
              <a:ext cx="430742" cy="647700"/>
            </a:xfrm>
            <a:prstGeom prst="straightConnector1">
              <a:avLst/>
            </a:prstGeom>
            <a:noFill/>
            <a:ln w="28575">
              <a:solidFill>
                <a:srgbClr val="DF99A6"/>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8E56A6F-2402-CE03-3841-8D3278C080EF}"/>
                </a:ext>
              </a:extLst>
            </p:cNvPr>
            <p:cNvCxnSpPr>
              <a:cxnSpLocks/>
            </p:cNvCxnSpPr>
            <p:nvPr/>
          </p:nvCxnSpPr>
          <p:spPr>
            <a:xfrm flipH="1" flipV="1">
              <a:off x="3400425" y="3800474"/>
              <a:ext cx="114300" cy="581025"/>
            </a:xfrm>
            <a:prstGeom prst="straightConnector1">
              <a:avLst/>
            </a:prstGeom>
            <a:noFill/>
            <a:ln w="28575">
              <a:solidFill>
                <a:srgbClr val="DF99A6"/>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1AADEF5-F389-8FBE-FEAF-6B745D907EF9}"/>
                </a:ext>
              </a:extLst>
            </p:cNvPr>
            <p:cNvCxnSpPr>
              <a:cxnSpLocks/>
            </p:cNvCxnSpPr>
            <p:nvPr/>
          </p:nvCxnSpPr>
          <p:spPr>
            <a:xfrm flipV="1">
              <a:off x="5895975" y="4206874"/>
              <a:ext cx="1456267" cy="570441"/>
            </a:xfrm>
            <a:prstGeom prst="straightConnector1">
              <a:avLst/>
            </a:prstGeom>
            <a:noFill/>
            <a:ln w="28575">
              <a:solidFill>
                <a:srgbClr val="DF99A6"/>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Cylinder 19">
            <a:extLst>
              <a:ext uri="{FF2B5EF4-FFF2-40B4-BE49-F238E27FC236}">
                <a16:creationId xmlns:a16="http://schemas.microsoft.com/office/drawing/2014/main" id="{FB157979-0FC8-D434-5848-801BC0894C54}"/>
              </a:ext>
            </a:extLst>
          </p:cNvPr>
          <p:cNvSpPr/>
          <p:nvPr/>
        </p:nvSpPr>
        <p:spPr>
          <a:xfrm>
            <a:off x="3297726" y="2934947"/>
            <a:ext cx="695325" cy="457200"/>
          </a:xfrm>
          <a:prstGeom prst="can">
            <a:avLst/>
          </a:prstGeom>
          <a:solidFill>
            <a:srgbClr val="DF99A6"/>
          </a:solidFill>
          <a:ln>
            <a:solidFill>
              <a:srgbClr val="A236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latin typeface="Segoe UI"/>
              <a:cs typeface="Segoe UI"/>
            </a:endParaRPr>
          </a:p>
        </p:txBody>
      </p:sp>
      <p:sp>
        <p:nvSpPr>
          <p:cNvPr id="21" name="Cylinder 20">
            <a:extLst>
              <a:ext uri="{FF2B5EF4-FFF2-40B4-BE49-F238E27FC236}">
                <a16:creationId xmlns:a16="http://schemas.microsoft.com/office/drawing/2014/main" id="{4D7C85CE-6877-1E9D-5D01-95A930FAD030}"/>
              </a:ext>
            </a:extLst>
          </p:cNvPr>
          <p:cNvSpPr/>
          <p:nvPr/>
        </p:nvSpPr>
        <p:spPr>
          <a:xfrm>
            <a:off x="5421801" y="2934947"/>
            <a:ext cx="695325" cy="457200"/>
          </a:xfrm>
          <a:prstGeom prst="can">
            <a:avLst/>
          </a:prstGeom>
          <a:solidFill>
            <a:srgbClr val="DF99A6"/>
          </a:solidFill>
          <a:ln>
            <a:solidFill>
              <a:srgbClr val="A236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latin typeface="Segoe UI"/>
              <a:cs typeface="Segoe UI"/>
            </a:endParaRPr>
          </a:p>
        </p:txBody>
      </p:sp>
      <p:grpSp>
        <p:nvGrpSpPr>
          <p:cNvPr id="22" name="Group 21">
            <a:extLst>
              <a:ext uri="{FF2B5EF4-FFF2-40B4-BE49-F238E27FC236}">
                <a16:creationId xmlns:a16="http://schemas.microsoft.com/office/drawing/2014/main" id="{9D4B8DCF-DFB3-6243-A114-DD03A848E3AE}"/>
              </a:ext>
            </a:extLst>
          </p:cNvPr>
          <p:cNvGrpSpPr/>
          <p:nvPr/>
        </p:nvGrpSpPr>
        <p:grpSpPr>
          <a:xfrm>
            <a:off x="1678476" y="3409672"/>
            <a:ext cx="5933018" cy="2356908"/>
            <a:chOff x="1419224" y="3800474"/>
            <a:chExt cx="5933018" cy="2356908"/>
          </a:xfrm>
        </p:grpSpPr>
        <p:sp>
          <p:nvSpPr>
            <p:cNvPr id="25" name="Cloud 24">
              <a:extLst>
                <a:ext uri="{FF2B5EF4-FFF2-40B4-BE49-F238E27FC236}">
                  <a16:creationId xmlns:a16="http://schemas.microsoft.com/office/drawing/2014/main" id="{2C74136B-E612-04B6-6F68-3BED48A192A9}"/>
                </a:ext>
              </a:extLst>
            </p:cNvPr>
            <p:cNvSpPr/>
            <p:nvPr/>
          </p:nvSpPr>
          <p:spPr>
            <a:xfrm>
              <a:off x="4918075" y="5083175"/>
              <a:ext cx="942975" cy="657225"/>
            </a:xfrm>
            <a:prstGeom prst="cloud">
              <a:avLst/>
            </a:prstGeom>
            <a:noFill/>
            <a:ln>
              <a:solidFill>
                <a:srgbClr val="9A1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latin typeface="Segoe UI"/>
                <a:cs typeface="Segoe UI"/>
              </a:endParaRPr>
            </a:p>
          </p:txBody>
        </p:sp>
        <p:cxnSp>
          <p:nvCxnSpPr>
            <p:cNvPr id="26" name="Straight Arrow Connector 25">
              <a:extLst>
                <a:ext uri="{FF2B5EF4-FFF2-40B4-BE49-F238E27FC236}">
                  <a16:creationId xmlns:a16="http://schemas.microsoft.com/office/drawing/2014/main" id="{BF9C71C6-9B26-8D81-B7EE-8223686FFE72}"/>
                </a:ext>
              </a:extLst>
            </p:cNvPr>
            <p:cNvCxnSpPr>
              <a:cxnSpLocks/>
            </p:cNvCxnSpPr>
            <p:nvPr/>
          </p:nvCxnSpPr>
          <p:spPr>
            <a:xfrm flipV="1">
              <a:off x="5864225" y="4389966"/>
              <a:ext cx="1488017" cy="813858"/>
            </a:xfrm>
            <a:prstGeom prst="straightConnector1">
              <a:avLst/>
            </a:prstGeom>
            <a:ln w="28575">
              <a:solidFill>
                <a:srgbClr val="9A1D2B"/>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DE1DCC72-5DA4-F19C-B490-024789405CA4}"/>
                </a:ext>
              </a:extLst>
            </p:cNvPr>
            <p:cNvSpPr/>
            <p:nvPr/>
          </p:nvSpPr>
          <p:spPr>
            <a:xfrm>
              <a:off x="3354917" y="4441824"/>
              <a:ext cx="942975" cy="657225"/>
            </a:xfrm>
            <a:prstGeom prst="cloud">
              <a:avLst/>
            </a:prstGeom>
            <a:noFill/>
            <a:ln>
              <a:solidFill>
                <a:srgbClr val="9A1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latin typeface="Segoe UI"/>
                <a:cs typeface="Segoe UI"/>
              </a:endParaRPr>
            </a:p>
          </p:txBody>
        </p:sp>
        <p:sp>
          <p:nvSpPr>
            <p:cNvPr id="28" name="Cloud 27">
              <a:extLst>
                <a:ext uri="{FF2B5EF4-FFF2-40B4-BE49-F238E27FC236}">
                  <a16:creationId xmlns:a16="http://schemas.microsoft.com/office/drawing/2014/main" id="{2B032057-D4F7-E6A1-7923-6F6FE0B389C7}"/>
                </a:ext>
              </a:extLst>
            </p:cNvPr>
            <p:cNvSpPr/>
            <p:nvPr/>
          </p:nvSpPr>
          <p:spPr>
            <a:xfrm>
              <a:off x="4483100" y="4446057"/>
              <a:ext cx="942975" cy="657225"/>
            </a:xfrm>
            <a:prstGeom prst="cloud">
              <a:avLst/>
            </a:prstGeom>
            <a:noFill/>
            <a:ln>
              <a:solidFill>
                <a:srgbClr val="9A1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latin typeface="Segoe UI"/>
                <a:cs typeface="Segoe UI"/>
              </a:endParaRPr>
            </a:p>
          </p:txBody>
        </p:sp>
        <p:sp>
          <p:nvSpPr>
            <p:cNvPr id="30" name="Cloud 29">
              <a:extLst>
                <a:ext uri="{FF2B5EF4-FFF2-40B4-BE49-F238E27FC236}">
                  <a16:creationId xmlns:a16="http://schemas.microsoft.com/office/drawing/2014/main" id="{A34C11E5-54F3-5B0E-715F-C5C6E39AB75C}"/>
                </a:ext>
              </a:extLst>
            </p:cNvPr>
            <p:cNvSpPr/>
            <p:nvPr/>
          </p:nvSpPr>
          <p:spPr>
            <a:xfrm>
              <a:off x="1559983" y="4557182"/>
              <a:ext cx="1666875" cy="1600200"/>
            </a:xfrm>
            <a:prstGeom prst="cloud">
              <a:avLst/>
            </a:prstGeom>
            <a:noFill/>
            <a:ln>
              <a:solidFill>
                <a:srgbClr val="9A1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latin typeface="Segoe UI"/>
                <a:cs typeface="Segoe UI"/>
              </a:endParaRPr>
            </a:p>
          </p:txBody>
        </p:sp>
        <p:cxnSp>
          <p:nvCxnSpPr>
            <p:cNvPr id="31" name="Straight Arrow Connector 30">
              <a:extLst>
                <a:ext uri="{FF2B5EF4-FFF2-40B4-BE49-F238E27FC236}">
                  <a16:creationId xmlns:a16="http://schemas.microsoft.com/office/drawing/2014/main" id="{29856984-C4CB-2689-2E29-5A0E4CD5736F}"/>
                </a:ext>
              </a:extLst>
            </p:cNvPr>
            <p:cNvCxnSpPr>
              <a:cxnSpLocks/>
            </p:cNvCxnSpPr>
            <p:nvPr/>
          </p:nvCxnSpPr>
          <p:spPr>
            <a:xfrm flipV="1">
              <a:off x="5304366" y="3857624"/>
              <a:ext cx="167218" cy="566208"/>
            </a:xfrm>
            <a:prstGeom prst="straightConnector1">
              <a:avLst/>
            </a:prstGeom>
            <a:ln w="28575">
              <a:solidFill>
                <a:srgbClr val="9A1D2B"/>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7C32507-A12F-5F96-C686-97F82069286D}"/>
                </a:ext>
              </a:extLst>
            </p:cNvPr>
            <p:cNvCxnSpPr>
              <a:cxnSpLocks/>
            </p:cNvCxnSpPr>
            <p:nvPr/>
          </p:nvCxnSpPr>
          <p:spPr>
            <a:xfrm flipH="1" flipV="1">
              <a:off x="3562350" y="3800474"/>
              <a:ext cx="114300" cy="581025"/>
            </a:xfrm>
            <a:prstGeom prst="straightConnector1">
              <a:avLst/>
            </a:prstGeom>
            <a:ln w="28575">
              <a:solidFill>
                <a:srgbClr val="9A1D2B"/>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1563EB9-0555-EFFB-B6DC-29B29D0262C1}"/>
                </a:ext>
              </a:extLst>
            </p:cNvPr>
            <p:cNvCxnSpPr>
              <a:cxnSpLocks/>
            </p:cNvCxnSpPr>
            <p:nvPr/>
          </p:nvCxnSpPr>
          <p:spPr>
            <a:xfrm flipH="1" flipV="1">
              <a:off x="1419224" y="3847041"/>
              <a:ext cx="473075" cy="774699"/>
            </a:xfrm>
            <a:prstGeom prst="straightConnector1">
              <a:avLst/>
            </a:prstGeom>
            <a:ln w="28575">
              <a:solidFill>
                <a:srgbClr val="9A1D2B"/>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Cylinder 22">
            <a:extLst>
              <a:ext uri="{FF2B5EF4-FFF2-40B4-BE49-F238E27FC236}">
                <a16:creationId xmlns:a16="http://schemas.microsoft.com/office/drawing/2014/main" id="{F17D2D87-C645-3F43-8D96-AB94FA6DA302}"/>
              </a:ext>
            </a:extLst>
          </p:cNvPr>
          <p:cNvSpPr/>
          <p:nvPr/>
        </p:nvSpPr>
        <p:spPr>
          <a:xfrm>
            <a:off x="7631601" y="2934947"/>
            <a:ext cx="695325" cy="2495550"/>
          </a:xfrm>
          <a:prstGeom prst="can">
            <a:avLst/>
          </a:prstGeom>
          <a:solidFill>
            <a:srgbClr val="DF99A6"/>
          </a:solidFill>
          <a:ln>
            <a:solidFill>
              <a:srgbClr val="A236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latin typeface="Segoe UI"/>
              <a:cs typeface="Segoe UI"/>
            </a:endParaRPr>
          </a:p>
        </p:txBody>
      </p:sp>
      <p:pic>
        <p:nvPicPr>
          <p:cNvPr id="24" name="Graphic 29" descr="Briefcase with solid fill">
            <a:extLst>
              <a:ext uri="{FF2B5EF4-FFF2-40B4-BE49-F238E27FC236}">
                <a16:creationId xmlns:a16="http://schemas.microsoft.com/office/drawing/2014/main" id="{B2DEFFB3-8ECF-F1E1-830D-DB79CA4A26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85668" y="4403448"/>
            <a:ext cx="196850" cy="187325"/>
          </a:xfrm>
          <a:prstGeom prst="rect">
            <a:avLst/>
          </a:prstGeom>
        </p:spPr>
      </p:pic>
      <p:grpSp>
        <p:nvGrpSpPr>
          <p:cNvPr id="48" name="Group 47">
            <a:extLst>
              <a:ext uri="{FF2B5EF4-FFF2-40B4-BE49-F238E27FC236}">
                <a16:creationId xmlns:a16="http://schemas.microsoft.com/office/drawing/2014/main" id="{B528D4C0-FDBB-D9CB-CE6B-4B2266EB423C}"/>
              </a:ext>
            </a:extLst>
          </p:cNvPr>
          <p:cNvGrpSpPr/>
          <p:nvPr/>
        </p:nvGrpSpPr>
        <p:grpSpPr>
          <a:xfrm>
            <a:off x="9105512" y="2373527"/>
            <a:ext cx="2690483" cy="2974638"/>
            <a:chOff x="9105512" y="2373527"/>
            <a:chExt cx="2690483" cy="2974638"/>
          </a:xfrm>
        </p:grpSpPr>
        <p:grpSp>
          <p:nvGrpSpPr>
            <p:cNvPr id="46" name="Group 45">
              <a:extLst>
                <a:ext uri="{FF2B5EF4-FFF2-40B4-BE49-F238E27FC236}">
                  <a16:creationId xmlns:a16="http://schemas.microsoft.com/office/drawing/2014/main" id="{493DE659-5F47-719E-5AA6-6E82451B2EFF}"/>
                </a:ext>
              </a:extLst>
            </p:cNvPr>
            <p:cNvGrpSpPr/>
            <p:nvPr/>
          </p:nvGrpSpPr>
          <p:grpSpPr>
            <a:xfrm>
              <a:off x="9105512" y="2373527"/>
              <a:ext cx="2690483" cy="2974638"/>
              <a:chOff x="9414431" y="2352932"/>
              <a:chExt cx="2690483" cy="2974638"/>
            </a:xfrm>
          </p:grpSpPr>
          <p:sp>
            <p:nvSpPr>
              <p:cNvPr id="3" name="Rectangle 2">
                <a:extLst>
                  <a:ext uri="{FF2B5EF4-FFF2-40B4-BE49-F238E27FC236}">
                    <a16:creationId xmlns:a16="http://schemas.microsoft.com/office/drawing/2014/main" id="{E3699360-CEF3-B66A-0439-9E38A99D992A}"/>
                  </a:ext>
                </a:extLst>
              </p:cNvPr>
              <p:cNvSpPr/>
              <p:nvPr/>
            </p:nvSpPr>
            <p:spPr>
              <a:xfrm rot="5400000">
                <a:off x="8559498" y="3945449"/>
                <a:ext cx="2285998" cy="362857"/>
              </a:xfrm>
              <a:prstGeom prst="rect">
                <a:avLst/>
              </a:prstGeom>
              <a:solidFill>
                <a:srgbClr val="A236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400">
                    <a:cs typeface="Calibri"/>
                  </a:rPr>
                  <a:t>Training</a:t>
                </a:r>
                <a:endParaRPr lang="en-US" sz="1400"/>
              </a:p>
            </p:txBody>
          </p:sp>
          <p:sp>
            <p:nvSpPr>
              <p:cNvPr id="4" name="Rectangle 3">
                <a:extLst>
                  <a:ext uri="{FF2B5EF4-FFF2-40B4-BE49-F238E27FC236}">
                    <a16:creationId xmlns:a16="http://schemas.microsoft.com/office/drawing/2014/main" id="{1887A5CE-49EF-0835-19DC-C05F67E0A405}"/>
                  </a:ext>
                </a:extLst>
              </p:cNvPr>
              <p:cNvSpPr/>
              <p:nvPr/>
            </p:nvSpPr>
            <p:spPr>
              <a:xfrm rot="5400000">
                <a:off x="9082012" y="4051413"/>
                <a:ext cx="2074805" cy="359176"/>
              </a:xfrm>
              <a:prstGeom prst="rect">
                <a:avLst/>
              </a:prstGeom>
              <a:solidFill>
                <a:srgbClr val="A2364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400">
                    <a:cs typeface="Calibri"/>
                  </a:rPr>
                  <a:t>Validation</a:t>
                </a:r>
                <a:endParaRPr lang="en-US" sz="1400"/>
              </a:p>
            </p:txBody>
          </p:sp>
          <p:sp>
            <p:nvSpPr>
              <p:cNvPr id="40" name="Rectangle 39">
                <a:extLst>
                  <a:ext uri="{FF2B5EF4-FFF2-40B4-BE49-F238E27FC236}">
                    <a16:creationId xmlns:a16="http://schemas.microsoft.com/office/drawing/2014/main" id="{E0239885-8FB7-FE2E-F369-588A68D17727}"/>
                  </a:ext>
                </a:extLst>
              </p:cNvPr>
              <p:cNvSpPr/>
              <p:nvPr/>
            </p:nvSpPr>
            <p:spPr>
              <a:xfrm rot="5400000">
                <a:off x="9616035" y="4159208"/>
                <a:ext cx="1850255" cy="381262"/>
              </a:xfrm>
              <a:prstGeom prst="rect">
                <a:avLst/>
              </a:prstGeom>
              <a:solidFill>
                <a:srgbClr val="A2364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400">
                    <a:cs typeface="Calibri"/>
                  </a:rPr>
                  <a:t>Test</a:t>
                </a:r>
                <a:endParaRPr lang="en-US" sz="1400"/>
              </a:p>
            </p:txBody>
          </p:sp>
          <p:sp>
            <p:nvSpPr>
              <p:cNvPr id="41" name="Rectangle 40">
                <a:extLst>
                  <a:ext uri="{FF2B5EF4-FFF2-40B4-BE49-F238E27FC236}">
                    <a16:creationId xmlns:a16="http://schemas.microsoft.com/office/drawing/2014/main" id="{8E88F352-19AB-8E3F-3EE0-C74273EA9C04}"/>
                  </a:ext>
                </a:extLst>
              </p:cNvPr>
              <p:cNvSpPr/>
              <p:nvPr/>
            </p:nvSpPr>
            <p:spPr>
              <a:xfrm rot="5400000">
                <a:off x="10153233" y="4282557"/>
                <a:ext cx="1618342" cy="362857"/>
              </a:xfrm>
              <a:prstGeom prst="rect">
                <a:avLst/>
              </a:prstGeom>
              <a:solidFill>
                <a:srgbClr val="A2364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400">
                    <a:cs typeface="Calibri"/>
                  </a:rPr>
                  <a:t>Deployment t=1</a:t>
                </a:r>
              </a:p>
            </p:txBody>
          </p:sp>
          <p:sp>
            <p:nvSpPr>
              <p:cNvPr id="42" name="Rectangle 41">
                <a:extLst>
                  <a:ext uri="{FF2B5EF4-FFF2-40B4-BE49-F238E27FC236}">
                    <a16:creationId xmlns:a16="http://schemas.microsoft.com/office/drawing/2014/main" id="{9CB50BC4-55E7-532C-B209-FC98194CE592}"/>
                  </a:ext>
                </a:extLst>
              </p:cNvPr>
              <p:cNvSpPr/>
              <p:nvPr/>
            </p:nvSpPr>
            <p:spPr>
              <a:xfrm rot="5400000">
                <a:off x="11085635" y="4381626"/>
                <a:ext cx="1415879" cy="362857"/>
              </a:xfrm>
              <a:prstGeom prst="rect">
                <a:avLst/>
              </a:prstGeom>
              <a:solidFill>
                <a:srgbClr val="A2364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400">
                    <a:cs typeface="Calibri"/>
                  </a:rPr>
                  <a:t>Deployment t=N</a:t>
                </a:r>
              </a:p>
            </p:txBody>
          </p:sp>
          <p:cxnSp>
            <p:nvCxnSpPr>
              <p:cNvPr id="43" name="Straight Arrow Connector 42">
                <a:extLst>
                  <a:ext uri="{FF2B5EF4-FFF2-40B4-BE49-F238E27FC236}">
                    <a16:creationId xmlns:a16="http://schemas.microsoft.com/office/drawing/2014/main" id="{90976FD1-7699-FE85-DBB9-EC9677DA488B}"/>
                  </a:ext>
                </a:extLst>
              </p:cNvPr>
              <p:cNvCxnSpPr/>
              <p:nvPr/>
            </p:nvCxnSpPr>
            <p:spPr>
              <a:xfrm>
                <a:off x="9426867" y="5314835"/>
                <a:ext cx="2678047" cy="12735"/>
              </a:xfrm>
              <a:prstGeom prst="straightConnector1">
                <a:avLst/>
              </a:prstGeom>
              <a:ln w="28575">
                <a:solidFill>
                  <a:srgbClr val="41131C"/>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B135C49-CBAF-0007-334A-E859BB75F0B0}"/>
                  </a:ext>
                </a:extLst>
              </p:cNvPr>
              <p:cNvCxnSpPr>
                <a:cxnSpLocks/>
              </p:cNvCxnSpPr>
              <p:nvPr/>
            </p:nvCxnSpPr>
            <p:spPr>
              <a:xfrm>
                <a:off x="9414431" y="2776552"/>
                <a:ext cx="18334" cy="2535087"/>
              </a:xfrm>
              <a:prstGeom prst="straightConnector1">
                <a:avLst/>
              </a:prstGeom>
              <a:ln w="28575">
                <a:solidFill>
                  <a:srgbClr val="41131C"/>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26EEDF4-AB02-DECB-71AB-8CA34AE03001}"/>
                  </a:ext>
                </a:extLst>
              </p:cNvPr>
              <p:cNvSpPr txBox="1"/>
              <p:nvPr/>
            </p:nvSpPr>
            <p:spPr>
              <a:xfrm>
                <a:off x="10024419" y="2352932"/>
                <a:ext cx="14045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solidFill>
                      <a:srgbClr val="41131C"/>
                    </a:solidFill>
                    <a:cs typeface="Calibri"/>
                  </a:rPr>
                  <a:t>Performance</a:t>
                </a:r>
              </a:p>
            </p:txBody>
          </p:sp>
        </p:grpSp>
        <p:sp>
          <p:nvSpPr>
            <p:cNvPr id="47" name="TextBox 46">
              <a:extLst>
                <a:ext uri="{FF2B5EF4-FFF2-40B4-BE49-F238E27FC236}">
                  <a16:creationId xmlns:a16="http://schemas.microsoft.com/office/drawing/2014/main" id="{4F27D6DE-6682-4EE7-0D63-3D5D93130AD3}"/>
                </a:ext>
              </a:extLst>
            </p:cNvPr>
            <p:cNvSpPr txBox="1"/>
            <p:nvPr/>
          </p:nvSpPr>
          <p:spPr>
            <a:xfrm>
              <a:off x="10760676" y="4571999"/>
              <a:ext cx="60136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Calibri"/>
                </a:rPr>
                <a:t>...</a:t>
              </a:r>
              <a:endParaRPr lang="en-US" sz="2000">
                <a:ea typeface="Calibri" panose="020F0502020204030204"/>
                <a:cs typeface="Calibri" panose="020F0502020204030204"/>
              </a:endParaRPr>
            </a:p>
          </p:txBody>
        </p:sp>
      </p:grpSp>
      <p:pic>
        <p:nvPicPr>
          <p:cNvPr id="49" name="Graphic 48" descr="Fox with solid fill">
            <a:extLst>
              <a:ext uri="{FF2B5EF4-FFF2-40B4-BE49-F238E27FC236}">
                <a16:creationId xmlns:a16="http://schemas.microsoft.com/office/drawing/2014/main" id="{A8DA1826-0CB9-841A-B04A-5F223693219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71338" y="5873635"/>
            <a:ext cx="914400" cy="914400"/>
          </a:xfrm>
          <a:prstGeom prst="rect">
            <a:avLst/>
          </a:prstGeom>
        </p:spPr>
      </p:pic>
      <p:pic>
        <p:nvPicPr>
          <p:cNvPr id="50" name="Graphic 49" descr="Cat with solid fill">
            <a:extLst>
              <a:ext uri="{FF2B5EF4-FFF2-40B4-BE49-F238E27FC236}">
                <a16:creationId xmlns:a16="http://schemas.microsoft.com/office/drawing/2014/main" id="{81C56492-21CB-48CE-2659-CA2BAF0A782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96323" y="5706161"/>
            <a:ext cx="646671" cy="615779"/>
          </a:xfrm>
          <a:prstGeom prst="rect">
            <a:avLst/>
          </a:prstGeom>
        </p:spPr>
      </p:pic>
      <p:pic>
        <p:nvPicPr>
          <p:cNvPr id="51" name="Graphic 50" descr="Dog with solid fill">
            <a:extLst>
              <a:ext uri="{FF2B5EF4-FFF2-40B4-BE49-F238E27FC236}">
                <a16:creationId xmlns:a16="http://schemas.microsoft.com/office/drawing/2014/main" id="{82A2F65A-F759-7D95-3C8B-0B5F95EB58A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102787" y="4959751"/>
            <a:ext cx="914400" cy="914400"/>
          </a:xfrm>
          <a:prstGeom prst="rect">
            <a:avLst/>
          </a:prstGeom>
        </p:spPr>
      </p:pic>
      <p:sp>
        <p:nvSpPr>
          <p:cNvPr id="39" name="TextBox 38">
            <a:extLst>
              <a:ext uri="{FF2B5EF4-FFF2-40B4-BE49-F238E27FC236}">
                <a16:creationId xmlns:a16="http://schemas.microsoft.com/office/drawing/2014/main" id="{FD9DAE57-2A0C-30BA-7695-79839BE1267A}"/>
              </a:ext>
            </a:extLst>
          </p:cNvPr>
          <p:cNvSpPr txBox="1"/>
          <p:nvPr/>
        </p:nvSpPr>
        <p:spPr>
          <a:xfrm>
            <a:off x="10537657" y="5414208"/>
            <a:ext cx="125930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1131C"/>
                </a:solidFill>
                <a:ea typeface="Calibri"/>
                <a:cs typeface="Calibri"/>
              </a:rPr>
              <a:t>Requires constant monitoring</a:t>
            </a:r>
            <a:endParaRPr lang="en-US">
              <a:solidFill>
                <a:srgbClr val="41131C"/>
              </a:solidFill>
            </a:endParaRPr>
          </a:p>
        </p:txBody>
      </p:sp>
      <p:pic>
        <p:nvPicPr>
          <p:cNvPr id="54" name="Graphic 53" descr="Artificial Intelligence outline">
            <a:extLst>
              <a:ext uri="{FF2B5EF4-FFF2-40B4-BE49-F238E27FC236}">
                <a16:creationId xmlns:a16="http://schemas.microsoft.com/office/drawing/2014/main" id="{FBC8CDB6-A56B-DB66-96F3-0B1DF50DACB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929305" y="1332899"/>
            <a:ext cx="1039011" cy="1032069"/>
          </a:xfrm>
          <a:prstGeom prst="rect">
            <a:avLst/>
          </a:prstGeom>
        </p:spPr>
      </p:pic>
      <p:pic>
        <p:nvPicPr>
          <p:cNvPr id="53" name="Picture 52" descr="X-ray of a hand&#10;&#10;Description automatically generated">
            <a:extLst>
              <a:ext uri="{FF2B5EF4-FFF2-40B4-BE49-F238E27FC236}">
                <a16:creationId xmlns:a16="http://schemas.microsoft.com/office/drawing/2014/main" id="{9A24BAB4-C7A3-B2AC-DB6D-5D4D1B2C23A7}"/>
              </a:ext>
            </a:extLst>
          </p:cNvPr>
          <p:cNvPicPr>
            <a:picLocks noChangeAspect="1"/>
          </p:cNvPicPr>
          <p:nvPr/>
        </p:nvPicPr>
        <p:blipFill>
          <a:blip r:embed="rId21"/>
          <a:stretch>
            <a:fillRect/>
          </a:stretch>
        </p:blipFill>
        <p:spPr>
          <a:xfrm>
            <a:off x="3345508" y="5690306"/>
            <a:ext cx="2257778" cy="644407"/>
          </a:xfrm>
          <a:prstGeom prst="rect">
            <a:avLst/>
          </a:prstGeom>
        </p:spPr>
      </p:pic>
    </p:spTree>
    <p:extLst>
      <p:ext uri="{BB962C8B-B14F-4D97-AF65-F5344CB8AC3E}">
        <p14:creationId xmlns:p14="http://schemas.microsoft.com/office/powerpoint/2010/main" val="158029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xit" presetSubtype="0" fill="hold"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par>
                                <p:cTn id="16" presetID="10" presetClass="entr" presetSubtype="0"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par>
                                <p:cTn id="32" presetID="10" presetClass="entr" presetSubtype="0" fill="hold"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2BA05-ADA2-1673-41A6-B5B95AD99DC3}"/>
              </a:ext>
            </a:extLst>
          </p:cNvPr>
          <p:cNvSpPr>
            <a:spLocks noGrp="1"/>
          </p:cNvSpPr>
          <p:nvPr>
            <p:ph type="title"/>
          </p:nvPr>
        </p:nvSpPr>
        <p:spPr/>
        <p:txBody>
          <a:bodyPr/>
          <a:lstStyle/>
          <a:p>
            <a:r>
              <a:rPr lang="en-GB">
                <a:solidFill>
                  <a:srgbClr val="9A003B"/>
                </a:solidFill>
                <a:latin typeface="Segoe UI"/>
                <a:cs typeface="Segoe UI"/>
              </a:rPr>
              <a:t>Fairness</a:t>
            </a:r>
            <a:endParaRPr lang="en-US"/>
          </a:p>
        </p:txBody>
      </p:sp>
      <p:pic>
        <p:nvPicPr>
          <p:cNvPr id="3" name="Picture 2" descr="A screenshot of a news page&#10;&#10;Description automatically generated">
            <a:extLst>
              <a:ext uri="{FF2B5EF4-FFF2-40B4-BE49-F238E27FC236}">
                <a16:creationId xmlns:a16="http://schemas.microsoft.com/office/drawing/2014/main" id="{9409CAAA-AE63-042A-971D-6A72FD039B7E}"/>
              </a:ext>
            </a:extLst>
          </p:cNvPr>
          <p:cNvPicPr>
            <a:picLocks noChangeAspect="1"/>
          </p:cNvPicPr>
          <p:nvPr/>
        </p:nvPicPr>
        <p:blipFill>
          <a:blip r:embed="rId2"/>
          <a:stretch>
            <a:fillRect/>
          </a:stretch>
        </p:blipFill>
        <p:spPr>
          <a:xfrm>
            <a:off x="837953" y="2057400"/>
            <a:ext cx="5753595" cy="4114800"/>
          </a:xfrm>
          <a:prstGeom prst="rect">
            <a:avLst/>
          </a:prstGeom>
        </p:spPr>
      </p:pic>
      <p:pic>
        <p:nvPicPr>
          <p:cNvPr id="5" name="Picture 4">
            <a:extLst>
              <a:ext uri="{FF2B5EF4-FFF2-40B4-BE49-F238E27FC236}">
                <a16:creationId xmlns:a16="http://schemas.microsoft.com/office/drawing/2014/main" id="{E91C8437-B727-FBF2-FB2A-5D956CDEC5E7}"/>
              </a:ext>
            </a:extLst>
          </p:cNvPr>
          <p:cNvPicPr>
            <a:picLocks noChangeAspect="1"/>
          </p:cNvPicPr>
          <p:nvPr/>
        </p:nvPicPr>
        <p:blipFill>
          <a:blip r:embed="rId3"/>
          <a:stretch>
            <a:fillRect/>
          </a:stretch>
        </p:blipFill>
        <p:spPr>
          <a:xfrm>
            <a:off x="7570643" y="1457325"/>
            <a:ext cx="3784889" cy="5314950"/>
          </a:xfrm>
          <a:prstGeom prst="rect">
            <a:avLst/>
          </a:prstGeom>
        </p:spPr>
      </p:pic>
    </p:spTree>
    <p:extLst>
      <p:ext uri="{BB962C8B-B14F-4D97-AF65-F5344CB8AC3E}">
        <p14:creationId xmlns:p14="http://schemas.microsoft.com/office/powerpoint/2010/main" val="18295894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ales of justice on blue background">
            <a:extLst>
              <a:ext uri="{FF2B5EF4-FFF2-40B4-BE49-F238E27FC236}">
                <a16:creationId xmlns:a16="http://schemas.microsoft.com/office/drawing/2014/main" id="{71D6D10D-40E9-69EC-426B-21D466F20686}"/>
              </a:ext>
            </a:extLst>
          </p:cNvPr>
          <p:cNvPicPr>
            <a:picLocks noChangeAspect="1"/>
          </p:cNvPicPr>
          <p:nvPr/>
        </p:nvPicPr>
        <p:blipFill>
          <a:blip r:embed="rId3"/>
          <a:srcRect l="15971" r="15971"/>
          <a:stretch/>
        </p:blipFill>
        <p:spPr>
          <a:xfrm>
            <a:off x="5183188" y="0"/>
            <a:ext cx="7008820" cy="6865447"/>
          </a:xfrm>
          <a:prstGeom prst="rect">
            <a:avLst/>
          </a:prstGeom>
        </p:spPr>
      </p:pic>
      <p:sp>
        <p:nvSpPr>
          <p:cNvPr id="5" name="Text Placeholder 4">
            <a:extLst>
              <a:ext uri="{FF2B5EF4-FFF2-40B4-BE49-F238E27FC236}">
                <a16:creationId xmlns:a16="http://schemas.microsoft.com/office/drawing/2014/main" id="{5F281D93-CF58-8731-5A5B-74E1470CAAD6}"/>
              </a:ext>
            </a:extLst>
          </p:cNvPr>
          <p:cNvSpPr>
            <a:spLocks noGrp="1"/>
          </p:cNvSpPr>
          <p:nvPr>
            <p:ph type="body" sz="half" idx="2"/>
          </p:nvPr>
        </p:nvSpPr>
        <p:spPr/>
        <p:txBody>
          <a:bodyPr vert="horz" lIns="91440" tIns="45720" rIns="91440" bIns="45720" rtlCol="0" anchor="ctr">
            <a:normAutofit fontScale="70000" lnSpcReduction="20000"/>
          </a:bodyPr>
          <a:lstStyle/>
          <a:p>
            <a:r>
              <a:rPr lang="en-GB" sz="3200" b="1">
                <a:solidFill>
                  <a:srgbClr val="9A003B"/>
                </a:solidFill>
                <a:latin typeface="Segoe UI"/>
                <a:cs typeface="Segoe UI"/>
              </a:rPr>
              <a:t>4. Ethics and Regulations</a:t>
            </a:r>
            <a:endParaRPr lang="en-GB" sz="3200">
              <a:solidFill>
                <a:srgbClr val="000000"/>
              </a:solidFill>
              <a:latin typeface="Segoe UI"/>
              <a:cs typeface="Segoe UI"/>
            </a:endParaRPr>
          </a:p>
          <a:p>
            <a:endParaRPr lang="en-GB" sz="3200">
              <a:solidFill>
                <a:srgbClr val="000000"/>
              </a:solidFill>
              <a:latin typeface="Segoe UI"/>
              <a:cs typeface="Segoe UI"/>
            </a:endParaRPr>
          </a:p>
          <a:p>
            <a:pPr marL="514350" indent="-514350">
              <a:buAutoNum type="alphaLcPeriod"/>
            </a:pPr>
            <a:r>
              <a:rPr lang="en-GB" sz="3200" b="1">
                <a:solidFill>
                  <a:srgbClr val="F0DADE"/>
                </a:solidFill>
                <a:latin typeface="Segoe UI"/>
                <a:cs typeface="Segoe UI"/>
              </a:rPr>
              <a:t>Regulations</a:t>
            </a:r>
          </a:p>
          <a:p>
            <a:pPr marL="514350" indent="-514350">
              <a:buAutoNum type="alphaLcPeriod"/>
            </a:pPr>
            <a:r>
              <a:rPr lang="en-GB" sz="3200" b="1">
                <a:solidFill>
                  <a:srgbClr val="F0DADE"/>
                </a:solidFill>
                <a:latin typeface="Segoe UI"/>
                <a:cs typeface="Segoe UI"/>
              </a:rPr>
              <a:t>Privacy</a:t>
            </a:r>
          </a:p>
          <a:p>
            <a:pPr marL="514350" indent="-514350">
              <a:buAutoNum type="alphaLcPeriod"/>
            </a:pPr>
            <a:r>
              <a:rPr lang="en-GB" sz="3200" b="1">
                <a:solidFill>
                  <a:srgbClr val="F0DADE"/>
                </a:solidFill>
                <a:latin typeface="Segoe UI"/>
                <a:cs typeface="Segoe UI"/>
              </a:rPr>
              <a:t>Explainability</a:t>
            </a:r>
            <a:endParaRPr lang="en-US" sz="3200">
              <a:solidFill>
                <a:srgbClr val="F0DADE"/>
              </a:solidFill>
              <a:latin typeface="Segoe UI"/>
              <a:cs typeface="Segoe UI"/>
            </a:endParaRPr>
          </a:p>
          <a:p>
            <a:pPr marL="514350" indent="-514350">
              <a:buAutoNum type="alphaLcPeriod"/>
            </a:pPr>
            <a:r>
              <a:rPr lang="en-GB" sz="3200" b="1">
                <a:solidFill>
                  <a:srgbClr val="F0DADE"/>
                </a:solidFill>
                <a:latin typeface="Segoe UI"/>
                <a:cs typeface="Segoe UI"/>
              </a:rPr>
              <a:t>Fairness</a:t>
            </a:r>
            <a:endParaRPr lang="en-US" sz="3200">
              <a:solidFill>
                <a:srgbClr val="F0DADE"/>
              </a:solidFill>
              <a:latin typeface="Segoe UI"/>
              <a:cs typeface="Segoe UI"/>
            </a:endParaRPr>
          </a:p>
          <a:p>
            <a:pPr marL="514350" indent="-514350">
              <a:buAutoNum type="alphaLcPeriod"/>
            </a:pPr>
            <a:r>
              <a:rPr lang="en-GB" sz="3200" b="1">
                <a:solidFill>
                  <a:srgbClr val="A2364F"/>
                </a:solidFill>
                <a:latin typeface="Segoe UI"/>
                <a:cs typeface="Segoe UI"/>
              </a:rPr>
              <a:t>Accountability</a:t>
            </a:r>
          </a:p>
          <a:p>
            <a:pPr marL="514350" indent="-514350">
              <a:buAutoNum type="alphaLcPeriod"/>
            </a:pPr>
            <a:r>
              <a:rPr lang="en-GB" sz="3200" b="1">
                <a:solidFill>
                  <a:srgbClr val="F0DADE"/>
                </a:solidFill>
                <a:latin typeface="Segoe UI"/>
                <a:cs typeface="Segoe UI"/>
              </a:rPr>
              <a:t>Contestability</a:t>
            </a:r>
          </a:p>
          <a:p>
            <a:pPr algn="ctr"/>
            <a:endParaRPr lang="en-GB" sz="3200" b="1">
              <a:solidFill>
                <a:srgbClr val="F0DADE"/>
              </a:solidFill>
              <a:latin typeface="Poppins"/>
              <a:cs typeface="Poppins"/>
            </a:endParaRPr>
          </a:p>
        </p:txBody>
      </p:sp>
    </p:spTree>
    <p:extLst>
      <p:ext uri="{BB962C8B-B14F-4D97-AF65-F5344CB8AC3E}">
        <p14:creationId xmlns:p14="http://schemas.microsoft.com/office/powerpoint/2010/main" val="2157646805"/>
      </p:ext>
    </p:extLst>
  </p:cSld>
  <p:clrMapOvr>
    <a:masterClrMapping/>
  </p:clrMapOvr>
  <p:extLst>
    <p:ext uri="{6950BFC3-D8DA-4A85-94F7-54DA5524770B}">
      <p188:commentRel xmlns:p188="http://schemas.microsoft.com/office/powerpoint/2018/8/main" r:id="rId2"/>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9A7A7-208F-082E-4A06-49AE42806A87}"/>
              </a:ext>
            </a:extLst>
          </p:cNvPr>
          <p:cNvSpPr>
            <a:spLocks noGrp="1"/>
          </p:cNvSpPr>
          <p:nvPr>
            <p:ph type="title"/>
          </p:nvPr>
        </p:nvSpPr>
        <p:spPr/>
        <p:txBody>
          <a:bodyPr/>
          <a:lstStyle/>
          <a:p>
            <a:r>
              <a:rPr lang="en-GB">
                <a:latin typeface="Poppins"/>
                <a:cs typeface="Poppins"/>
              </a:rPr>
              <a:t>Accountability and Governance</a:t>
            </a:r>
            <a:endParaRPr lang="en-US"/>
          </a:p>
        </p:txBody>
      </p:sp>
      <p:sp>
        <p:nvSpPr>
          <p:cNvPr id="3" name="Content Placeholder 2">
            <a:extLst>
              <a:ext uri="{FF2B5EF4-FFF2-40B4-BE49-F238E27FC236}">
                <a16:creationId xmlns:a16="http://schemas.microsoft.com/office/drawing/2014/main" id="{DD14C57B-EEF8-899A-9F16-208504E16879}"/>
              </a:ext>
            </a:extLst>
          </p:cNvPr>
          <p:cNvSpPr>
            <a:spLocks noGrp="1"/>
          </p:cNvSpPr>
          <p:nvPr>
            <p:ph idx="1"/>
          </p:nvPr>
        </p:nvSpPr>
        <p:spPr/>
        <p:txBody>
          <a:bodyPr vert="horz" lIns="91440" tIns="45720" rIns="91440" bIns="45720" rtlCol="0" anchor="t">
            <a:normAutofit/>
          </a:bodyPr>
          <a:lstStyle/>
          <a:p>
            <a:pPr marL="227965" indent="-227965"/>
            <a:r>
              <a:rPr lang="en-GB">
                <a:latin typeface="Poppins"/>
                <a:cs typeface="Poppins"/>
              </a:rPr>
              <a:t>Effective oversight of the use of AI.</a:t>
            </a:r>
          </a:p>
          <a:p>
            <a:pPr marL="227965" indent="-227965"/>
            <a:r>
              <a:rPr lang="en-GB">
                <a:latin typeface="Poppins"/>
                <a:cs typeface="Poppins"/>
              </a:rPr>
              <a:t>Clear lines of accountability across the AI life cycle.</a:t>
            </a:r>
          </a:p>
          <a:p>
            <a:pPr marL="227965" indent="-227965"/>
            <a:r>
              <a:rPr lang="en-GB">
                <a:latin typeface="Poppins"/>
                <a:cs typeface="Poppins"/>
              </a:rPr>
              <a:t>Trustworthiness auditing</a:t>
            </a:r>
            <a:endParaRPr lang="en-GB"/>
          </a:p>
          <a:p>
            <a:pPr marL="227965" indent="-227965"/>
            <a:endParaRPr lang="en-GB"/>
          </a:p>
        </p:txBody>
      </p:sp>
    </p:spTree>
    <p:extLst>
      <p:ext uri="{BB962C8B-B14F-4D97-AF65-F5344CB8AC3E}">
        <p14:creationId xmlns:p14="http://schemas.microsoft.com/office/powerpoint/2010/main" val="21047629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ales of justice on blue background">
            <a:extLst>
              <a:ext uri="{FF2B5EF4-FFF2-40B4-BE49-F238E27FC236}">
                <a16:creationId xmlns:a16="http://schemas.microsoft.com/office/drawing/2014/main" id="{71D6D10D-40E9-69EC-426B-21D466F20686}"/>
              </a:ext>
            </a:extLst>
          </p:cNvPr>
          <p:cNvPicPr>
            <a:picLocks noChangeAspect="1"/>
          </p:cNvPicPr>
          <p:nvPr/>
        </p:nvPicPr>
        <p:blipFill>
          <a:blip r:embed="rId3"/>
          <a:srcRect l="15971" r="15971"/>
          <a:stretch/>
        </p:blipFill>
        <p:spPr>
          <a:xfrm>
            <a:off x="5183188" y="0"/>
            <a:ext cx="7008820" cy="6865447"/>
          </a:xfrm>
          <a:prstGeom prst="rect">
            <a:avLst/>
          </a:prstGeom>
        </p:spPr>
      </p:pic>
      <p:sp>
        <p:nvSpPr>
          <p:cNvPr id="5" name="Text Placeholder 4">
            <a:extLst>
              <a:ext uri="{FF2B5EF4-FFF2-40B4-BE49-F238E27FC236}">
                <a16:creationId xmlns:a16="http://schemas.microsoft.com/office/drawing/2014/main" id="{5F281D93-CF58-8731-5A5B-74E1470CAAD6}"/>
              </a:ext>
            </a:extLst>
          </p:cNvPr>
          <p:cNvSpPr>
            <a:spLocks noGrp="1"/>
          </p:cNvSpPr>
          <p:nvPr>
            <p:ph type="body" sz="half" idx="2"/>
          </p:nvPr>
        </p:nvSpPr>
        <p:spPr/>
        <p:txBody>
          <a:bodyPr vert="horz" lIns="91440" tIns="45720" rIns="91440" bIns="45720" rtlCol="0" anchor="ctr">
            <a:normAutofit fontScale="70000" lnSpcReduction="20000"/>
          </a:bodyPr>
          <a:lstStyle/>
          <a:p>
            <a:r>
              <a:rPr lang="en-GB" sz="3200" b="1">
                <a:solidFill>
                  <a:srgbClr val="9A003B"/>
                </a:solidFill>
                <a:latin typeface="Segoe UI"/>
                <a:cs typeface="Segoe UI"/>
              </a:rPr>
              <a:t>4. Ethics and Regulations</a:t>
            </a:r>
            <a:endParaRPr lang="en-GB" sz="3200">
              <a:solidFill>
                <a:srgbClr val="000000"/>
              </a:solidFill>
              <a:latin typeface="Segoe UI"/>
              <a:cs typeface="Segoe UI"/>
            </a:endParaRPr>
          </a:p>
          <a:p>
            <a:endParaRPr lang="en-GB" sz="3200">
              <a:solidFill>
                <a:srgbClr val="000000"/>
              </a:solidFill>
              <a:latin typeface="Segoe UI"/>
              <a:cs typeface="Segoe UI"/>
            </a:endParaRPr>
          </a:p>
          <a:p>
            <a:pPr marL="514350" indent="-514350">
              <a:buAutoNum type="alphaLcPeriod"/>
            </a:pPr>
            <a:r>
              <a:rPr lang="en-GB" sz="3200" b="1">
                <a:solidFill>
                  <a:srgbClr val="F0DADE"/>
                </a:solidFill>
                <a:latin typeface="Segoe UI"/>
                <a:cs typeface="Segoe UI"/>
              </a:rPr>
              <a:t>Regulations</a:t>
            </a:r>
          </a:p>
          <a:p>
            <a:pPr marL="514350" indent="-514350">
              <a:buAutoNum type="alphaLcPeriod"/>
            </a:pPr>
            <a:r>
              <a:rPr lang="en-GB" sz="3200" b="1">
                <a:solidFill>
                  <a:srgbClr val="F0DADE"/>
                </a:solidFill>
                <a:latin typeface="Segoe UI"/>
                <a:cs typeface="Segoe UI"/>
              </a:rPr>
              <a:t>Privacy</a:t>
            </a:r>
          </a:p>
          <a:p>
            <a:pPr marL="514350" indent="-514350">
              <a:buAutoNum type="alphaLcPeriod"/>
            </a:pPr>
            <a:r>
              <a:rPr lang="en-GB" sz="3200" b="1">
                <a:solidFill>
                  <a:srgbClr val="F0DADE"/>
                </a:solidFill>
                <a:latin typeface="Segoe UI"/>
                <a:cs typeface="Segoe UI"/>
              </a:rPr>
              <a:t>Explainability</a:t>
            </a:r>
            <a:endParaRPr lang="en-US" sz="3200">
              <a:solidFill>
                <a:srgbClr val="F0DADE"/>
              </a:solidFill>
              <a:latin typeface="Segoe UI"/>
              <a:cs typeface="Segoe UI"/>
            </a:endParaRPr>
          </a:p>
          <a:p>
            <a:pPr marL="514350" indent="-514350">
              <a:buAutoNum type="alphaLcPeriod"/>
            </a:pPr>
            <a:r>
              <a:rPr lang="en-GB" sz="3200" b="1">
                <a:solidFill>
                  <a:srgbClr val="F0DADE"/>
                </a:solidFill>
                <a:latin typeface="Segoe UI"/>
                <a:cs typeface="Segoe UI"/>
              </a:rPr>
              <a:t>Fairness</a:t>
            </a:r>
            <a:endParaRPr lang="en-US" sz="3200">
              <a:solidFill>
                <a:srgbClr val="F0DADE"/>
              </a:solidFill>
              <a:latin typeface="Segoe UI"/>
              <a:cs typeface="Segoe UI"/>
            </a:endParaRPr>
          </a:p>
          <a:p>
            <a:pPr marL="514350" indent="-514350">
              <a:buAutoNum type="alphaLcPeriod"/>
            </a:pPr>
            <a:r>
              <a:rPr lang="en-GB" sz="3200" b="1">
                <a:solidFill>
                  <a:srgbClr val="F0DADE"/>
                </a:solidFill>
                <a:latin typeface="Segoe UI"/>
                <a:cs typeface="Segoe UI"/>
              </a:rPr>
              <a:t>Accountability</a:t>
            </a:r>
          </a:p>
          <a:p>
            <a:pPr marL="514350" indent="-514350">
              <a:buAutoNum type="alphaLcPeriod"/>
            </a:pPr>
            <a:r>
              <a:rPr lang="en-GB" sz="3200" b="1">
                <a:solidFill>
                  <a:srgbClr val="A2364F"/>
                </a:solidFill>
                <a:latin typeface="Segoe UI"/>
                <a:cs typeface="Segoe UI"/>
              </a:rPr>
              <a:t>Contestability</a:t>
            </a:r>
          </a:p>
          <a:p>
            <a:pPr algn="ctr"/>
            <a:endParaRPr lang="en-GB" sz="3200" b="1">
              <a:solidFill>
                <a:srgbClr val="F0DADE"/>
              </a:solidFill>
              <a:latin typeface="Poppins"/>
              <a:cs typeface="Poppins"/>
            </a:endParaRPr>
          </a:p>
        </p:txBody>
      </p:sp>
    </p:spTree>
    <p:extLst>
      <p:ext uri="{BB962C8B-B14F-4D97-AF65-F5344CB8AC3E}">
        <p14:creationId xmlns:p14="http://schemas.microsoft.com/office/powerpoint/2010/main" val="2029920708"/>
      </p:ext>
    </p:extLst>
  </p:cSld>
  <p:clrMapOvr>
    <a:masterClrMapping/>
  </p:clrMapOvr>
  <p:extLst>
    <p:ext uri="{6950BFC3-D8DA-4A85-94F7-54DA5524770B}">
      <p188:commentRel xmlns:p188="http://schemas.microsoft.com/office/powerpoint/2018/8/main" r:id="rId2"/>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CDE9D-D56B-A900-AF3E-2ED6C4FC01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4703E0-240F-AE14-3D10-1DFC2CCE1148}"/>
              </a:ext>
            </a:extLst>
          </p:cNvPr>
          <p:cNvSpPr>
            <a:spLocks noGrp="1"/>
          </p:cNvSpPr>
          <p:nvPr>
            <p:ph type="title"/>
          </p:nvPr>
        </p:nvSpPr>
        <p:spPr/>
        <p:txBody>
          <a:bodyPr/>
          <a:lstStyle/>
          <a:p>
            <a:r>
              <a:rPr lang="en-GB">
                <a:latin typeface="Poppins"/>
                <a:cs typeface="Poppins"/>
              </a:rPr>
              <a:t>Contestability and redress</a:t>
            </a:r>
            <a:endParaRPr lang="en-US"/>
          </a:p>
        </p:txBody>
      </p:sp>
      <p:sp>
        <p:nvSpPr>
          <p:cNvPr id="3" name="Content Placeholder 2">
            <a:extLst>
              <a:ext uri="{FF2B5EF4-FFF2-40B4-BE49-F238E27FC236}">
                <a16:creationId xmlns:a16="http://schemas.microsoft.com/office/drawing/2014/main" id="{4B51335A-D863-D338-D529-2E56CE2863BA}"/>
              </a:ext>
            </a:extLst>
          </p:cNvPr>
          <p:cNvSpPr>
            <a:spLocks noGrp="1"/>
          </p:cNvSpPr>
          <p:nvPr>
            <p:ph idx="1"/>
          </p:nvPr>
        </p:nvSpPr>
        <p:spPr/>
        <p:txBody>
          <a:bodyPr vert="horz" lIns="91440" tIns="45720" rIns="91440" bIns="45720" rtlCol="0" anchor="t">
            <a:normAutofit/>
          </a:bodyPr>
          <a:lstStyle/>
          <a:p>
            <a:pPr marL="227965" indent="-227965"/>
            <a:r>
              <a:rPr lang="en-GB">
                <a:latin typeface="Poppins"/>
                <a:cs typeface="Poppins"/>
              </a:rPr>
              <a:t>A person affected by the outcomes or a decision from an AI should be able to contest the AI.</a:t>
            </a:r>
          </a:p>
          <a:p>
            <a:pPr marL="227965" indent="-227965"/>
            <a:r>
              <a:rPr lang="en-GB">
                <a:latin typeface="Poppins"/>
                <a:cs typeface="Poppins"/>
              </a:rPr>
              <a:t>How to rectify and address any harm resulting from an AI decision</a:t>
            </a:r>
            <a:endParaRPr lang="en-GB"/>
          </a:p>
          <a:p>
            <a:pPr marL="227965" indent="-227965"/>
            <a:endParaRPr lang="en-GB"/>
          </a:p>
          <a:p>
            <a:pPr marL="227965" indent="-227965"/>
            <a:endParaRPr lang="en-GB"/>
          </a:p>
        </p:txBody>
      </p:sp>
    </p:spTree>
    <p:extLst>
      <p:ext uri="{BB962C8B-B14F-4D97-AF65-F5344CB8AC3E}">
        <p14:creationId xmlns:p14="http://schemas.microsoft.com/office/powerpoint/2010/main" val="24237403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97B9D-BCFF-44B4-7DB6-EB5A685633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C074BF-5538-377F-B4C1-2D3170504198}"/>
              </a:ext>
            </a:extLst>
          </p:cNvPr>
          <p:cNvSpPr>
            <a:spLocks noGrp="1"/>
          </p:cNvSpPr>
          <p:nvPr>
            <p:ph type="title"/>
          </p:nvPr>
        </p:nvSpPr>
        <p:spPr/>
        <p:txBody>
          <a:bodyPr/>
          <a:lstStyle/>
          <a:p>
            <a:r>
              <a:rPr lang="en-GB">
                <a:solidFill>
                  <a:srgbClr val="9A003B"/>
                </a:solidFill>
                <a:latin typeface="Segoe UI"/>
                <a:cs typeface="Segoe UI"/>
              </a:rPr>
              <a:t>5</a:t>
            </a:r>
            <a:r>
              <a:rPr lang="en-GB" sz="3200" b="1">
                <a:solidFill>
                  <a:srgbClr val="9A003B"/>
                </a:solidFill>
                <a:latin typeface="Segoe UI"/>
                <a:cs typeface="Segoe UI"/>
              </a:rPr>
              <a:t>. </a:t>
            </a:r>
            <a:r>
              <a:rPr lang="en-GB">
                <a:solidFill>
                  <a:srgbClr val="9A003B"/>
                </a:solidFill>
                <a:latin typeface="Segoe UI"/>
                <a:cs typeface="Segoe UI"/>
              </a:rPr>
              <a:t>Explainability</a:t>
            </a:r>
            <a:endParaRPr lang="en-GB" sz="3200">
              <a:solidFill>
                <a:srgbClr val="000000"/>
              </a:solidFill>
              <a:latin typeface="Segoe UI"/>
              <a:cs typeface="Segoe UI"/>
            </a:endParaRPr>
          </a:p>
        </p:txBody>
      </p:sp>
      <p:pic>
        <p:nvPicPr>
          <p:cNvPr id="4" name="Content Placeholder 6" descr="Head outline and magnifying glass">
            <a:extLst>
              <a:ext uri="{FF2B5EF4-FFF2-40B4-BE49-F238E27FC236}">
                <a16:creationId xmlns:a16="http://schemas.microsoft.com/office/drawing/2014/main" id="{FE46DC70-4063-D04D-3FBB-ADA820108DE2}"/>
              </a:ext>
            </a:extLst>
          </p:cNvPr>
          <p:cNvPicPr>
            <a:picLocks noGrp="1" noChangeAspect="1"/>
          </p:cNvPicPr>
          <p:nvPr>
            <p:ph type="pic" idx="1"/>
          </p:nvPr>
        </p:nvPicPr>
        <p:blipFill>
          <a:blip r:embed="rId2"/>
          <a:srcRect l="15805" r="15805"/>
          <a:stretch/>
        </p:blipFill>
        <p:spPr>
          <a:xfrm>
            <a:off x="5156791" y="0"/>
            <a:ext cx="7035209" cy="6857999"/>
          </a:xfrm>
        </p:spPr>
      </p:pic>
      <p:sp>
        <p:nvSpPr>
          <p:cNvPr id="5" name="Text Placeholder 4">
            <a:extLst>
              <a:ext uri="{FF2B5EF4-FFF2-40B4-BE49-F238E27FC236}">
                <a16:creationId xmlns:a16="http://schemas.microsoft.com/office/drawing/2014/main" id="{E71A05DC-4724-9EFD-FDD9-54299B25D4B8}"/>
              </a:ext>
            </a:extLst>
          </p:cNvPr>
          <p:cNvSpPr>
            <a:spLocks noGrp="1"/>
          </p:cNvSpPr>
          <p:nvPr>
            <p:ph type="body" sz="half" idx="2"/>
          </p:nvPr>
        </p:nvSpPr>
        <p:spPr/>
        <p:txBody>
          <a:bodyPr vert="horz" lIns="91440" tIns="45720" rIns="91440" bIns="45720" rtlCol="0" anchor="ctr">
            <a:normAutofit/>
          </a:bodyPr>
          <a:lstStyle/>
          <a:p>
            <a:pPr marL="514350" indent="-514350">
              <a:buAutoNum type="alphaLcPeriod"/>
            </a:pPr>
            <a:r>
              <a:rPr lang="en-GB" sz="2400" b="1">
                <a:solidFill>
                  <a:srgbClr val="A2364F"/>
                </a:solidFill>
                <a:latin typeface="Segoe UI"/>
                <a:cs typeface="Segoe UI"/>
              </a:rPr>
              <a:t>Global vs local</a:t>
            </a:r>
            <a:endParaRPr lang="en-US" sz="2400">
              <a:solidFill>
                <a:srgbClr val="000000"/>
              </a:solidFill>
              <a:latin typeface="Segoe UI"/>
              <a:cs typeface="Segoe UI"/>
            </a:endParaRPr>
          </a:p>
          <a:p>
            <a:pPr marL="514350" indent="-514350">
              <a:buAutoNum type="alphaLcPeriod"/>
            </a:pPr>
            <a:r>
              <a:rPr lang="en-GB" sz="2400" b="1">
                <a:solidFill>
                  <a:srgbClr val="A2364F"/>
                </a:solidFill>
                <a:latin typeface="Segoe UI"/>
                <a:cs typeface="Segoe UI"/>
              </a:rPr>
              <a:t>Model-based</a:t>
            </a:r>
            <a:endParaRPr lang="en-US" sz="2400">
              <a:latin typeface="Segoe UI"/>
            </a:endParaRPr>
          </a:p>
          <a:p>
            <a:pPr marL="514350" indent="-514350">
              <a:buAutoNum type="alphaLcPeriod"/>
            </a:pPr>
            <a:r>
              <a:rPr lang="en-GB" sz="2400" b="1">
                <a:solidFill>
                  <a:srgbClr val="A2364F"/>
                </a:solidFill>
                <a:latin typeface="Segoe UI"/>
                <a:cs typeface="Segoe UI"/>
              </a:rPr>
              <a:t>Surrogate model</a:t>
            </a:r>
            <a:endParaRPr lang="en-US" sz="2400">
              <a:solidFill>
                <a:srgbClr val="000000"/>
              </a:solidFill>
              <a:latin typeface="Segoe UI"/>
              <a:cs typeface="Segoe UI"/>
            </a:endParaRPr>
          </a:p>
          <a:p>
            <a:pPr marL="514350" indent="-514350">
              <a:buAutoNum type="alphaLcPeriod"/>
            </a:pPr>
            <a:r>
              <a:rPr lang="en-GB" sz="2400" b="1">
                <a:solidFill>
                  <a:srgbClr val="A2364F"/>
                </a:solidFill>
                <a:latin typeface="Segoe UI"/>
                <a:cs typeface="Segoe UI"/>
              </a:rPr>
              <a:t>Feature-based</a:t>
            </a:r>
            <a:endParaRPr lang="en-GB" sz="2400">
              <a:latin typeface="Segoe UI"/>
            </a:endParaRPr>
          </a:p>
          <a:p>
            <a:pPr marL="514350" indent="-514350">
              <a:buAutoNum type="alphaLcPeriod"/>
            </a:pPr>
            <a:r>
              <a:rPr lang="en-GB" sz="2400" b="1">
                <a:solidFill>
                  <a:srgbClr val="A2364F"/>
                </a:solidFill>
                <a:latin typeface="Segoe UI"/>
                <a:cs typeface="Segoe UI"/>
              </a:rPr>
              <a:t>Example-based</a:t>
            </a:r>
          </a:p>
        </p:txBody>
      </p:sp>
    </p:spTree>
    <p:extLst>
      <p:ext uri="{BB962C8B-B14F-4D97-AF65-F5344CB8AC3E}">
        <p14:creationId xmlns:p14="http://schemas.microsoft.com/office/powerpoint/2010/main" val="27662203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7B05D-813E-D3D2-06A4-974920BBD1F5}"/>
              </a:ext>
            </a:extLst>
          </p:cNvPr>
          <p:cNvSpPr>
            <a:spLocks noGrp="1"/>
          </p:cNvSpPr>
          <p:nvPr>
            <p:ph type="title"/>
          </p:nvPr>
        </p:nvSpPr>
        <p:spPr/>
        <p:txBody>
          <a:bodyPr/>
          <a:lstStyle/>
          <a:p>
            <a:r>
              <a:rPr lang="en-GB">
                <a:latin typeface="Poppins"/>
                <a:cs typeface="Poppins"/>
              </a:rPr>
              <a:t>Explainable to whom?</a:t>
            </a:r>
            <a:endParaRPr lang="en-GB"/>
          </a:p>
        </p:txBody>
      </p:sp>
      <p:sp>
        <p:nvSpPr>
          <p:cNvPr id="3" name="Picture Placeholder 2">
            <a:extLst>
              <a:ext uri="{FF2B5EF4-FFF2-40B4-BE49-F238E27FC236}">
                <a16:creationId xmlns:a16="http://schemas.microsoft.com/office/drawing/2014/main" id="{26DE7372-786E-C0B1-B9DD-6D7D55E40BBE}"/>
              </a:ext>
            </a:extLst>
          </p:cNvPr>
          <p:cNvSpPr>
            <a:spLocks noGrp="1"/>
          </p:cNvSpPr>
          <p:nvPr>
            <p:ph idx="1"/>
          </p:nvPr>
        </p:nvSpPr>
        <p:spPr/>
        <p:txBody>
          <a:bodyPr vert="horz" lIns="91440" tIns="45720" rIns="91440" bIns="45720" rtlCol="0" anchor="t">
            <a:normAutofit/>
          </a:bodyPr>
          <a:lstStyle/>
          <a:p>
            <a:pPr marL="227965" indent="-227965"/>
            <a:r>
              <a:rPr lang="en-GB">
                <a:latin typeface="Poppins"/>
                <a:cs typeface="Poppins"/>
              </a:rPr>
              <a:t>Different stakeholders, different explanations:</a:t>
            </a:r>
          </a:p>
          <a:p>
            <a:pPr marL="685165" lvl="1" indent="-227965">
              <a:buFont typeface="Courier New" panose="020B0604020202020204" pitchFamily="34" charset="0"/>
              <a:buChar char="o"/>
            </a:pPr>
            <a:r>
              <a:rPr lang="en-GB">
                <a:latin typeface="Poppins"/>
                <a:cs typeface="Poppins"/>
              </a:rPr>
              <a:t>Patient (end-user):</a:t>
            </a:r>
          </a:p>
          <a:p>
            <a:pPr marL="1142365" lvl="2" indent="-227965">
              <a:buFont typeface="Wingdings" panose="020B0604020202020204" pitchFamily="34" charset="0"/>
              <a:buChar char="§"/>
            </a:pPr>
            <a:r>
              <a:rPr lang="en-GB">
                <a:latin typeface="Poppins"/>
                <a:cs typeface="Poppins"/>
              </a:rPr>
              <a:t>confidence, clarity, fairness,  contestability...</a:t>
            </a:r>
          </a:p>
          <a:p>
            <a:pPr marL="685165" lvl="1" indent="-227965">
              <a:buFont typeface="Courier New" panose="020B0604020202020204" pitchFamily="34" charset="0"/>
              <a:buChar char="o"/>
            </a:pPr>
            <a:r>
              <a:rPr lang="en-GB">
                <a:latin typeface="Poppins"/>
                <a:cs typeface="Poppins"/>
              </a:rPr>
              <a:t>Doctor (domain expert):</a:t>
            </a:r>
          </a:p>
          <a:p>
            <a:pPr marL="1142365" lvl="2" indent="-227965">
              <a:buFont typeface="Wingdings" panose="020B0604020202020204" pitchFamily="34" charset="0"/>
              <a:buChar char="§"/>
            </a:pPr>
            <a:r>
              <a:rPr lang="en-GB">
                <a:latin typeface="Poppins"/>
                <a:cs typeface="Poppins"/>
              </a:rPr>
              <a:t>support decision-making, trust, understanding, justification...</a:t>
            </a:r>
            <a:endParaRPr lang="en-GB" sz="2400"/>
          </a:p>
          <a:p>
            <a:pPr marL="685165" lvl="1" indent="-227965">
              <a:buFont typeface="Courier New" panose="020B0604020202020204" pitchFamily="34" charset="0"/>
              <a:buChar char="o"/>
            </a:pPr>
            <a:r>
              <a:rPr lang="en-GB">
                <a:latin typeface="Poppins"/>
                <a:cs typeface="Poppins"/>
              </a:rPr>
              <a:t>Developer / Scientists:</a:t>
            </a:r>
            <a:endParaRPr lang="en-GB"/>
          </a:p>
          <a:p>
            <a:pPr marL="1142365" lvl="2" indent="-227965">
              <a:buFont typeface="Wingdings" panose="020B0604020202020204" pitchFamily="34" charset="0"/>
              <a:buChar char="§"/>
            </a:pPr>
            <a:r>
              <a:rPr lang="en-GB">
                <a:latin typeface="Poppins"/>
                <a:cs typeface="Poppins"/>
              </a:rPr>
              <a:t>diagnosis, errors, design, model...</a:t>
            </a:r>
            <a:endParaRPr lang="en-GB"/>
          </a:p>
          <a:p>
            <a:pPr marL="685165" lvl="1" indent="-227965">
              <a:buFont typeface="Courier New" panose="020B0604020202020204" pitchFamily="34" charset="0"/>
              <a:buChar char="o"/>
            </a:pPr>
            <a:r>
              <a:rPr lang="en-GB">
                <a:latin typeface="Poppins"/>
                <a:cs typeface="Poppins"/>
              </a:rPr>
              <a:t>Researchers / Ethicists:</a:t>
            </a:r>
          </a:p>
          <a:p>
            <a:pPr marL="1142365" lvl="2" indent="-227965">
              <a:buFont typeface="Wingdings" panose="020B0604020202020204" pitchFamily="34" charset="0"/>
              <a:buChar char="§"/>
            </a:pPr>
            <a:r>
              <a:rPr lang="en-GB">
                <a:latin typeface="Poppins"/>
                <a:cs typeface="Poppins"/>
              </a:rPr>
              <a:t>Fairness, biases, generalizability...</a:t>
            </a:r>
          </a:p>
          <a:p>
            <a:pPr marL="685165" lvl="1" indent="-227965">
              <a:buFont typeface="Courier New" panose="020B0604020202020204" pitchFamily="34" charset="0"/>
              <a:buChar char="o"/>
            </a:pPr>
            <a:r>
              <a:rPr lang="en-GB">
                <a:latin typeface="Poppins"/>
                <a:cs typeface="Poppins"/>
              </a:rPr>
              <a:t>Executives:</a:t>
            </a:r>
            <a:endParaRPr lang="en-GB"/>
          </a:p>
          <a:p>
            <a:pPr marL="1142365" lvl="2" indent="-227965">
              <a:buFont typeface="Wingdings" panose="020B0604020202020204" pitchFamily="34" charset="0"/>
              <a:buChar char="§"/>
            </a:pPr>
            <a:r>
              <a:rPr lang="en-GB">
                <a:latin typeface="Poppins"/>
                <a:cs typeface="Poppins"/>
              </a:rPr>
              <a:t>Risk assessment, impact, investment, reputation, legal risks...</a:t>
            </a:r>
            <a:endParaRPr lang="en-GB"/>
          </a:p>
        </p:txBody>
      </p:sp>
      <p:pic>
        <p:nvPicPr>
          <p:cNvPr id="5" name="Graphic 4" descr="Man with cane with solid fill">
            <a:extLst>
              <a:ext uri="{FF2B5EF4-FFF2-40B4-BE49-F238E27FC236}">
                <a16:creationId xmlns:a16="http://schemas.microsoft.com/office/drawing/2014/main" id="{9E20523C-8631-F3F8-927C-967ACA231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9625" y="2352675"/>
            <a:ext cx="600075" cy="581025"/>
          </a:xfrm>
          <a:prstGeom prst="rect">
            <a:avLst/>
          </a:prstGeom>
        </p:spPr>
      </p:pic>
      <p:pic>
        <p:nvPicPr>
          <p:cNvPr id="6" name="Graphic 5" descr="Stethoscope with solid fill">
            <a:extLst>
              <a:ext uri="{FF2B5EF4-FFF2-40B4-BE49-F238E27FC236}">
                <a16:creationId xmlns:a16="http://schemas.microsoft.com/office/drawing/2014/main" id="{543788DE-8AC5-BA9D-1040-3C94C5EE0E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200400"/>
            <a:ext cx="504825" cy="457200"/>
          </a:xfrm>
          <a:prstGeom prst="rect">
            <a:avLst/>
          </a:prstGeom>
        </p:spPr>
      </p:pic>
      <p:pic>
        <p:nvPicPr>
          <p:cNvPr id="7" name="Graphic 6" descr="Bar graph with upward trend with solid fill">
            <a:extLst>
              <a:ext uri="{FF2B5EF4-FFF2-40B4-BE49-F238E27FC236}">
                <a16:creationId xmlns:a16="http://schemas.microsoft.com/office/drawing/2014/main" id="{82D2C6EB-6CAB-76AC-6C3B-6384B4D5C5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7725" y="5457825"/>
            <a:ext cx="514350" cy="514350"/>
          </a:xfrm>
          <a:prstGeom prst="rect">
            <a:avLst/>
          </a:prstGeom>
        </p:spPr>
      </p:pic>
      <p:pic>
        <p:nvPicPr>
          <p:cNvPr id="9" name="Graphic 8" descr="Research with solid fill">
            <a:extLst>
              <a:ext uri="{FF2B5EF4-FFF2-40B4-BE49-F238E27FC236}">
                <a16:creationId xmlns:a16="http://schemas.microsoft.com/office/drawing/2014/main" id="{CC87A47D-E840-5693-7806-5A20A0BFF2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7250" y="3924300"/>
            <a:ext cx="514350" cy="514350"/>
          </a:xfrm>
          <a:prstGeom prst="rect">
            <a:avLst/>
          </a:prstGeom>
        </p:spPr>
      </p:pic>
      <p:pic>
        <p:nvPicPr>
          <p:cNvPr id="10" name="Graphic 9" descr="DNA with solid fill">
            <a:extLst>
              <a:ext uri="{FF2B5EF4-FFF2-40B4-BE49-F238E27FC236}">
                <a16:creationId xmlns:a16="http://schemas.microsoft.com/office/drawing/2014/main" id="{55337F78-1D45-DEB6-62E9-009D712608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7725" y="4686300"/>
            <a:ext cx="514350" cy="514350"/>
          </a:xfrm>
          <a:prstGeom prst="rect">
            <a:avLst/>
          </a:prstGeom>
        </p:spPr>
      </p:pic>
    </p:spTree>
    <p:extLst>
      <p:ext uri="{BB962C8B-B14F-4D97-AF65-F5344CB8AC3E}">
        <p14:creationId xmlns:p14="http://schemas.microsoft.com/office/powerpoint/2010/main" val="3230203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0AF64-2A8F-DFBA-BE6C-1CD8FEFF17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60D1AA-34AE-F088-1F56-37BE2389D9E3}"/>
              </a:ext>
            </a:extLst>
          </p:cNvPr>
          <p:cNvSpPr>
            <a:spLocks noGrp="1"/>
          </p:cNvSpPr>
          <p:nvPr>
            <p:ph type="title"/>
          </p:nvPr>
        </p:nvSpPr>
        <p:spPr/>
        <p:txBody>
          <a:bodyPr/>
          <a:lstStyle/>
          <a:p>
            <a:r>
              <a:rPr lang="en-GB" sz="3200" b="1">
                <a:solidFill>
                  <a:srgbClr val="9A003B"/>
                </a:solidFill>
                <a:latin typeface="Segoe UI"/>
                <a:cs typeface="Segoe UI"/>
              </a:rPr>
              <a:t>1. </a:t>
            </a:r>
            <a:r>
              <a:rPr lang="en-GB">
                <a:solidFill>
                  <a:srgbClr val="9A003B"/>
                </a:solidFill>
                <a:latin typeface="Segoe UI"/>
                <a:cs typeface="Segoe UI"/>
              </a:rPr>
              <a:t>What is AI?</a:t>
            </a:r>
            <a:endParaRPr lang="en-US"/>
          </a:p>
        </p:txBody>
      </p:sp>
      <p:pic>
        <p:nvPicPr>
          <p:cNvPr id="3" name="Picture Placeholder 2" descr="Toy robot under a light bulb on a green brick wall">
            <a:extLst>
              <a:ext uri="{FF2B5EF4-FFF2-40B4-BE49-F238E27FC236}">
                <a16:creationId xmlns:a16="http://schemas.microsoft.com/office/drawing/2014/main" id="{883544E7-A822-3844-3991-B6DFD2AD2778}"/>
              </a:ext>
            </a:extLst>
          </p:cNvPr>
          <p:cNvPicPr>
            <a:picLocks noGrp="1" noChangeAspect="1"/>
          </p:cNvPicPr>
          <p:nvPr>
            <p:ph type="pic" idx="1"/>
          </p:nvPr>
        </p:nvPicPr>
        <p:blipFill>
          <a:blip r:embed="rId2"/>
          <a:srcRect l="21144" r="21144"/>
          <a:stretch/>
        </p:blipFill>
        <p:spPr/>
      </p:pic>
      <p:sp>
        <p:nvSpPr>
          <p:cNvPr id="5" name="Text Placeholder 4">
            <a:extLst>
              <a:ext uri="{FF2B5EF4-FFF2-40B4-BE49-F238E27FC236}">
                <a16:creationId xmlns:a16="http://schemas.microsoft.com/office/drawing/2014/main" id="{81B11EEB-22E6-4176-4C63-88F4EBF0A01D}"/>
              </a:ext>
            </a:extLst>
          </p:cNvPr>
          <p:cNvSpPr>
            <a:spLocks noGrp="1"/>
          </p:cNvSpPr>
          <p:nvPr>
            <p:ph type="body" sz="half" idx="2"/>
          </p:nvPr>
        </p:nvSpPr>
        <p:spPr/>
        <p:txBody>
          <a:bodyPr vert="horz" lIns="91440" tIns="45720" rIns="91440" bIns="45720" rtlCol="0" anchor="ctr">
            <a:normAutofit/>
          </a:bodyPr>
          <a:lstStyle/>
          <a:p>
            <a:pPr marL="514350" indent="-514350">
              <a:buAutoNum type="alphaLcPeriod"/>
            </a:pPr>
            <a:r>
              <a:rPr lang="en-GB" sz="3200" b="1">
                <a:solidFill>
                  <a:srgbClr val="A2364F"/>
                </a:solidFill>
                <a:latin typeface="Segoe UI"/>
                <a:cs typeface="Segoe UI"/>
              </a:rPr>
              <a:t>Examples</a:t>
            </a:r>
          </a:p>
          <a:p>
            <a:pPr marL="514350" indent="-514350">
              <a:buAutoNum type="alphaLcPeriod"/>
            </a:pPr>
            <a:r>
              <a:rPr lang="en-GB" sz="3200" b="1">
                <a:solidFill>
                  <a:srgbClr val="A2364F"/>
                </a:solidFill>
                <a:latin typeface="Segoe UI"/>
                <a:cs typeface="Segoe UI"/>
              </a:rPr>
              <a:t>AI vs Machine Learning</a:t>
            </a:r>
          </a:p>
        </p:txBody>
      </p:sp>
    </p:spTree>
    <p:extLst>
      <p:ext uri="{BB962C8B-B14F-4D97-AF65-F5344CB8AC3E}">
        <p14:creationId xmlns:p14="http://schemas.microsoft.com/office/powerpoint/2010/main" val="9935651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1A9EF-F326-D0CE-D89E-3EE469ECBB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8D8DBC-B8B6-8AAB-76E9-5E74647B6F27}"/>
              </a:ext>
            </a:extLst>
          </p:cNvPr>
          <p:cNvSpPr>
            <a:spLocks noGrp="1"/>
          </p:cNvSpPr>
          <p:nvPr>
            <p:ph type="title"/>
          </p:nvPr>
        </p:nvSpPr>
        <p:spPr/>
        <p:txBody>
          <a:bodyPr/>
          <a:lstStyle/>
          <a:p>
            <a:r>
              <a:rPr lang="en-GB">
                <a:solidFill>
                  <a:srgbClr val="9A003B"/>
                </a:solidFill>
                <a:latin typeface="Segoe UI"/>
                <a:cs typeface="Segoe UI"/>
              </a:rPr>
              <a:t>5</a:t>
            </a:r>
            <a:r>
              <a:rPr lang="en-GB" sz="3200" b="1">
                <a:solidFill>
                  <a:srgbClr val="9A003B"/>
                </a:solidFill>
                <a:latin typeface="Segoe UI"/>
                <a:cs typeface="Segoe UI"/>
              </a:rPr>
              <a:t>. </a:t>
            </a:r>
            <a:r>
              <a:rPr lang="en-GB">
                <a:solidFill>
                  <a:srgbClr val="9A003B"/>
                </a:solidFill>
                <a:latin typeface="Segoe UI"/>
                <a:cs typeface="Segoe UI"/>
              </a:rPr>
              <a:t>Explainability</a:t>
            </a:r>
            <a:endParaRPr lang="en-GB" sz="3200">
              <a:solidFill>
                <a:srgbClr val="000000"/>
              </a:solidFill>
              <a:latin typeface="Segoe UI"/>
              <a:cs typeface="Segoe UI"/>
            </a:endParaRPr>
          </a:p>
        </p:txBody>
      </p:sp>
      <p:pic>
        <p:nvPicPr>
          <p:cNvPr id="4" name="Content Placeholder 6" descr="Head outline and magnifying glass">
            <a:extLst>
              <a:ext uri="{FF2B5EF4-FFF2-40B4-BE49-F238E27FC236}">
                <a16:creationId xmlns:a16="http://schemas.microsoft.com/office/drawing/2014/main" id="{0924A19D-89D8-0E76-BAED-5643AEDC6868}"/>
              </a:ext>
            </a:extLst>
          </p:cNvPr>
          <p:cNvPicPr>
            <a:picLocks noGrp="1" noChangeAspect="1"/>
          </p:cNvPicPr>
          <p:nvPr>
            <p:ph type="pic" idx="1"/>
          </p:nvPr>
        </p:nvPicPr>
        <p:blipFill>
          <a:blip r:embed="rId2"/>
          <a:srcRect l="15805" r="15805"/>
          <a:stretch/>
        </p:blipFill>
        <p:spPr>
          <a:xfrm>
            <a:off x="5156791" y="0"/>
            <a:ext cx="7035209" cy="6857999"/>
          </a:xfrm>
        </p:spPr>
      </p:pic>
      <p:sp>
        <p:nvSpPr>
          <p:cNvPr id="5" name="Text Placeholder 4">
            <a:extLst>
              <a:ext uri="{FF2B5EF4-FFF2-40B4-BE49-F238E27FC236}">
                <a16:creationId xmlns:a16="http://schemas.microsoft.com/office/drawing/2014/main" id="{F15AD9B2-0700-4960-D9BA-345ECE8860AB}"/>
              </a:ext>
            </a:extLst>
          </p:cNvPr>
          <p:cNvSpPr>
            <a:spLocks noGrp="1"/>
          </p:cNvSpPr>
          <p:nvPr>
            <p:ph type="body" sz="half" idx="2"/>
          </p:nvPr>
        </p:nvSpPr>
        <p:spPr/>
        <p:txBody>
          <a:bodyPr vert="horz" lIns="91440" tIns="45720" rIns="91440" bIns="45720" rtlCol="0" anchor="ctr">
            <a:normAutofit/>
          </a:bodyPr>
          <a:lstStyle/>
          <a:p>
            <a:pPr marL="514350" indent="-514350">
              <a:buAutoNum type="alphaLcPeriod"/>
            </a:pPr>
            <a:r>
              <a:rPr lang="en-GB" sz="2400" b="1">
                <a:solidFill>
                  <a:srgbClr val="A2364F"/>
                </a:solidFill>
                <a:latin typeface="Segoe UI"/>
                <a:cs typeface="Segoe UI"/>
              </a:rPr>
              <a:t>Global vs local</a:t>
            </a:r>
            <a:endParaRPr lang="en-US" sz="2400">
              <a:solidFill>
                <a:srgbClr val="000000"/>
              </a:solidFill>
              <a:latin typeface="Segoe UI"/>
              <a:cs typeface="Segoe UI"/>
            </a:endParaRPr>
          </a:p>
          <a:p>
            <a:pPr marL="514350" indent="-514350">
              <a:buAutoNum type="alphaLcPeriod"/>
            </a:pPr>
            <a:r>
              <a:rPr lang="en-GB" sz="2400" b="1">
                <a:solidFill>
                  <a:srgbClr val="F0DADE"/>
                </a:solidFill>
                <a:latin typeface="Segoe UI"/>
                <a:cs typeface="Segoe UI"/>
              </a:rPr>
              <a:t>Model-based</a:t>
            </a:r>
            <a:endParaRPr lang="en-US" sz="2400">
              <a:solidFill>
                <a:srgbClr val="F0DADE"/>
              </a:solidFill>
              <a:latin typeface="Segoe UI"/>
            </a:endParaRPr>
          </a:p>
          <a:p>
            <a:pPr marL="514350" indent="-514350">
              <a:buAutoNum type="alphaLcPeriod"/>
            </a:pPr>
            <a:r>
              <a:rPr lang="en-GB" sz="2400" b="1" dirty="0">
                <a:solidFill>
                  <a:srgbClr val="F0DADE"/>
                </a:solidFill>
                <a:latin typeface="Segoe UI"/>
                <a:cs typeface="Segoe UI"/>
              </a:rPr>
              <a:t>Surrogate model</a:t>
            </a:r>
            <a:endParaRPr lang="en-US" sz="2400" dirty="0">
              <a:solidFill>
                <a:srgbClr val="F0DADE"/>
              </a:solidFill>
              <a:latin typeface="Segoe UI"/>
              <a:cs typeface="Segoe UI"/>
            </a:endParaRPr>
          </a:p>
          <a:p>
            <a:pPr marL="514350" indent="-514350">
              <a:buAutoNum type="alphaLcPeriod"/>
            </a:pPr>
            <a:r>
              <a:rPr lang="en-GB" sz="2400" b="1">
                <a:solidFill>
                  <a:srgbClr val="F0DADE"/>
                </a:solidFill>
                <a:latin typeface="Segoe UI"/>
                <a:cs typeface="Segoe UI"/>
              </a:rPr>
              <a:t>Feature-based</a:t>
            </a:r>
            <a:endParaRPr lang="en-GB" sz="2400">
              <a:solidFill>
                <a:srgbClr val="F0DADE"/>
              </a:solidFill>
              <a:latin typeface="Segoe UI"/>
            </a:endParaRPr>
          </a:p>
          <a:p>
            <a:pPr marL="514350" indent="-514350">
              <a:buAutoNum type="alphaLcPeriod"/>
            </a:pPr>
            <a:r>
              <a:rPr lang="en-GB" sz="2400" b="1">
                <a:solidFill>
                  <a:srgbClr val="F0DADE"/>
                </a:solidFill>
                <a:latin typeface="Segoe UI"/>
                <a:cs typeface="Segoe UI"/>
              </a:rPr>
              <a:t>Example-based</a:t>
            </a:r>
          </a:p>
        </p:txBody>
      </p:sp>
    </p:spTree>
    <p:extLst>
      <p:ext uri="{BB962C8B-B14F-4D97-AF65-F5344CB8AC3E}">
        <p14:creationId xmlns:p14="http://schemas.microsoft.com/office/powerpoint/2010/main" val="12499701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B3F15-5E96-CABD-DF03-C82B5A94B9AE}"/>
              </a:ext>
            </a:extLst>
          </p:cNvPr>
          <p:cNvSpPr>
            <a:spLocks noGrp="1"/>
          </p:cNvSpPr>
          <p:nvPr>
            <p:ph type="title"/>
          </p:nvPr>
        </p:nvSpPr>
        <p:spPr/>
        <p:txBody>
          <a:bodyPr/>
          <a:lstStyle/>
          <a:p>
            <a:r>
              <a:rPr lang="en-GB">
                <a:latin typeface="Poppins"/>
                <a:cs typeface="Poppins"/>
              </a:rPr>
              <a:t>Global vs local explanations</a:t>
            </a:r>
            <a:endParaRPr lang="en-US"/>
          </a:p>
        </p:txBody>
      </p:sp>
      <p:sp>
        <p:nvSpPr>
          <p:cNvPr id="5" name="Text Placeholder 4">
            <a:extLst>
              <a:ext uri="{FF2B5EF4-FFF2-40B4-BE49-F238E27FC236}">
                <a16:creationId xmlns:a16="http://schemas.microsoft.com/office/drawing/2014/main" id="{FDAA4F67-F464-F5F1-4DAA-C1D3AD48BEB4}"/>
              </a:ext>
            </a:extLst>
          </p:cNvPr>
          <p:cNvSpPr>
            <a:spLocks noGrp="1"/>
          </p:cNvSpPr>
          <p:nvPr>
            <p:ph type="body" idx="1"/>
          </p:nvPr>
        </p:nvSpPr>
        <p:spPr/>
        <p:txBody>
          <a:bodyPr vert="horz" lIns="91440" tIns="45720" rIns="91440" bIns="45720" rtlCol="0" anchor="ctr">
            <a:normAutofit/>
          </a:bodyPr>
          <a:lstStyle/>
          <a:p>
            <a:r>
              <a:rPr lang="en-GB">
                <a:latin typeface="Poppins"/>
                <a:cs typeface="Poppins"/>
              </a:rPr>
              <a:t>Global</a:t>
            </a:r>
            <a:endParaRPr lang="en-GB"/>
          </a:p>
        </p:txBody>
      </p:sp>
      <p:sp>
        <p:nvSpPr>
          <p:cNvPr id="3" name="Picture Placeholder 2">
            <a:extLst>
              <a:ext uri="{FF2B5EF4-FFF2-40B4-BE49-F238E27FC236}">
                <a16:creationId xmlns:a16="http://schemas.microsoft.com/office/drawing/2014/main" id="{5630A7D1-CE0E-0502-795C-CF0E97B88A94}"/>
              </a:ext>
            </a:extLst>
          </p:cNvPr>
          <p:cNvSpPr>
            <a:spLocks noGrp="1"/>
          </p:cNvSpPr>
          <p:nvPr>
            <p:ph sz="half" idx="2"/>
          </p:nvPr>
        </p:nvSpPr>
        <p:spPr/>
        <p:txBody>
          <a:bodyPr vert="horz" lIns="91440" tIns="45720" rIns="91440" bIns="45720" rtlCol="0" anchor="t">
            <a:normAutofit/>
          </a:bodyPr>
          <a:lstStyle/>
          <a:p>
            <a:pPr marL="227965" indent="-227965"/>
            <a:r>
              <a:rPr lang="en-GB">
                <a:latin typeface="Poppins"/>
                <a:cs typeface="Poppins"/>
              </a:rPr>
              <a:t>Explain the overall behaviour of a model</a:t>
            </a:r>
          </a:p>
          <a:p>
            <a:pPr marL="227965" indent="-227965"/>
            <a:r>
              <a:rPr lang="en-GB">
                <a:latin typeface="Poppins"/>
                <a:cs typeface="Poppins"/>
              </a:rPr>
              <a:t>Examples:</a:t>
            </a:r>
          </a:p>
          <a:p>
            <a:pPr marL="685165" lvl="1" indent="-227965">
              <a:buFont typeface="Courier New" panose="020B0604020202020204" pitchFamily="34" charset="0"/>
              <a:buChar char="o"/>
            </a:pPr>
            <a:r>
              <a:rPr lang="en-GB">
                <a:latin typeface="Poppins"/>
                <a:cs typeface="Poppins"/>
              </a:rPr>
              <a:t>Overall feature importance</a:t>
            </a:r>
          </a:p>
          <a:p>
            <a:pPr marL="685165" lvl="1" indent="-227965">
              <a:buFont typeface="Courier New" panose="020B0604020202020204" pitchFamily="34" charset="0"/>
              <a:buChar char="o"/>
            </a:pPr>
            <a:r>
              <a:rPr lang="en-GB">
                <a:latin typeface="Poppins"/>
                <a:cs typeface="Poppins"/>
              </a:rPr>
              <a:t>Overall performance of the model</a:t>
            </a:r>
          </a:p>
          <a:p>
            <a:pPr marL="685165" lvl="1" indent="-227965">
              <a:buFont typeface="Courier New" panose="020B0604020202020204" pitchFamily="34" charset="0"/>
              <a:buChar char="o"/>
            </a:pPr>
            <a:endParaRPr lang="en-GB"/>
          </a:p>
        </p:txBody>
      </p:sp>
      <p:sp>
        <p:nvSpPr>
          <p:cNvPr id="6" name="Text Placeholder 5">
            <a:extLst>
              <a:ext uri="{FF2B5EF4-FFF2-40B4-BE49-F238E27FC236}">
                <a16:creationId xmlns:a16="http://schemas.microsoft.com/office/drawing/2014/main" id="{14504794-2607-D96B-D420-0C700153CF31}"/>
              </a:ext>
            </a:extLst>
          </p:cNvPr>
          <p:cNvSpPr>
            <a:spLocks noGrp="1"/>
          </p:cNvSpPr>
          <p:nvPr>
            <p:ph type="body" sz="quarter" idx="3"/>
          </p:nvPr>
        </p:nvSpPr>
        <p:spPr/>
        <p:txBody>
          <a:bodyPr vert="horz" lIns="91440" tIns="45720" rIns="91440" bIns="45720" rtlCol="0" anchor="ctr">
            <a:normAutofit/>
          </a:bodyPr>
          <a:lstStyle/>
          <a:p>
            <a:r>
              <a:rPr lang="en-GB">
                <a:latin typeface="Poppins"/>
                <a:cs typeface="Poppins"/>
              </a:rPr>
              <a:t>Local</a:t>
            </a:r>
          </a:p>
        </p:txBody>
      </p:sp>
      <p:sp>
        <p:nvSpPr>
          <p:cNvPr id="4" name="Text Placeholder 3">
            <a:extLst>
              <a:ext uri="{FF2B5EF4-FFF2-40B4-BE49-F238E27FC236}">
                <a16:creationId xmlns:a16="http://schemas.microsoft.com/office/drawing/2014/main" id="{D90D7D61-C2AC-7CC6-B7B9-49AFFC656001}"/>
              </a:ext>
            </a:extLst>
          </p:cNvPr>
          <p:cNvSpPr>
            <a:spLocks noGrp="1"/>
          </p:cNvSpPr>
          <p:nvPr>
            <p:ph sz="quarter" idx="4"/>
          </p:nvPr>
        </p:nvSpPr>
        <p:spPr/>
        <p:txBody>
          <a:bodyPr vert="horz" lIns="91440" tIns="45720" rIns="91440" bIns="45720" rtlCol="0" anchor="t">
            <a:normAutofit/>
          </a:bodyPr>
          <a:lstStyle/>
          <a:p>
            <a:pPr marL="227965" indent="-227965"/>
            <a:r>
              <a:rPr lang="en-GB">
                <a:latin typeface="Poppins"/>
                <a:cs typeface="Poppins"/>
              </a:rPr>
              <a:t>Explain individual predictions</a:t>
            </a:r>
          </a:p>
          <a:p>
            <a:pPr marL="227965" indent="-227965"/>
            <a:r>
              <a:rPr lang="en-GB">
                <a:latin typeface="Poppins"/>
                <a:cs typeface="Poppins"/>
              </a:rPr>
              <a:t>Examples:</a:t>
            </a:r>
          </a:p>
          <a:p>
            <a:pPr marL="685165" lvl="1" indent="-227965">
              <a:buFont typeface="Courier New" panose="020B0604020202020204" pitchFamily="34" charset="0"/>
              <a:buChar char="o"/>
            </a:pPr>
            <a:r>
              <a:rPr lang="en-GB">
                <a:latin typeface="Poppins"/>
                <a:cs typeface="Poppins"/>
              </a:rPr>
              <a:t>Feature attribution</a:t>
            </a:r>
          </a:p>
          <a:p>
            <a:pPr marL="685165" lvl="1" indent="-227965">
              <a:buFont typeface="Courier New" panose="020B0604020202020204" pitchFamily="34" charset="0"/>
              <a:buChar char="o"/>
            </a:pPr>
            <a:r>
              <a:rPr lang="en-GB">
                <a:latin typeface="Poppins"/>
                <a:cs typeface="Poppins"/>
              </a:rPr>
              <a:t>Exemplars and prototypes</a:t>
            </a:r>
          </a:p>
          <a:p>
            <a:pPr marL="685165" lvl="1" indent="-227965">
              <a:buFont typeface="Courier New" panose="020B0604020202020204" pitchFamily="34" charset="0"/>
              <a:buChar char="o"/>
            </a:pPr>
            <a:r>
              <a:rPr lang="en-GB">
                <a:latin typeface="Poppins"/>
                <a:cs typeface="Poppins"/>
              </a:rPr>
              <a:t>Counterfactual explanations</a:t>
            </a:r>
          </a:p>
        </p:txBody>
      </p:sp>
      <p:sp>
        <p:nvSpPr>
          <p:cNvPr id="7" name="Cube 6">
            <a:extLst>
              <a:ext uri="{FF2B5EF4-FFF2-40B4-BE49-F238E27FC236}">
                <a16:creationId xmlns:a16="http://schemas.microsoft.com/office/drawing/2014/main" id="{2A16FC6E-34EF-C71E-A6CD-1AED44B9B9C4}"/>
              </a:ext>
            </a:extLst>
          </p:cNvPr>
          <p:cNvSpPr/>
          <p:nvPr/>
        </p:nvSpPr>
        <p:spPr>
          <a:xfrm>
            <a:off x="2600325" y="5372099"/>
            <a:ext cx="1123950" cy="1038225"/>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ea typeface="Calibri"/>
                <a:cs typeface="Calibri"/>
              </a:rPr>
              <a:t>Model</a:t>
            </a:r>
            <a:endParaRPr lang="en-GB"/>
          </a:p>
        </p:txBody>
      </p:sp>
      <p:sp>
        <p:nvSpPr>
          <p:cNvPr id="8" name="Oval 7">
            <a:extLst>
              <a:ext uri="{FF2B5EF4-FFF2-40B4-BE49-F238E27FC236}">
                <a16:creationId xmlns:a16="http://schemas.microsoft.com/office/drawing/2014/main" id="{FA4C1F5C-6C94-E48D-9711-4B027FF4464F}"/>
              </a:ext>
            </a:extLst>
          </p:cNvPr>
          <p:cNvSpPr/>
          <p:nvPr/>
        </p:nvSpPr>
        <p:spPr>
          <a:xfrm>
            <a:off x="2324100" y="5048249"/>
            <a:ext cx="1676400" cy="1685925"/>
          </a:xfrm>
          <a:prstGeom prst="ellipse">
            <a:avLst/>
          </a:prstGeom>
          <a:noFill/>
          <a:ln w="5715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Male profile with solid fill">
            <a:extLst>
              <a:ext uri="{FF2B5EF4-FFF2-40B4-BE49-F238E27FC236}">
                <a16:creationId xmlns:a16="http://schemas.microsoft.com/office/drawing/2014/main" id="{8531492F-F40A-4A8E-97BC-F5F9102E29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05650" y="5495925"/>
            <a:ext cx="914400" cy="914400"/>
          </a:xfrm>
          <a:prstGeom prst="rect">
            <a:avLst/>
          </a:prstGeom>
        </p:spPr>
      </p:pic>
      <p:pic>
        <p:nvPicPr>
          <p:cNvPr id="10" name="Graphic 9" descr="Female Profile with solid fill">
            <a:extLst>
              <a:ext uri="{FF2B5EF4-FFF2-40B4-BE49-F238E27FC236}">
                <a16:creationId xmlns:a16="http://schemas.microsoft.com/office/drawing/2014/main" id="{5B2EC2F5-2CF5-5500-6CA9-A843B3EEF2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48725" y="5495925"/>
            <a:ext cx="914400" cy="914400"/>
          </a:xfrm>
          <a:prstGeom prst="rect">
            <a:avLst/>
          </a:prstGeom>
        </p:spPr>
      </p:pic>
      <p:sp>
        <p:nvSpPr>
          <p:cNvPr id="11" name="Arrow: Right 10">
            <a:extLst>
              <a:ext uri="{FF2B5EF4-FFF2-40B4-BE49-F238E27FC236}">
                <a16:creationId xmlns:a16="http://schemas.microsoft.com/office/drawing/2014/main" id="{7C4EEE34-DCC2-AC12-7573-4F3FEF99F9A1}"/>
              </a:ext>
            </a:extLst>
          </p:cNvPr>
          <p:cNvSpPr/>
          <p:nvPr/>
        </p:nvSpPr>
        <p:spPr>
          <a:xfrm>
            <a:off x="8077200" y="5800725"/>
            <a:ext cx="723900" cy="247650"/>
          </a:xfrm>
          <a:prstGeom prst="rightArrow">
            <a:avLst/>
          </a:prstGeom>
          <a:solidFill>
            <a:srgbClr val="DF99A6"/>
          </a:solidFill>
          <a:ln>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00235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A28E-65DD-CBBD-23BD-DC9283A6BD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EEB49A-F8DF-1B0F-55B8-59931D9F3E1C}"/>
              </a:ext>
            </a:extLst>
          </p:cNvPr>
          <p:cNvSpPr>
            <a:spLocks noGrp="1"/>
          </p:cNvSpPr>
          <p:nvPr>
            <p:ph type="title"/>
          </p:nvPr>
        </p:nvSpPr>
        <p:spPr/>
        <p:txBody>
          <a:bodyPr/>
          <a:lstStyle/>
          <a:p>
            <a:r>
              <a:rPr lang="en-GB">
                <a:solidFill>
                  <a:srgbClr val="9A003B"/>
                </a:solidFill>
                <a:latin typeface="Segoe UI"/>
                <a:cs typeface="Segoe UI"/>
              </a:rPr>
              <a:t>5</a:t>
            </a:r>
            <a:r>
              <a:rPr lang="en-GB" sz="3200" b="1">
                <a:solidFill>
                  <a:srgbClr val="9A003B"/>
                </a:solidFill>
                <a:latin typeface="Segoe UI"/>
                <a:cs typeface="Segoe UI"/>
              </a:rPr>
              <a:t>. </a:t>
            </a:r>
            <a:r>
              <a:rPr lang="en-GB">
                <a:solidFill>
                  <a:srgbClr val="9A003B"/>
                </a:solidFill>
                <a:latin typeface="Segoe UI"/>
                <a:cs typeface="Segoe UI"/>
              </a:rPr>
              <a:t>Explainability</a:t>
            </a:r>
            <a:endParaRPr lang="en-GB" sz="3200">
              <a:solidFill>
                <a:srgbClr val="000000"/>
              </a:solidFill>
              <a:latin typeface="Segoe UI"/>
              <a:cs typeface="Segoe UI"/>
            </a:endParaRPr>
          </a:p>
        </p:txBody>
      </p:sp>
      <p:pic>
        <p:nvPicPr>
          <p:cNvPr id="4" name="Content Placeholder 6" descr="Head outline and magnifying glass">
            <a:extLst>
              <a:ext uri="{FF2B5EF4-FFF2-40B4-BE49-F238E27FC236}">
                <a16:creationId xmlns:a16="http://schemas.microsoft.com/office/drawing/2014/main" id="{3AE4676D-2A81-FBAF-1A26-7B59EBB7DBD5}"/>
              </a:ext>
            </a:extLst>
          </p:cNvPr>
          <p:cNvPicPr>
            <a:picLocks noGrp="1" noChangeAspect="1"/>
          </p:cNvPicPr>
          <p:nvPr>
            <p:ph type="pic" idx="1"/>
          </p:nvPr>
        </p:nvPicPr>
        <p:blipFill>
          <a:blip r:embed="rId2"/>
          <a:srcRect l="15805" r="15805"/>
          <a:stretch/>
        </p:blipFill>
        <p:spPr>
          <a:xfrm>
            <a:off x="5156791" y="0"/>
            <a:ext cx="7035209" cy="6857999"/>
          </a:xfrm>
        </p:spPr>
      </p:pic>
      <p:sp>
        <p:nvSpPr>
          <p:cNvPr id="5" name="Text Placeholder 4">
            <a:extLst>
              <a:ext uri="{FF2B5EF4-FFF2-40B4-BE49-F238E27FC236}">
                <a16:creationId xmlns:a16="http://schemas.microsoft.com/office/drawing/2014/main" id="{9FA0214B-1AA1-ED33-7AE9-E259C4898AE8}"/>
              </a:ext>
            </a:extLst>
          </p:cNvPr>
          <p:cNvSpPr>
            <a:spLocks noGrp="1"/>
          </p:cNvSpPr>
          <p:nvPr>
            <p:ph type="body" sz="half" idx="2"/>
          </p:nvPr>
        </p:nvSpPr>
        <p:spPr/>
        <p:txBody>
          <a:bodyPr vert="horz" lIns="91440" tIns="45720" rIns="91440" bIns="45720" rtlCol="0" anchor="ctr">
            <a:normAutofit/>
          </a:bodyPr>
          <a:lstStyle/>
          <a:p>
            <a:pPr marL="514350" indent="-514350">
              <a:buAutoNum type="alphaLcPeriod"/>
            </a:pPr>
            <a:r>
              <a:rPr lang="en-GB" sz="2400" b="1">
                <a:solidFill>
                  <a:srgbClr val="F0DADE"/>
                </a:solidFill>
                <a:latin typeface="Segoe UI"/>
                <a:cs typeface="Segoe UI"/>
              </a:rPr>
              <a:t>Global vs local</a:t>
            </a:r>
            <a:endParaRPr lang="en-US" sz="2400">
              <a:solidFill>
                <a:srgbClr val="F0DADE"/>
              </a:solidFill>
              <a:latin typeface="Segoe UI"/>
              <a:cs typeface="Segoe UI"/>
            </a:endParaRPr>
          </a:p>
          <a:p>
            <a:pPr marL="514350" indent="-514350">
              <a:buAutoNum type="alphaLcPeriod"/>
            </a:pPr>
            <a:r>
              <a:rPr lang="en-GB" sz="2400" b="1">
                <a:solidFill>
                  <a:srgbClr val="A2364F"/>
                </a:solidFill>
                <a:latin typeface="Segoe UI"/>
                <a:cs typeface="Segoe UI"/>
              </a:rPr>
              <a:t>Model-based</a:t>
            </a:r>
            <a:endParaRPr lang="en-US" sz="2400">
              <a:latin typeface="Segoe UI"/>
            </a:endParaRPr>
          </a:p>
          <a:p>
            <a:pPr marL="514350" indent="-514350">
              <a:buAutoNum type="alphaLcPeriod"/>
            </a:pPr>
            <a:r>
              <a:rPr lang="en-GB" sz="2400" b="1">
                <a:solidFill>
                  <a:srgbClr val="F0DADE"/>
                </a:solidFill>
                <a:latin typeface="Segoe UI"/>
                <a:cs typeface="Segoe UI"/>
              </a:rPr>
              <a:t>Surrogate model</a:t>
            </a:r>
            <a:endParaRPr lang="en-US" sz="2400">
              <a:solidFill>
                <a:srgbClr val="F0DADE"/>
              </a:solidFill>
              <a:latin typeface="Segoe UI"/>
              <a:cs typeface="Segoe UI"/>
            </a:endParaRPr>
          </a:p>
          <a:p>
            <a:pPr marL="514350" indent="-514350">
              <a:buAutoNum type="alphaLcPeriod"/>
            </a:pPr>
            <a:r>
              <a:rPr lang="en-GB" sz="2400" b="1">
                <a:solidFill>
                  <a:srgbClr val="F0DADE"/>
                </a:solidFill>
                <a:latin typeface="Segoe UI"/>
                <a:cs typeface="Segoe UI"/>
              </a:rPr>
              <a:t>Feature-based</a:t>
            </a:r>
            <a:endParaRPr lang="en-GB" sz="2400">
              <a:solidFill>
                <a:srgbClr val="F0DADE"/>
              </a:solidFill>
              <a:latin typeface="Segoe UI"/>
            </a:endParaRPr>
          </a:p>
          <a:p>
            <a:pPr marL="514350" indent="-514350">
              <a:buAutoNum type="alphaLcPeriod"/>
            </a:pPr>
            <a:r>
              <a:rPr lang="en-GB" sz="2400" b="1">
                <a:solidFill>
                  <a:srgbClr val="F0DADE"/>
                </a:solidFill>
                <a:latin typeface="Segoe UI"/>
                <a:cs typeface="Segoe UI"/>
              </a:rPr>
              <a:t>Example-based</a:t>
            </a:r>
          </a:p>
        </p:txBody>
      </p:sp>
    </p:spTree>
    <p:extLst>
      <p:ext uri="{BB962C8B-B14F-4D97-AF65-F5344CB8AC3E}">
        <p14:creationId xmlns:p14="http://schemas.microsoft.com/office/powerpoint/2010/main" val="8238289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E7479-A5C1-82C5-1280-5AD149C7FEF4}"/>
              </a:ext>
            </a:extLst>
          </p:cNvPr>
          <p:cNvSpPr>
            <a:spLocks noGrp="1"/>
          </p:cNvSpPr>
          <p:nvPr>
            <p:ph type="title"/>
          </p:nvPr>
        </p:nvSpPr>
        <p:spPr/>
        <p:txBody>
          <a:bodyPr/>
          <a:lstStyle/>
          <a:p>
            <a:r>
              <a:rPr lang="en-GB">
                <a:latin typeface="Poppins"/>
                <a:cs typeface="Poppins"/>
              </a:rPr>
              <a:t>Transparent models</a:t>
            </a:r>
            <a:endParaRPr lang="en-GB"/>
          </a:p>
        </p:txBody>
      </p:sp>
      <p:sp>
        <p:nvSpPr>
          <p:cNvPr id="5" name="Text Placeholder 4">
            <a:extLst>
              <a:ext uri="{FF2B5EF4-FFF2-40B4-BE49-F238E27FC236}">
                <a16:creationId xmlns:a16="http://schemas.microsoft.com/office/drawing/2014/main" id="{B6483BA8-AFA1-856D-C316-E1815169440B}"/>
              </a:ext>
            </a:extLst>
          </p:cNvPr>
          <p:cNvSpPr>
            <a:spLocks noGrp="1"/>
          </p:cNvSpPr>
          <p:nvPr>
            <p:ph type="body" idx="1"/>
          </p:nvPr>
        </p:nvSpPr>
        <p:spPr>
          <a:xfrm>
            <a:off x="1373189" y="1509713"/>
            <a:ext cx="2357437" cy="442912"/>
          </a:xfrm>
        </p:spPr>
        <p:txBody>
          <a:bodyPr>
            <a:normAutofit lnSpcReduction="10000"/>
          </a:bodyPr>
          <a:lstStyle/>
          <a:p>
            <a:r>
              <a:rPr lang="en-GB">
                <a:latin typeface="Poppins"/>
                <a:cs typeface="Poppins"/>
              </a:rPr>
              <a:t>Decision Tree</a:t>
            </a:r>
            <a:endParaRPr lang="en-GB"/>
          </a:p>
        </p:txBody>
      </p:sp>
      <p:sp>
        <p:nvSpPr>
          <p:cNvPr id="6" name="Text Placeholder 5">
            <a:extLst>
              <a:ext uri="{FF2B5EF4-FFF2-40B4-BE49-F238E27FC236}">
                <a16:creationId xmlns:a16="http://schemas.microsoft.com/office/drawing/2014/main" id="{419C32ED-8C7D-8836-A9D3-2695EED652E0}"/>
              </a:ext>
            </a:extLst>
          </p:cNvPr>
          <p:cNvSpPr>
            <a:spLocks noGrp="1"/>
          </p:cNvSpPr>
          <p:nvPr>
            <p:ph type="body" sz="quarter" idx="3"/>
          </p:nvPr>
        </p:nvSpPr>
        <p:spPr>
          <a:xfrm>
            <a:off x="5705476" y="1528763"/>
            <a:ext cx="4325938" cy="414337"/>
          </a:xfrm>
        </p:spPr>
        <p:txBody>
          <a:bodyPr>
            <a:normAutofit lnSpcReduction="10000"/>
          </a:bodyPr>
          <a:lstStyle/>
          <a:p>
            <a:r>
              <a:rPr lang="en-GB">
                <a:latin typeface="Poppins"/>
                <a:cs typeface="Poppins"/>
              </a:rPr>
              <a:t>Linear/Logistic Regression</a:t>
            </a:r>
            <a:endParaRPr lang="en-GB"/>
          </a:p>
        </p:txBody>
      </p:sp>
      <p:grpSp>
        <p:nvGrpSpPr>
          <p:cNvPr id="67" name="Group 66">
            <a:extLst>
              <a:ext uri="{FF2B5EF4-FFF2-40B4-BE49-F238E27FC236}">
                <a16:creationId xmlns:a16="http://schemas.microsoft.com/office/drawing/2014/main" id="{1CEBD245-0EDC-296A-DCB7-11D3003D6919}"/>
              </a:ext>
            </a:extLst>
          </p:cNvPr>
          <p:cNvGrpSpPr/>
          <p:nvPr/>
        </p:nvGrpSpPr>
        <p:grpSpPr>
          <a:xfrm>
            <a:off x="362735" y="2137044"/>
            <a:ext cx="4699881" cy="3207027"/>
            <a:chOff x="2441811" y="1800713"/>
            <a:chExt cx="6653056" cy="4547095"/>
          </a:xfrm>
        </p:grpSpPr>
        <p:sp>
          <p:nvSpPr>
            <p:cNvPr id="8" name="Oval 7">
              <a:extLst>
                <a:ext uri="{FF2B5EF4-FFF2-40B4-BE49-F238E27FC236}">
                  <a16:creationId xmlns:a16="http://schemas.microsoft.com/office/drawing/2014/main" id="{4A01441F-B54F-11C5-52E8-6CA6F009F3BD}"/>
                </a:ext>
              </a:extLst>
            </p:cNvPr>
            <p:cNvSpPr/>
            <p:nvPr/>
          </p:nvSpPr>
          <p:spPr>
            <a:xfrm>
              <a:off x="5344852" y="2245943"/>
              <a:ext cx="1166787" cy="71974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000">
                  <a:ea typeface="+mn-lt"/>
                  <a:cs typeface="+mn-lt"/>
                </a:rPr>
                <a:t>thalassemia</a:t>
              </a:r>
              <a:endParaRPr lang="en-US" sz="1000"/>
            </a:p>
          </p:txBody>
        </p:sp>
        <p:sp>
          <p:nvSpPr>
            <p:cNvPr id="10" name="Oval 9">
              <a:extLst>
                <a:ext uri="{FF2B5EF4-FFF2-40B4-BE49-F238E27FC236}">
                  <a16:creationId xmlns:a16="http://schemas.microsoft.com/office/drawing/2014/main" id="{1D26CE7D-EE8D-1AF7-7E50-8FEDDABBB245}"/>
                </a:ext>
              </a:extLst>
            </p:cNvPr>
            <p:cNvSpPr/>
            <p:nvPr/>
          </p:nvSpPr>
          <p:spPr>
            <a:xfrm>
              <a:off x="3428870" y="3323812"/>
              <a:ext cx="1172800" cy="714122"/>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CA" sz="1000"/>
                <a:t>fluoroscopy</a:t>
              </a:r>
              <a:endParaRPr lang="en-US" sz="1000" err="1"/>
            </a:p>
          </p:txBody>
        </p:sp>
        <p:cxnSp>
          <p:nvCxnSpPr>
            <p:cNvPr id="12" name="Straight Arrow Connector 11">
              <a:extLst>
                <a:ext uri="{FF2B5EF4-FFF2-40B4-BE49-F238E27FC236}">
                  <a16:creationId xmlns:a16="http://schemas.microsoft.com/office/drawing/2014/main" id="{67033722-AA54-4BF7-ED60-D1BBA634620C}"/>
                </a:ext>
              </a:extLst>
            </p:cNvPr>
            <p:cNvCxnSpPr>
              <a:cxnSpLocks/>
            </p:cNvCxnSpPr>
            <p:nvPr/>
          </p:nvCxnSpPr>
          <p:spPr>
            <a:xfrm flipH="1">
              <a:off x="4594388" y="2903853"/>
              <a:ext cx="791901" cy="53223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E0BB7F4-4D64-0907-4FB9-1CABAC9C3100}"/>
                </a:ext>
              </a:extLst>
            </p:cNvPr>
            <p:cNvSpPr/>
            <p:nvPr/>
          </p:nvSpPr>
          <p:spPr>
            <a:xfrm>
              <a:off x="7363319" y="3323812"/>
              <a:ext cx="705289" cy="719740"/>
            </a:xfrm>
            <a:prstGeom prst="ellipse">
              <a:avLst/>
            </a:prstGeom>
            <a:solidFill>
              <a:srgbClr val="7C7C7C"/>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CA" sz="1000"/>
                <a:t>chest</a:t>
              </a:r>
              <a:br>
                <a:rPr lang="en-CA" sz="1000"/>
              </a:br>
              <a:r>
                <a:rPr lang="en-CA" sz="1000"/>
                <a:t>pain</a:t>
              </a:r>
              <a:endParaRPr lang="en-US" sz="1000"/>
            </a:p>
          </p:txBody>
        </p:sp>
        <p:cxnSp>
          <p:nvCxnSpPr>
            <p:cNvPr id="16" name="Straight Arrow Connector 15">
              <a:extLst>
                <a:ext uri="{FF2B5EF4-FFF2-40B4-BE49-F238E27FC236}">
                  <a16:creationId xmlns:a16="http://schemas.microsoft.com/office/drawing/2014/main" id="{DDB579A1-F8C2-BDC9-4DD3-ADAB42FC27DE}"/>
                </a:ext>
              </a:extLst>
            </p:cNvPr>
            <p:cNvCxnSpPr>
              <a:cxnSpLocks/>
            </p:cNvCxnSpPr>
            <p:nvPr/>
          </p:nvCxnSpPr>
          <p:spPr>
            <a:xfrm>
              <a:off x="6505237" y="2912611"/>
              <a:ext cx="820390" cy="5168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EAF34D7C-7904-ADDA-4C05-6C844252ED91}"/>
                </a:ext>
              </a:extLst>
            </p:cNvPr>
            <p:cNvSpPr/>
            <p:nvPr/>
          </p:nvSpPr>
          <p:spPr>
            <a:xfrm>
              <a:off x="2441811" y="4475940"/>
              <a:ext cx="705289" cy="7197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CA" sz="1000"/>
                <a:t>healthy</a:t>
              </a:r>
              <a:endParaRPr lang="en-US" sz="1000"/>
            </a:p>
          </p:txBody>
        </p:sp>
        <p:sp>
          <p:nvSpPr>
            <p:cNvPr id="20" name="Oval 19">
              <a:extLst>
                <a:ext uri="{FF2B5EF4-FFF2-40B4-BE49-F238E27FC236}">
                  <a16:creationId xmlns:a16="http://schemas.microsoft.com/office/drawing/2014/main" id="{EDCCC719-77B5-9606-6D29-FF65946CC8EF}"/>
                </a:ext>
              </a:extLst>
            </p:cNvPr>
            <p:cNvSpPr/>
            <p:nvPr/>
          </p:nvSpPr>
          <p:spPr>
            <a:xfrm>
              <a:off x="4871448" y="4475940"/>
              <a:ext cx="705289" cy="719740"/>
            </a:xfrm>
            <a:prstGeom prst="ellipse">
              <a:avLst/>
            </a:prstGeom>
            <a:solidFill>
              <a:srgbClr val="7C7C7C"/>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CA" sz="1000"/>
                <a:t>sex</a:t>
              </a:r>
              <a:endParaRPr lang="en-US" sz="1000"/>
            </a:p>
          </p:txBody>
        </p:sp>
        <p:cxnSp>
          <p:nvCxnSpPr>
            <p:cNvPr id="22" name="Straight Arrow Connector 21">
              <a:extLst>
                <a:ext uri="{FF2B5EF4-FFF2-40B4-BE49-F238E27FC236}">
                  <a16:creationId xmlns:a16="http://schemas.microsoft.com/office/drawing/2014/main" id="{789339BD-092F-A2A7-726C-70AC0781751A}"/>
                </a:ext>
              </a:extLst>
            </p:cNvPr>
            <p:cNvCxnSpPr>
              <a:cxnSpLocks/>
            </p:cNvCxnSpPr>
            <p:nvPr/>
          </p:nvCxnSpPr>
          <p:spPr>
            <a:xfrm flipH="1">
              <a:off x="3140999" y="3881864"/>
              <a:ext cx="470326" cy="70845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EB7E8AE-451F-CAB9-D32F-EEC4EC049B40}"/>
                </a:ext>
              </a:extLst>
            </p:cNvPr>
            <p:cNvCxnSpPr>
              <a:cxnSpLocks/>
            </p:cNvCxnSpPr>
            <p:nvPr/>
          </p:nvCxnSpPr>
          <p:spPr>
            <a:xfrm>
              <a:off x="4594388" y="3978208"/>
              <a:ext cx="379506" cy="52452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6" name="TextBox 19">
              <a:extLst>
                <a:ext uri="{FF2B5EF4-FFF2-40B4-BE49-F238E27FC236}">
                  <a16:creationId xmlns:a16="http://schemas.microsoft.com/office/drawing/2014/main" id="{8A2397B1-5CF7-1760-8439-2FF5AEAA019D}"/>
                </a:ext>
              </a:extLst>
            </p:cNvPr>
            <p:cNvSpPr txBox="1"/>
            <p:nvPr/>
          </p:nvSpPr>
          <p:spPr>
            <a:xfrm>
              <a:off x="4617685" y="2720616"/>
              <a:ext cx="575392" cy="349105"/>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sz="1000" b="1"/>
                <a:t>≤ 6</a:t>
              </a:r>
            </a:p>
          </p:txBody>
        </p:sp>
        <p:sp>
          <p:nvSpPr>
            <p:cNvPr id="28" name="TextBox 21">
              <a:extLst>
                <a:ext uri="{FF2B5EF4-FFF2-40B4-BE49-F238E27FC236}">
                  <a16:creationId xmlns:a16="http://schemas.microsoft.com/office/drawing/2014/main" id="{F444E263-79DF-B66D-E0F4-4F73B197CC0A}"/>
                </a:ext>
              </a:extLst>
            </p:cNvPr>
            <p:cNvSpPr txBox="1"/>
            <p:nvPr/>
          </p:nvSpPr>
          <p:spPr>
            <a:xfrm>
              <a:off x="6918953" y="2730513"/>
              <a:ext cx="575392" cy="349105"/>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sz="1000" b="1"/>
                <a:t>&gt; 6</a:t>
              </a:r>
            </a:p>
          </p:txBody>
        </p:sp>
        <p:sp>
          <p:nvSpPr>
            <p:cNvPr id="30" name="TextBox 22">
              <a:extLst>
                <a:ext uri="{FF2B5EF4-FFF2-40B4-BE49-F238E27FC236}">
                  <a16:creationId xmlns:a16="http://schemas.microsoft.com/office/drawing/2014/main" id="{B693F711-A609-FDAE-179C-D027716167D8}"/>
                </a:ext>
              </a:extLst>
            </p:cNvPr>
            <p:cNvSpPr txBox="1"/>
            <p:nvPr/>
          </p:nvSpPr>
          <p:spPr>
            <a:xfrm>
              <a:off x="2997946" y="3892068"/>
              <a:ext cx="575392" cy="349105"/>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sz="1000" b="1"/>
                <a:t>= 0</a:t>
              </a:r>
            </a:p>
          </p:txBody>
        </p:sp>
        <p:sp>
          <p:nvSpPr>
            <p:cNvPr id="32" name="TextBox 23">
              <a:extLst>
                <a:ext uri="{FF2B5EF4-FFF2-40B4-BE49-F238E27FC236}">
                  <a16:creationId xmlns:a16="http://schemas.microsoft.com/office/drawing/2014/main" id="{24A4D317-46E2-8FF7-3D5C-B9DA83D5A3CC}"/>
                </a:ext>
              </a:extLst>
            </p:cNvPr>
            <p:cNvSpPr txBox="1"/>
            <p:nvPr/>
          </p:nvSpPr>
          <p:spPr>
            <a:xfrm>
              <a:off x="4749802" y="3905819"/>
              <a:ext cx="575392" cy="349105"/>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CA" sz="1000" b="1"/>
                <a:t>&gt; 0</a:t>
              </a:r>
              <a:endParaRPr lang="en-US" sz="1000" b="1"/>
            </a:p>
          </p:txBody>
        </p:sp>
        <p:sp>
          <p:nvSpPr>
            <p:cNvPr id="34" name="TextBox 24">
              <a:extLst>
                <a:ext uri="{FF2B5EF4-FFF2-40B4-BE49-F238E27FC236}">
                  <a16:creationId xmlns:a16="http://schemas.microsoft.com/office/drawing/2014/main" id="{DD835992-3D57-C25B-67B6-4DDF60C220B8}"/>
                </a:ext>
              </a:extLst>
            </p:cNvPr>
            <p:cNvSpPr txBox="1"/>
            <p:nvPr/>
          </p:nvSpPr>
          <p:spPr>
            <a:xfrm>
              <a:off x="3916343" y="5066742"/>
              <a:ext cx="855622" cy="567297"/>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CA" sz="1000" b="1"/>
                <a:t>female</a:t>
              </a:r>
              <a:endParaRPr lang="en-US" sz="1000" b="1"/>
            </a:p>
          </p:txBody>
        </p:sp>
        <p:sp>
          <p:nvSpPr>
            <p:cNvPr id="36" name="TextBox 25">
              <a:extLst>
                <a:ext uri="{FF2B5EF4-FFF2-40B4-BE49-F238E27FC236}">
                  <a16:creationId xmlns:a16="http://schemas.microsoft.com/office/drawing/2014/main" id="{8DB1B908-BF83-E5E7-FA52-E78C3D22F1D7}"/>
                </a:ext>
              </a:extLst>
            </p:cNvPr>
            <p:cNvSpPr txBox="1"/>
            <p:nvPr/>
          </p:nvSpPr>
          <p:spPr>
            <a:xfrm>
              <a:off x="5760298" y="5066742"/>
              <a:ext cx="786352" cy="349105"/>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CA" sz="1000" b="1"/>
                <a:t>male</a:t>
              </a:r>
              <a:endParaRPr lang="en-US" sz="1000" b="1"/>
            </a:p>
          </p:txBody>
        </p:sp>
        <p:sp>
          <p:nvSpPr>
            <p:cNvPr id="38" name="Oval 37">
              <a:extLst>
                <a:ext uri="{FF2B5EF4-FFF2-40B4-BE49-F238E27FC236}">
                  <a16:creationId xmlns:a16="http://schemas.microsoft.com/office/drawing/2014/main" id="{606B803C-6AFB-DABE-3E7B-151C015D5433}"/>
                </a:ext>
              </a:extLst>
            </p:cNvPr>
            <p:cNvSpPr/>
            <p:nvPr/>
          </p:nvSpPr>
          <p:spPr>
            <a:xfrm>
              <a:off x="6477994" y="4475940"/>
              <a:ext cx="705289" cy="7197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CA" sz="1000"/>
                <a:t>healthy</a:t>
              </a:r>
              <a:endParaRPr lang="en-US" sz="1000"/>
            </a:p>
          </p:txBody>
        </p:sp>
        <p:sp>
          <p:nvSpPr>
            <p:cNvPr id="40" name="Oval 39">
              <a:extLst>
                <a:ext uri="{FF2B5EF4-FFF2-40B4-BE49-F238E27FC236}">
                  <a16:creationId xmlns:a16="http://schemas.microsoft.com/office/drawing/2014/main" id="{B059F9EE-5AE7-F338-B815-91440DC7A24D}"/>
                </a:ext>
              </a:extLst>
            </p:cNvPr>
            <p:cNvSpPr/>
            <p:nvPr/>
          </p:nvSpPr>
          <p:spPr>
            <a:xfrm>
              <a:off x="8251132" y="4475940"/>
              <a:ext cx="705289" cy="719740"/>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CA" sz="1000"/>
                <a:t>disease</a:t>
              </a:r>
              <a:endParaRPr lang="en-US" sz="1000"/>
            </a:p>
          </p:txBody>
        </p:sp>
        <p:cxnSp>
          <p:nvCxnSpPr>
            <p:cNvPr id="42" name="Straight Arrow Connector 41">
              <a:extLst>
                <a:ext uri="{FF2B5EF4-FFF2-40B4-BE49-F238E27FC236}">
                  <a16:creationId xmlns:a16="http://schemas.microsoft.com/office/drawing/2014/main" id="{EFD966E8-387A-E1FC-3E02-7A5A6B9E5FE7}"/>
                </a:ext>
              </a:extLst>
            </p:cNvPr>
            <p:cNvCxnSpPr>
              <a:cxnSpLocks/>
            </p:cNvCxnSpPr>
            <p:nvPr/>
          </p:nvCxnSpPr>
          <p:spPr>
            <a:xfrm flipH="1">
              <a:off x="7177182" y="3911653"/>
              <a:ext cx="288583" cy="67866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DD0B814-7787-8C1C-726A-22F9701985D5}"/>
                </a:ext>
              </a:extLst>
            </p:cNvPr>
            <p:cNvCxnSpPr>
              <a:cxnSpLocks/>
            </p:cNvCxnSpPr>
            <p:nvPr/>
          </p:nvCxnSpPr>
          <p:spPr>
            <a:xfrm>
              <a:off x="8062507" y="3990480"/>
              <a:ext cx="291071" cy="52101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783DBE93-BEA5-9F4D-3F5D-EB5D476DEEB9}"/>
                </a:ext>
              </a:extLst>
            </p:cNvPr>
            <p:cNvSpPr/>
            <p:nvPr/>
          </p:nvSpPr>
          <p:spPr>
            <a:xfrm>
              <a:off x="3930652" y="5628068"/>
              <a:ext cx="705289" cy="7197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CA" sz="1000"/>
                <a:t>healthy</a:t>
              </a:r>
              <a:endParaRPr lang="en-US" sz="1000"/>
            </a:p>
          </p:txBody>
        </p:sp>
        <p:sp>
          <p:nvSpPr>
            <p:cNvPr id="48" name="Oval 47">
              <a:extLst>
                <a:ext uri="{FF2B5EF4-FFF2-40B4-BE49-F238E27FC236}">
                  <a16:creationId xmlns:a16="http://schemas.microsoft.com/office/drawing/2014/main" id="{23B10CD2-7511-B9EC-3E81-81E24795D6F6}"/>
                </a:ext>
              </a:extLst>
            </p:cNvPr>
            <p:cNvSpPr/>
            <p:nvPr/>
          </p:nvSpPr>
          <p:spPr>
            <a:xfrm>
              <a:off x="5829922" y="5628068"/>
              <a:ext cx="705289" cy="719740"/>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CA" sz="1000"/>
                <a:t>disease</a:t>
              </a:r>
              <a:endParaRPr lang="en-US" sz="1000"/>
            </a:p>
          </p:txBody>
        </p:sp>
        <p:cxnSp>
          <p:nvCxnSpPr>
            <p:cNvPr id="50" name="Straight Arrow Connector 49">
              <a:extLst>
                <a:ext uri="{FF2B5EF4-FFF2-40B4-BE49-F238E27FC236}">
                  <a16:creationId xmlns:a16="http://schemas.microsoft.com/office/drawing/2014/main" id="{2E24D3C8-813F-2D1D-F54B-1C28AEB4FC4A}"/>
                </a:ext>
              </a:extLst>
            </p:cNvPr>
            <p:cNvCxnSpPr>
              <a:cxnSpLocks/>
            </p:cNvCxnSpPr>
            <p:nvPr/>
          </p:nvCxnSpPr>
          <p:spPr>
            <a:xfrm flipH="1">
              <a:off x="4629840" y="5055023"/>
              <a:ext cx="344054" cy="68742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A6BD418-2D4F-79B0-4588-ED64BA248842}"/>
                </a:ext>
              </a:extLst>
            </p:cNvPr>
            <p:cNvCxnSpPr>
              <a:cxnSpLocks/>
            </p:cNvCxnSpPr>
            <p:nvPr/>
          </p:nvCxnSpPr>
          <p:spPr>
            <a:xfrm>
              <a:off x="5570636" y="5142608"/>
              <a:ext cx="361732" cy="51225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4" name="TextBox 63">
              <a:extLst>
                <a:ext uri="{FF2B5EF4-FFF2-40B4-BE49-F238E27FC236}">
                  <a16:creationId xmlns:a16="http://schemas.microsoft.com/office/drawing/2014/main" id="{AA0981C7-64E6-9F67-42D6-6E94C0CA95D5}"/>
                </a:ext>
              </a:extLst>
            </p:cNvPr>
            <p:cNvSpPr txBox="1"/>
            <p:nvPr/>
          </p:nvSpPr>
          <p:spPr>
            <a:xfrm>
              <a:off x="6814370" y="3941658"/>
              <a:ext cx="575392" cy="349105"/>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sz="1000" b="1"/>
                <a:t>≤ 3</a:t>
              </a:r>
            </a:p>
          </p:txBody>
        </p:sp>
        <p:sp>
          <p:nvSpPr>
            <p:cNvPr id="56" name="TextBox 64">
              <a:extLst>
                <a:ext uri="{FF2B5EF4-FFF2-40B4-BE49-F238E27FC236}">
                  <a16:creationId xmlns:a16="http://schemas.microsoft.com/office/drawing/2014/main" id="{96473F50-AB27-4CEF-D645-B69F7E49E68C}"/>
                </a:ext>
              </a:extLst>
            </p:cNvPr>
            <p:cNvSpPr txBox="1"/>
            <p:nvPr/>
          </p:nvSpPr>
          <p:spPr>
            <a:xfrm>
              <a:off x="8278194" y="3951554"/>
              <a:ext cx="575392" cy="349105"/>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sz="1000" b="1"/>
                <a:t>&gt; 3</a:t>
              </a:r>
            </a:p>
          </p:txBody>
        </p:sp>
        <p:sp>
          <p:nvSpPr>
            <p:cNvPr id="58" name="TextBox 28">
              <a:extLst>
                <a:ext uri="{FF2B5EF4-FFF2-40B4-BE49-F238E27FC236}">
                  <a16:creationId xmlns:a16="http://schemas.microsoft.com/office/drawing/2014/main" id="{4547F4F7-FC95-8453-95B8-2396B77D110C}"/>
                </a:ext>
              </a:extLst>
            </p:cNvPr>
            <p:cNvSpPr txBox="1"/>
            <p:nvPr/>
          </p:nvSpPr>
          <p:spPr>
            <a:xfrm>
              <a:off x="4771598" y="4193066"/>
              <a:ext cx="1122257" cy="349105"/>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CA" sz="1000"/>
                <a:t>n = 33</a:t>
              </a:r>
            </a:p>
          </p:txBody>
        </p:sp>
        <p:sp>
          <p:nvSpPr>
            <p:cNvPr id="60" name="TextBox 29">
              <a:extLst>
                <a:ext uri="{FF2B5EF4-FFF2-40B4-BE49-F238E27FC236}">
                  <a16:creationId xmlns:a16="http://schemas.microsoft.com/office/drawing/2014/main" id="{2AD1F83E-A997-C699-7C5E-3A32008487C4}"/>
                </a:ext>
              </a:extLst>
            </p:cNvPr>
            <p:cNvSpPr txBox="1"/>
            <p:nvPr/>
          </p:nvSpPr>
          <p:spPr>
            <a:xfrm>
              <a:off x="3559491" y="2966986"/>
              <a:ext cx="939439" cy="349105"/>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CA" sz="1000"/>
                <a:t>n = 112</a:t>
              </a:r>
            </a:p>
          </p:txBody>
        </p:sp>
        <p:sp>
          <p:nvSpPr>
            <p:cNvPr id="62" name="TextBox 30">
              <a:extLst>
                <a:ext uri="{FF2B5EF4-FFF2-40B4-BE49-F238E27FC236}">
                  <a16:creationId xmlns:a16="http://schemas.microsoft.com/office/drawing/2014/main" id="{0DCD53EE-D197-27FE-C8A7-BC7E596C972B}"/>
                </a:ext>
              </a:extLst>
            </p:cNvPr>
            <p:cNvSpPr txBox="1"/>
            <p:nvPr/>
          </p:nvSpPr>
          <p:spPr>
            <a:xfrm>
              <a:off x="7224347" y="2964001"/>
              <a:ext cx="939439" cy="349105"/>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CA" sz="1000"/>
                <a:t>n = 68</a:t>
              </a:r>
            </a:p>
          </p:txBody>
        </p:sp>
        <p:sp>
          <p:nvSpPr>
            <p:cNvPr id="64" name="TextBox 31">
              <a:extLst>
                <a:ext uri="{FF2B5EF4-FFF2-40B4-BE49-F238E27FC236}">
                  <a16:creationId xmlns:a16="http://schemas.microsoft.com/office/drawing/2014/main" id="{8B996813-567D-F9B9-4495-86794E42F235}"/>
                </a:ext>
              </a:extLst>
            </p:cNvPr>
            <p:cNvSpPr txBox="1"/>
            <p:nvPr/>
          </p:nvSpPr>
          <p:spPr>
            <a:xfrm>
              <a:off x="5476043" y="1800713"/>
              <a:ext cx="939439" cy="349105"/>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CA" sz="1000"/>
                <a:t>n = 180</a:t>
              </a:r>
            </a:p>
          </p:txBody>
        </p:sp>
        <p:sp>
          <p:nvSpPr>
            <p:cNvPr id="66" name="Oval 65">
              <a:extLst>
                <a:ext uri="{FF2B5EF4-FFF2-40B4-BE49-F238E27FC236}">
                  <a16:creationId xmlns:a16="http://schemas.microsoft.com/office/drawing/2014/main" id="{72081406-CE88-0C5D-4045-E3560AE90EBC}"/>
                </a:ext>
              </a:extLst>
            </p:cNvPr>
            <p:cNvSpPr/>
            <p:nvPr/>
          </p:nvSpPr>
          <p:spPr>
            <a:xfrm>
              <a:off x="8051028" y="4317831"/>
              <a:ext cx="1043839" cy="1046258"/>
            </a:xfrm>
            <a:prstGeom prst="ellipse">
              <a:avLst/>
            </a:prstGeom>
            <a:noFill/>
            <a:ln w="76200">
              <a:solidFill>
                <a:srgbClr val="BF2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000"/>
            </a:p>
          </p:txBody>
        </p:sp>
      </p:grpSp>
      <p:pic>
        <p:nvPicPr>
          <p:cNvPr id="69" name="Picture 68" descr="A graph with blue bars&#10;&#10;AI-generated content may be incorrect.">
            <a:extLst>
              <a:ext uri="{FF2B5EF4-FFF2-40B4-BE49-F238E27FC236}">
                <a16:creationId xmlns:a16="http://schemas.microsoft.com/office/drawing/2014/main" id="{ABA38754-5DDB-0B08-5003-682D852DF6A5}"/>
              </a:ext>
            </a:extLst>
          </p:cNvPr>
          <p:cNvPicPr>
            <a:picLocks noChangeAspect="1"/>
          </p:cNvPicPr>
          <p:nvPr/>
        </p:nvPicPr>
        <p:blipFill>
          <a:blip r:embed="rId2"/>
          <a:stretch>
            <a:fillRect/>
          </a:stretch>
        </p:blipFill>
        <p:spPr>
          <a:xfrm>
            <a:off x="7478439" y="2138855"/>
            <a:ext cx="4504558" cy="4279024"/>
          </a:xfrm>
          <a:prstGeom prst="rect">
            <a:avLst/>
          </a:prstGeom>
        </p:spPr>
      </p:pic>
      <p:pic>
        <p:nvPicPr>
          <p:cNvPr id="3" name="Picture 2" descr="undefined">
            <a:extLst>
              <a:ext uri="{FF2B5EF4-FFF2-40B4-BE49-F238E27FC236}">
                <a16:creationId xmlns:a16="http://schemas.microsoft.com/office/drawing/2014/main" id="{A8E9EA88-75EB-35F3-47B2-AFDB0917D194}"/>
              </a:ext>
            </a:extLst>
          </p:cNvPr>
          <p:cNvPicPr>
            <a:picLocks noChangeAspect="1"/>
          </p:cNvPicPr>
          <p:nvPr/>
        </p:nvPicPr>
        <p:blipFill>
          <a:blip r:embed="rId3"/>
          <a:stretch>
            <a:fillRect/>
          </a:stretch>
        </p:blipFill>
        <p:spPr>
          <a:xfrm>
            <a:off x="5145118" y="4752975"/>
            <a:ext cx="2644714" cy="2009775"/>
          </a:xfrm>
          <a:prstGeom prst="rect">
            <a:avLst/>
          </a:prstGeom>
        </p:spPr>
      </p:pic>
    </p:spTree>
    <p:extLst>
      <p:ext uri="{BB962C8B-B14F-4D97-AF65-F5344CB8AC3E}">
        <p14:creationId xmlns:p14="http://schemas.microsoft.com/office/powerpoint/2010/main" val="18348736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46057-0DBA-DE36-8A55-B5A6AA9A9F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CEE88E-A935-02DF-FF89-42F838CD00B3}"/>
              </a:ext>
            </a:extLst>
          </p:cNvPr>
          <p:cNvSpPr>
            <a:spLocks noGrp="1"/>
          </p:cNvSpPr>
          <p:nvPr>
            <p:ph type="title"/>
          </p:nvPr>
        </p:nvSpPr>
        <p:spPr/>
        <p:txBody>
          <a:bodyPr/>
          <a:lstStyle/>
          <a:p>
            <a:r>
              <a:rPr lang="en-GB">
                <a:solidFill>
                  <a:srgbClr val="9A003B"/>
                </a:solidFill>
                <a:latin typeface="Segoe UI"/>
                <a:cs typeface="Segoe UI"/>
              </a:rPr>
              <a:t>5</a:t>
            </a:r>
            <a:r>
              <a:rPr lang="en-GB" sz="3200" b="1">
                <a:solidFill>
                  <a:srgbClr val="9A003B"/>
                </a:solidFill>
                <a:latin typeface="Segoe UI"/>
                <a:cs typeface="Segoe UI"/>
              </a:rPr>
              <a:t>. </a:t>
            </a:r>
            <a:r>
              <a:rPr lang="en-GB">
                <a:solidFill>
                  <a:srgbClr val="9A003B"/>
                </a:solidFill>
                <a:latin typeface="Segoe UI"/>
                <a:cs typeface="Segoe UI"/>
              </a:rPr>
              <a:t>Explainability</a:t>
            </a:r>
            <a:endParaRPr lang="en-GB" sz="3200">
              <a:solidFill>
                <a:srgbClr val="000000"/>
              </a:solidFill>
              <a:latin typeface="Segoe UI"/>
              <a:cs typeface="Segoe UI"/>
            </a:endParaRPr>
          </a:p>
        </p:txBody>
      </p:sp>
      <p:pic>
        <p:nvPicPr>
          <p:cNvPr id="4" name="Content Placeholder 6" descr="Head outline and magnifying glass">
            <a:extLst>
              <a:ext uri="{FF2B5EF4-FFF2-40B4-BE49-F238E27FC236}">
                <a16:creationId xmlns:a16="http://schemas.microsoft.com/office/drawing/2014/main" id="{FA175BAC-6352-BD95-0240-6379394304C9}"/>
              </a:ext>
            </a:extLst>
          </p:cNvPr>
          <p:cNvPicPr>
            <a:picLocks noGrp="1" noChangeAspect="1"/>
          </p:cNvPicPr>
          <p:nvPr>
            <p:ph type="pic" idx="1"/>
          </p:nvPr>
        </p:nvPicPr>
        <p:blipFill>
          <a:blip r:embed="rId2"/>
          <a:srcRect l="15805" r="15805"/>
          <a:stretch/>
        </p:blipFill>
        <p:spPr>
          <a:xfrm>
            <a:off x="5156791" y="0"/>
            <a:ext cx="7035209" cy="6857999"/>
          </a:xfrm>
        </p:spPr>
      </p:pic>
      <p:sp>
        <p:nvSpPr>
          <p:cNvPr id="5" name="Text Placeholder 4">
            <a:extLst>
              <a:ext uri="{FF2B5EF4-FFF2-40B4-BE49-F238E27FC236}">
                <a16:creationId xmlns:a16="http://schemas.microsoft.com/office/drawing/2014/main" id="{C07728F2-85AD-277C-7611-BBF2DF9D9889}"/>
              </a:ext>
            </a:extLst>
          </p:cNvPr>
          <p:cNvSpPr>
            <a:spLocks noGrp="1"/>
          </p:cNvSpPr>
          <p:nvPr>
            <p:ph type="body" sz="half" idx="2"/>
          </p:nvPr>
        </p:nvSpPr>
        <p:spPr/>
        <p:txBody>
          <a:bodyPr vert="horz" lIns="91440" tIns="45720" rIns="91440" bIns="45720" rtlCol="0" anchor="ctr">
            <a:normAutofit/>
          </a:bodyPr>
          <a:lstStyle/>
          <a:p>
            <a:pPr marL="514350" indent="-514350">
              <a:buAutoNum type="alphaLcPeriod"/>
            </a:pPr>
            <a:r>
              <a:rPr lang="en-GB" sz="2400" b="1">
                <a:solidFill>
                  <a:srgbClr val="F0DADE"/>
                </a:solidFill>
                <a:latin typeface="Segoe UI"/>
                <a:cs typeface="Segoe UI"/>
              </a:rPr>
              <a:t>Global vs local</a:t>
            </a:r>
            <a:endParaRPr lang="en-US" sz="2400">
              <a:solidFill>
                <a:srgbClr val="F0DADE"/>
              </a:solidFill>
              <a:latin typeface="Segoe UI"/>
              <a:cs typeface="Segoe UI"/>
            </a:endParaRPr>
          </a:p>
          <a:p>
            <a:pPr marL="514350" indent="-514350">
              <a:buAutoNum type="alphaLcPeriod"/>
            </a:pPr>
            <a:r>
              <a:rPr lang="en-GB" sz="2400" b="1">
                <a:solidFill>
                  <a:srgbClr val="F0DADE"/>
                </a:solidFill>
                <a:latin typeface="Segoe UI"/>
                <a:cs typeface="Segoe UI"/>
              </a:rPr>
              <a:t>Model-based</a:t>
            </a:r>
            <a:endParaRPr lang="en-US" sz="2400">
              <a:solidFill>
                <a:srgbClr val="F0DADE"/>
              </a:solidFill>
              <a:latin typeface="Segoe UI"/>
            </a:endParaRPr>
          </a:p>
          <a:p>
            <a:pPr marL="514350" indent="-514350">
              <a:buAutoNum type="alphaLcPeriod"/>
            </a:pPr>
            <a:r>
              <a:rPr lang="en-GB" sz="2400" b="1">
                <a:solidFill>
                  <a:srgbClr val="A2364F"/>
                </a:solidFill>
                <a:latin typeface="Segoe UI"/>
                <a:cs typeface="Segoe UI"/>
              </a:rPr>
              <a:t>Surrogate model</a:t>
            </a:r>
            <a:endParaRPr lang="en-US" sz="2400">
              <a:solidFill>
                <a:srgbClr val="000000"/>
              </a:solidFill>
              <a:latin typeface="Segoe UI"/>
              <a:cs typeface="Segoe UI"/>
            </a:endParaRPr>
          </a:p>
          <a:p>
            <a:pPr marL="514350" indent="-514350">
              <a:buAutoNum type="alphaLcPeriod"/>
            </a:pPr>
            <a:r>
              <a:rPr lang="en-GB" sz="2400" b="1">
                <a:solidFill>
                  <a:srgbClr val="F0DADE"/>
                </a:solidFill>
                <a:latin typeface="Segoe UI"/>
                <a:cs typeface="Segoe UI"/>
              </a:rPr>
              <a:t>Feature-based</a:t>
            </a:r>
            <a:endParaRPr lang="en-GB" sz="2400">
              <a:solidFill>
                <a:srgbClr val="F0DADE"/>
              </a:solidFill>
              <a:latin typeface="Segoe UI"/>
            </a:endParaRPr>
          </a:p>
          <a:p>
            <a:pPr marL="514350" indent="-514350">
              <a:buAutoNum type="alphaLcPeriod"/>
            </a:pPr>
            <a:r>
              <a:rPr lang="en-GB" sz="2400" b="1">
                <a:solidFill>
                  <a:srgbClr val="F0DADE"/>
                </a:solidFill>
                <a:latin typeface="Segoe UI"/>
                <a:cs typeface="Segoe UI"/>
              </a:rPr>
              <a:t>Example-based</a:t>
            </a:r>
          </a:p>
        </p:txBody>
      </p:sp>
    </p:spTree>
    <p:extLst>
      <p:ext uri="{BB962C8B-B14F-4D97-AF65-F5344CB8AC3E}">
        <p14:creationId xmlns:p14="http://schemas.microsoft.com/office/powerpoint/2010/main" val="36238378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0C084-27F4-F507-53C8-FAA710C74AB8}"/>
              </a:ext>
            </a:extLst>
          </p:cNvPr>
          <p:cNvSpPr>
            <a:spLocks noGrp="1"/>
          </p:cNvSpPr>
          <p:nvPr>
            <p:ph type="title"/>
          </p:nvPr>
        </p:nvSpPr>
        <p:spPr/>
        <p:txBody>
          <a:bodyPr/>
          <a:lstStyle/>
          <a:p>
            <a:r>
              <a:rPr lang="en-GB">
                <a:latin typeface="Poppins"/>
                <a:cs typeface="Poppins"/>
              </a:rPr>
              <a:t>Surrogate model</a:t>
            </a:r>
            <a:endParaRPr lang="en-GB"/>
          </a:p>
        </p:txBody>
      </p:sp>
      <p:sp>
        <p:nvSpPr>
          <p:cNvPr id="3" name="Picture Placeholder 2">
            <a:extLst>
              <a:ext uri="{FF2B5EF4-FFF2-40B4-BE49-F238E27FC236}">
                <a16:creationId xmlns:a16="http://schemas.microsoft.com/office/drawing/2014/main" id="{A47EC724-3DBA-98DC-8EEF-CC8EE1681A7D}"/>
              </a:ext>
            </a:extLst>
          </p:cNvPr>
          <p:cNvSpPr>
            <a:spLocks noGrp="1"/>
          </p:cNvSpPr>
          <p:nvPr>
            <p:ph sz="half" idx="1"/>
          </p:nvPr>
        </p:nvSpPr>
        <p:spPr/>
        <p:txBody>
          <a:bodyPr vert="horz" lIns="91440" tIns="45720" rIns="91440" bIns="45720" rtlCol="0" anchor="t">
            <a:normAutofit/>
          </a:bodyPr>
          <a:lstStyle/>
          <a:p>
            <a:pPr marL="227965" indent="-227965"/>
            <a:r>
              <a:rPr lang="en-GB">
                <a:latin typeface="Poppins"/>
                <a:cs typeface="Poppins"/>
              </a:rPr>
              <a:t>Given a pre-trained black-box model</a:t>
            </a:r>
            <a:endParaRPr lang="en-GB"/>
          </a:p>
        </p:txBody>
      </p:sp>
      <p:sp>
        <p:nvSpPr>
          <p:cNvPr id="4" name="Text Placeholder 3">
            <a:extLst>
              <a:ext uri="{FF2B5EF4-FFF2-40B4-BE49-F238E27FC236}">
                <a16:creationId xmlns:a16="http://schemas.microsoft.com/office/drawing/2014/main" id="{EDD47C3D-ED86-557E-C23D-5A316BD25A43}"/>
              </a:ext>
            </a:extLst>
          </p:cNvPr>
          <p:cNvSpPr>
            <a:spLocks noGrp="1"/>
          </p:cNvSpPr>
          <p:nvPr>
            <p:ph sz="half" idx="2"/>
          </p:nvPr>
        </p:nvSpPr>
        <p:spPr/>
        <p:txBody>
          <a:bodyPr vert="horz" lIns="91440" tIns="45720" rIns="91440" bIns="45720" rtlCol="0" anchor="t">
            <a:normAutofit/>
          </a:bodyPr>
          <a:lstStyle/>
          <a:p>
            <a:pPr marL="227965" indent="-227965"/>
            <a:r>
              <a:rPr lang="en-GB">
                <a:latin typeface="Poppins"/>
                <a:cs typeface="Poppins"/>
              </a:rPr>
              <a:t>Train a transparent model to simulate the black-box model</a:t>
            </a:r>
            <a:endParaRPr lang="en-GB"/>
          </a:p>
        </p:txBody>
      </p:sp>
      <p:sp>
        <p:nvSpPr>
          <p:cNvPr id="5" name="Cube 4">
            <a:extLst>
              <a:ext uri="{FF2B5EF4-FFF2-40B4-BE49-F238E27FC236}">
                <a16:creationId xmlns:a16="http://schemas.microsoft.com/office/drawing/2014/main" id="{C1EFD0EC-112E-6B7C-1296-40449547569A}"/>
              </a:ext>
            </a:extLst>
          </p:cNvPr>
          <p:cNvSpPr/>
          <p:nvPr/>
        </p:nvSpPr>
        <p:spPr>
          <a:xfrm>
            <a:off x="3181350" y="4067175"/>
            <a:ext cx="1657350" cy="1524000"/>
          </a:xfrm>
          <a:prstGeom prst="cube">
            <a:avLst/>
          </a:prstGeom>
          <a:solidFill>
            <a:schemeClr val="tx1">
              <a:lumMod val="85000"/>
              <a:lumOff val="1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ea typeface="Calibri"/>
                <a:cs typeface="Calibri"/>
              </a:rPr>
              <a:t>Black Box</a:t>
            </a:r>
            <a:endParaRPr lang="en-GB" dirty="0"/>
          </a:p>
        </p:txBody>
      </p:sp>
      <p:sp>
        <p:nvSpPr>
          <p:cNvPr id="6" name="Cube 5">
            <a:extLst>
              <a:ext uri="{FF2B5EF4-FFF2-40B4-BE49-F238E27FC236}">
                <a16:creationId xmlns:a16="http://schemas.microsoft.com/office/drawing/2014/main" id="{6CB792ED-F66D-1B32-EFC5-5D97EE212485}"/>
              </a:ext>
            </a:extLst>
          </p:cNvPr>
          <p:cNvSpPr/>
          <p:nvPr/>
        </p:nvSpPr>
        <p:spPr>
          <a:xfrm>
            <a:off x="8096250" y="3924300"/>
            <a:ext cx="1657350" cy="1524000"/>
          </a:xfrm>
          <a:prstGeom prst="cub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dirty="0">
                <a:solidFill>
                  <a:schemeClr val="accent1"/>
                </a:solidFill>
                <a:ea typeface="Calibri"/>
                <a:cs typeface="Calibri"/>
              </a:rPr>
              <a:t>Transparent</a:t>
            </a:r>
            <a:endParaRPr lang="en-US" sz="1600">
              <a:solidFill>
                <a:schemeClr val="accent1"/>
              </a:solidFill>
              <a:ea typeface="Calibri"/>
              <a:cs typeface="Calibri"/>
            </a:endParaRPr>
          </a:p>
        </p:txBody>
      </p:sp>
      <p:sp>
        <p:nvSpPr>
          <p:cNvPr id="7" name="Cylinder 6">
            <a:extLst>
              <a:ext uri="{FF2B5EF4-FFF2-40B4-BE49-F238E27FC236}">
                <a16:creationId xmlns:a16="http://schemas.microsoft.com/office/drawing/2014/main" id="{F8160587-A60B-AC6B-C560-0BE1D87A7E60}"/>
              </a:ext>
            </a:extLst>
          </p:cNvPr>
          <p:cNvSpPr/>
          <p:nvPr/>
        </p:nvSpPr>
        <p:spPr>
          <a:xfrm>
            <a:off x="2124074" y="2895600"/>
            <a:ext cx="876300" cy="933450"/>
          </a:xfrm>
          <a:prstGeom prst="can">
            <a:avLst/>
          </a:prstGeom>
          <a:solidFill>
            <a:srgbClr val="A2364F"/>
          </a:solidFill>
          <a:ln>
            <a:solidFill>
              <a:srgbClr val="4113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ea typeface="Calibri"/>
                <a:cs typeface="Calibri"/>
              </a:rPr>
              <a:t>Input Data</a:t>
            </a:r>
          </a:p>
        </p:txBody>
      </p:sp>
      <p:sp>
        <p:nvSpPr>
          <p:cNvPr id="9" name="Cylinder 8">
            <a:extLst>
              <a:ext uri="{FF2B5EF4-FFF2-40B4-BE49-F238E27FC236}">
                <a16:creationId xmlns:a16="http://schemas.microsoft.com/office/drawing/2014/main" id="{CE00C24F-33D9-7A65-169A-AFBAB3FB5F0F}"/>
              </a:ext>
            </a:extLst>
          </p:cNvPr>
          <p:cNvSpPr/>
          <p:nvPr/>
        </p:nvSpPr>
        <p:spPr>
          <a:xfrm>
            <a:off x="2000249" y="5715000"/>
            <a:ext cx="1000125" cy="933450"/>
          </a:xfrm>
          <a:prstGeom prst="can">
            <a:avLst/>
          </a:prstGeom>
          <a:solidFill>
            <a:srgbClr val="A2364F"/>
          </a:solidFill>
          <a:ln>
            <a:solidFill>
              <a:srgbClr val="41131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ea typeface="Calibri"/>
                <a:cs typeface="Calibri"/>
              </a:rPr>
              <a:t>Output</a:t>
            </a:r>
            <a:endParaRPr lang="en-US" dirty="0"/>
          </a:p>
          <a:p>
            <a:pPr algn="ctr"/>
            <a:r>
              <a:rPr lang="en-GB" dirty="0">
                <a:ea typeface="Calibri"/>
                <a:cs typeface="Calibri"/>
              </a:rPr>
              <a:t>Data</a:t>
            </a:r>
            <a:endParaRPr lang="en-GB" dirty="0"/>
          </a:p>
        </p:txBody>
      </p:sp>
      <p:cxnSp>
        <p:nvCxnSpPr>
          <p:cNvPr id="10" name="Straight Arrow Connector 9">
            <a:extLst>
              <a:ext uri="{FF2B5EF4-FFF2-40B4-BE49-F238E27FC236}">
                <a16:creationId xmlns:a16="http://schemas.microsoft.com/office/drawing/2014/main" id="{DC06D5B6-9391-5146-1C33-21927AD19AE4}"/>
              </a:ext>
            </a:extLst>
          </p:cNvPr>
          <p:cNvCxnSpPr/>
          <p:nvPr/>
        </p:nvCxnSpPr>
        <p:spPr>
          <a:xfrm>
            <a:off x="2514600" y="3962399"/>
            <a:ext cx="533400" cy="466725"/>
          </a:xfrm>
          <a:prstGeom prst="straightConnector1">
            <a:avLst/>
          </a:prstGeom>
          <a:ln w="57150">
            <a:solidFill>
              <a:srgbClr val="41131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1ECFBCC-8BA5-883C-13E7-9E42DB2824ED}"/>
              </a:ext>
            </a:extLst>
          </p:cNvPr>
          <p:cNvCxnSpPr>
            <a:cxnSpLocks/>
          </p:cNvCxnSpPr>
          <p:nvPr/>
        </p:nvCxnSpPr>
        <p:spPr>
          <a:xfrm flipH="1">
            <a:off x="2514600" y="4981574"/>
            <a:ext cx="533400" cy="581025"/>
          </a:xfrm>
          <a:prstGeom prst="straightConnector1">
            <a:avLst/>
          </a:prstGeom>
          <a:ln w="57150">
            <a:solidFill>
              <a:srgbClr val="41131C"/>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61E6D07-C37B-AD2C-F7AB-15954CD11959}"/>
              </a:ext>
            </a:extLst>
          </p:cNvPr>
          <p:cNvSpPr txBox="1"/>
          <p:nvPr/>
        </p:nvSpPr>
        <p:spPr>
          <a:xfrm>
            <a:off x="2219325" y="4514850"/>
            <a:ext cx="9620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ea typeface="Calibri"/>
                <a:cs typeface="Calibri"/>
              </a:rPr>
              <a:t>Training</a:t>
            </a:r>
            <a:endParaRPr lang="en-GB" dirty="0"/>
          </a:p>
        </p:txBody>
      </p:sp>
      <p:sp>
        <p:nvSpPr>
          <p:cNvPr id="13" name="Rectangle: Rounded Corners 12">
            <a:extLst>
              <a:ext uri="{FF2B5EF4-FFF2-40B4-BE49-F238E27FC236}">
                <a16:creationId xmlns:a16="http://schemas.microsoft.com/office/drawing/2014/main" id="{1991B0E4-8525-BD5A-0999-D462A0792B6A}"/>
              </a:ext>
            </a:extLst>
          </p:cNvPr>
          <p:cNvSpPr/>
          <p:nvPr/>
        </p:nvSpPr>
        <p:spPr>
          <a:xfrm>
            <a:off x="5543550" y="5715000"/>
            <a:ext cx="1638300" cy="857250"/>
          </a:xfrm>
          <a:prstGeom prst="roundRect">
            <a:avLst/>
          </a:prstGeom>
          <a:solidFill>
            <a:srgbClr val="A2364F"/>
          </a:solidFill>
          <a:ln>
            <a:solidFill>
              <a:srgbClr val="4113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F0DADE"/>
                </a:solidFill>
                <a:ea typeface="Calibri"/>
                <a:cs typeface="Calibri"/>
              </a:rPr>
              <a:t>Black-box</a:t>
            </a:r>
            <a:endParaRPr lang="en-US" dirty="0"/>
          </a:p>
          <a:p>
            <a:pPr algn="ctr"/>
            <a:r>
              <a:rPr lang="en-GB" dirty="0">
                <a:solidFill>
                  <a:srgbClr val="F0DADE"/>
                </a:solidFill>
                <a:ea typeface="Calibri"/>
                <a:cs typeface="Calibri"/>
              </a:rPr>
              <a:t> predictions</a:t>
            </a:r>
            <a:endParaRPr lang="en-GB" dirty="0"/>
          </a:p>
        </p:txBody>
      </p:sp>
      <p:cxnSp>
        <p:nvCxnSpPr>
          <p:cNvPr id="14" name="Straight Arrow Connector 13">
            <a:extLst>
              <a:ext uri="{FF2B5EF4-FFF2-40B4-BE49-F238E27FC236}">
                <a16:creationId xmlns:a16="http://schemas.microsoft.com/office/drawing/2014/main" id="{52200C06-A2EA-07F0-7B99-39CE1D027636}"/>
              </a:ext>
            </a:extLst>
          </p:cNvPr>
          <p:cNvCxnSpPr>
            <a:cxnSpLocks/>
          </p:cNvCxnSpPr>
          <p:nvPr/>
        </p:nvCxnSpPr>
        <p:spPr>
          <a:xfrm>
            <a:off x="4981574" y="5095874"/>
            <a:ext cx="533400" cy="466725"/>
          </a:xfrm>
          <a:prstGeom prst="straightConnector1">
            <a:avLst/>
          </a:prstGeom>
          <a:ln w="57150">
            <a:solidFill>
              <a:srgbClr val="41131C"/>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D84E7EA-012F-6D53-EE46-CD7AFE4EC472}"/>
              </a:ext>
            </a:extLst>
          </p:cNvPr>
          <p:cNvSpPr txBox="1"/>
          <p:nvPr/>
        </p:nvSpPr>
        <p:spPr>
          <a:xfrm>
            <a:off x="7010400" y="4638675"/>
            <a:ext cx="9620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ea typeface="Calibri"/>
                <a:cs typeface="Calibri"/>
              </a:rPr>
              <a:t>Training</a:t>
            </a:r>
            <a:endParaRPr lang="en-GB" dirty="0"/>
          </a:p>
        </p:txBody>
      </p:sp>
      <p:cxnSp>
        <p:nvCxnSpPr>
          <p:cNvPr id="16" name="Straight Arrow Connector 15">
            <a:extLst>
              <a:ext uri="{FF2B5EF4-FFF2-40B4-BE49-F238E27FC236}">
                <a16:creationId xmlns:a16="http://schemas.microsoft.com/office/drawing/2014/main" id="{B2C33AEE-E335-1B77-E58A-C0362CD39B4A}"/>
              </a:ext>
            </a:extLst>
          </p:cNvPr>
          <p:cNvCxnSpPr>
            <a:cxnSpLocks/>
          </p:cNvCxnSpPr>
          <p:nvPr/>
        </p:nvCxnSpPr>
        <p:spPr>
          <a:xfrm>
            <a:off x="3352800" y="3476624"/>
            <a:ext cx="4610100" cy="942975"/>
          </a:xfrm>
          <a:prstGeom prst="straightConnector1">
            <a:avLst/>
          </a:prstGeom>
          <a:ln w="57150">
            <a:solidFill>
              <a:srgbClr val="41131C"/>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395B9EE-98A6-7679-BA79-EB418A043561}"/>
              </a:ext>
            </a:extLst>
          </p:cNvPr>
          <p:cNvCxnSpPr>
            <a:cxnSpLocks/>
          </p:cNvCxnSpPr>
          <p:nvPr/>
        </p:nvCxnSpPr>
        <p:spPr>
          <a:xfrm flipH="1">
            <a:off x="7400925" y="5038724"/>
            <a:ext cx="533400" cy="581025"/>
          </a:xfrm>
          <a:prstGeom prst="straightConnector1">
            <a:avLst/>
          </a:prstGeom>
          <a:ln w="57150">
            <a:solidFill>
              <a:srgbClr val="41131C"/>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A64D8960-CD5F-D36F-123C-479853750B8F}"/>
              </a:ext>
            </a:extLst>
          </p:cNvPr>
          <p:cNvSpPr/>
          <p:nvPr/>
        </p:nvSpPr>
        <p:spPr>
          <a:xfrm>
            <a:off x="10144125" y="5715000"/>
            <a:ext cx="1638300" cy="857250"/>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accent1"/>
                </a:solidFill>
                <a:ea typeface="Calibri"/>
                <a:cs typeface="Calibri"/>
              </a:rPr>
              <a:t>Transparent</a:t>
            </a:r>
          </a:p>
          <a:p>
            <a:pPr algn="ctr"/>
            <a:r>
              <a:rPr lang="en-GB" dirty="0">
                <a:solidFill>
                  <a:schemeClr val="accent1"/>
                </a:solidFill>
                <a:ea typeface="Calibri"/>
                <a:cs typeface="Calibri"/>
              </a:rPr>
              <a:t>predictions</a:t>
            </a:r>
          </a:p>
        </p:txBody>
      </p:sp>
      <p:cxnSp>
        <p:nvCxnSpPr>
          <p:cNvPr id="19" name="Straight Arrow Connector 18">
            <a:extLst>
              <a:ext uri="{FF2B5EF4-FFF2-40B4-BE49-F238E27FC236}">
                <a16:creationId xmlns:a16="http://schemas.microsoft.com/office/drawing/2014/main" id="{350BD19F-D2EF-2E13-21FB-7E939B8DBD87}"/>
              </a:ext>
            </a:extLst>
          </p:cNvPr>
          <p:cNvCxnSpPr>
            <a:cxnSpLocks/>
          </p:cNvCxnSpPr>
          <p:nvPr/>
        </p:nvCxnSpPr>
        <p:spPr>
          <a:xfrm>
            <a:off x="9877424" y="5086349"/>
            <a:ext cx="533400" cy="466725"/>
          </a:xfrm>
          <a:prstGeom prst="straightConnector1">
            <a:avLst/>
          </a:prstGeom>
          <a:ln w="57150">
            <a:solidFill>
              <a:srgbClr val="41131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2477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02BA1-B59F-A0C7-682B-0DEDEC535F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8CBFFF-DB89-37CF-95B6-13961D2CF183}"/>
              </a:ext>
            </a:extLst>
          </p:cNvPr>
          <p:cNvSpPr>
            <a:spLocks noGrp="1"/>
          </p:cNvSpPr>
          <p:nvPr>
            <p:ph type="title"/>
          </p:nvPr>
        </p:nvSpPr>
        <p:spPr/>
        <p:txBody>
          <a:bodyPr/>
          <a:lstStyle/>
          <a:p>
            <a:r>
              <a:rPr lang="en-GB">
                <a:solidFill>
                  <a:srgbClr val="9A003B"/>
                </a:solidFill>
                <a:latin typeface="Segoe UI"/>
                <a:cs typeface="Segoe UI"/>
              </a:rPr>
              <a:t>5</a:t>
            </a:r>
            <a:r>
              <a:rPr lang="en-GB" sz="3200" b="1">
                <a:solidFill>
                  <a:srgbClr val="9A003B"/>
                </a:solidFill>
                <a:latin typeface="Segoe UI"/>
                <a:cs typeface="Segoe UI"/>
              </a:rPr>
              <a:t>. </a:t>
            </a:r>
            <a:r>
              <a:rPr lang="en-GB">
                <a:solidFill>
                  <a:srgbClr val="9A003B"/>
                </a:solidFill>
                <a:latin typeface="Segoe UI"/>
                <a:cs typeface="Segoe UI"/>
              </a:rPr>
              <a:t>Explainability</a:t>
            </a:r>
            <a:endParaRPr lang="en-GB" sz="3200">
              <a:solidFill>
                <a:srgbClr val="000000"/>
              </a:solidFill>
              <a:latin typeface="Segoe UI"/>
              <a:cs typeface="Segoe UI"/>
            </a:endParaRPr>
          </a:p>
        </p:txBody>
      </p:sp>
      <p:pic>
        <p:nvPicPr>
          <p:cNvPr id="4" name="Content Placeholder 6" descr="Head outline and magnifying glass">
            <a:extLst>
              <a:ext uri="{FF2B5EF4-FFF2-40B4-BE49-F238E27FC236}">
                <a16:creationId xmlns:a16="http://schemas.microsoft.com/office/drawing/2014/main" id="{3B7FB22F-BC11-013F-1DA8-8480E9661086}"/>
              </a:ext>
            </a:extLst>
          </p:cNvPr>
          <p:cNvPicPr>
            <a:picLocks noGrp="1" noChangeAspect="1"/>
          </p:cNvPicPr>
          <p:nvPr>
            <p:ph type="pic" idx="1"/>
          </p:nvPr>
        </p:nvPicPr>
        <p:blipFill>
          <a:blip r:embed="rId2"/>
          <a:srcRect l="15805" r="15805"/>
          <a:stretch/>
        </p:blipFill>
        <p:spPr>
          <a:xfrm>
            <a:off x="5156791" y="0"/>
            <a:ext cx="7035209" cy="6857999"/>
          </a:xfrm>
        </p:spPr>
      </p:pic>
      <p:sp>
        <p:nvSpPr>
          <p:cNvPr id="5" name="Text Placeholder 4">
            <a:extLst>
              <a:ext uri="{FF2B5EF4-FFF2-40B4-BE49-F238E27FC236}">
                <a16:creationId xmlns:a16="http://schemas.microsoft.com/office/drawing/2014/main" id="{0A08954F-585E-614D-EF70-8B5E05B5BF69}"/>
              </a:ext>
            </a:extLst>
          </p:cNvPr>
          <p:cNvSpPr>
            <a:spLocks noGrp="1"/>
          </p:cNvSpPr>
          <p:nvPr>
            <p:ph type="body" sz="half" idx="2"/>
          </p:nvPr>
        </p:nvSpPr>
        <p:spPr/>
        <p:txBody>
          <a:bodyPr vert="horz" lIns="91440" tIns="45720" rIns="91440" bIns="45720" rtlCol="0" anchor="ctr">
            <a:normAutofit/>
          </a:bodyPr>
          <a:lstStyle/>
          <a:p>
            <a:pPr marL="514350" indent="-514350">
              <a:buAutoNum type="alphaLcPeriod"/>
            </a:pPr>
            <a:r>
              <a:rPr lang="en-GB" sz="2400" b="1">
                <a:solidFill>
                  <a:srgbClr val="F0DADE"/>
                </a:solidFill>
                <a:latin typeface="Segoe UI"/>
                <a:cs typeface="Segoe UI"/>
              </a:rPr>
              <a:t>Global vs local</a:t>
            </a:r>
            <a:endParaRPr lang="en-US" sz="2400">
              <a:solidFill>
                <a:srgbClr val="F0DADE"/>
              </a:solidFill>
              <a:latin typeface="Segoe UI"/>
              <a:cs typeface="Segoe UI"/>
            </a:endParaRPr>
          </a:p>
          <a:p>
            <a:pPr marL="514350" indent="-514350">
              <a:buAutoNum type="alphaLcPeriod"/>
            </a:pPr>
            <a:r>
              <a:rPr lang="en-GB" sz="2400" b="1">
                <a:solidFill>
                  <a:srgbClr val="F0DADE"/>
                </a:solidFill>
                <a:latin typeface="Segoe UI"/>
                <a:cs typeface="Segoe UI"/>
              </a:rPr>
              <a:t>Model-based</a:t>
            </a:r>
            <a:endParaRPr lang="en-US" sz="2400">
              <a:solidFill>
                <a:srgbClr val="F0DADE"/>
              </a:solidFill>
              <a:latin typeface="Segoe UI"/>
            </a:endParaRPr>
          </a:p>
          <a:p>
            <a:pPr marL="514350" indent="-514350">
              <a:buAutoNum type="alphaLcPeriod"/>
            </a:pPr>
            <a:r>
              <a:rPr lang="en-GB" sz="2400" b="1">
                <a:solidFill>
                  <a:srgbClr val="F0DADE"/>
                </a:solidFill>
                <a:latin typeface="Segoe UI"/>
                <a:cs typeface="Segoe UI"/>
              </a:rPr>
              <a:t>Surrogate model</a:t>
            </a:r>
            <a:endParaRPr lang="en-US" sz="2400">
              <a:solidFill>
                <a:srgbClr val="F0DADE"/>
              </a:solidFill>
              <a:latin typeface="Segoe UI"/>
              <a:cs typeface="Segoe UI"/>
            </a:endParaRPr>
          </a:p>
          <a:p>
            <a:pPr marL="514350" indent="-514350">
              <a:buAutoNum type="alphaLcPeriod"/>
            </a:pPr>
            <a:r>
              <a:rPr lang="en-GB" sz="2400" b="1">
                <a:solidFill>
                  <a:srgbClr val="A2364F"/>
                </a:solidFill>
                <a:latin typeface="Segoe UI"/>
                <a:cs typeface="Segoe UI"/>
              </a:rPr>
              <a:t>Feature-based</a:t>
            </a:r>
            <a:endParaRPr lang="en-GB" sz="2400">
              <a:latin typeface="Segoe UI"/>
            </a:endParaRPr>
          </a:p>
          <a:p>
            <a:pPr marL="514350" indent="-514350">
              <a:buAutoNum type="alphaLcPeriod"/>
            </a:pPr>
            <a:r>
              <a:rPr lang="en-GB" sz="2400" b="1">
                <a:solidFill>
                  <a:srgbClr val="F0DADE"/>
                </a:solidFill>
                <a:latin typeface="Segoe UI"/>
                <a:cs typeface="Segoe UI"/>
              </a:rPr>
              <a:t>Example-based</a:t>
            </a:r>
          </a:p>
        </p:txBody>
      </p:sp>
    </p:spTree>
    <p:extLst>
      <p:ext uri="{BB962C8B-B14F-4D97-AF65-F5344CB8AC3E}">
        <p14:creationId xmlns:p14="http://schemas.microsoft.com/office/powerpoint/2010/main" val="8142238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B237-8A9E-5C89-BCD7-AD66B4C5AE11}"/>
              </a:ext>
            </a:extLst>
          </p:cNvPr>
          <p:cNvSpPr>
            <a:spLocks noGrp="1"/>
          </p:cNvSpPr>
          <p:nvPr>
            <p:ph type="title"/>
          </p:nvPr>
        </p:nvSpPr>
        <p:spPr/>
        <p:txBody>
          <a:bodyPr/>
          <a:lstStyle/>
          <a:p>
            <a:r>
              <a:rPr lang="en-US" dirty="0">
                <a:latin typeface="Poppins"/>
                <a:ea typeface="Calibri Light"/>
                <a:cs typeface="Calibri Light"/>
              </a:rPr>
              <a:t>PFI </a:t>
            </a:r>
            <a:r>
              <a:rPr lang="en-US" sz="2400" dirty="0">
                <a:latin typeface="Poppins"/>
                <a:ea typeface="Calibri Light"/>
                <a:cs typeface="Calibri Light"/>
              </a:rPr>
              <a:t>(P</a:t>
            </a:r>
            <a:r>
              <a:rPr lang="en-US" sz="2400" b="0" dirty="0">
                <a:latin typeface="Poppins"/>
                <a:ea typeface="Calibri Light"/>
                <a:cs typeface="Calibri Light"/>
              </a:rPr>
              <a:t>ermutation</a:t>
            </a:r>
            <a:r>
              <a:rPr lang="en-US" sz="2400" dirty="0">
                <a:latin typeface="Poppins"/>
                <a:ea typeface="Calibri Light"/>
                <a:cs typeface="Calibri Light"/>
              </a:rPr>
              <a:t> F</a:t>
            </a:r>
            <a:r>
              <a:rPr lang="en-US" sz="2400" b="0" dirty="0">
                <a:latin typeface="Poppins"/>
                <a:ea typeface="Calibri Light"/>
                <a:cs typeface="Calibri Light"/>
              </a:rPr>
              <a:t>eature</a:t>
            </a:r>
            <a:r>
              <a:rPr lang="en-US" sz="2400" dirty="0">
                <a:latin typeface="Poppins"/>
                <a:ea typeface="Calibri Light"/>
                <a:cs typeface="Calibri Light"/>
              </a:rPr>
              <a:t> I</a:t>
            </a:r>
            <a:r>
              <a:rPr lang="en-US" sz="2400" b="0" dirty="0">
                <a:latin typeface="Poppins"/>
                <a:ea typeface="Calibri Light"/>
                <a:cs typeface="Calibri Light"/>
              </a:rPr>
              <a:t>mportance</a:t>
            </a:r>
            <a:r>
              <a:rPr lang="en-US" sz="2400" dirty="0">
                <a:latin typeface="Poppins"/>
                <a:ea typeface="Calibri Light"/>
                <a:cs typeface="Calibri Light"/>
              </a:rPr>
              <a:t>)</a:t>
            </a:r>
          </a:p>
        </p:txBody>
      </p:sp>
      <p:sp>
        <p:nvSpPr>
          <p:cNvPr id="3" name="Content Placeholder 2">
            <a:extLst>
              <a:ext uri="{FF2B5EF4-FFF2-40B4-BE49-F238E27FC236}">
                <a16:creationId xmlns:a16="http://schemas.microsoft.com/office/drawing/2014/main" id="{69AF12DF-94CA-964C-868D-DF3A44B9E370}"/>
              </a:ext>
            </a:extLst>
          </p:cNvPr>
          <p:cNvSpPr>
            <a:spLocks noGrp="1"/>
          </p:cNvSpPr>
          <p:nvPr>
            <p:ph idx="1"/>
          </p:nvPr>
        </p:nvSpPr>
        <p:spPr>
          <a:xfrm>
            <a:off x="431372" y="1340771"/>
            <a:ext cx="11338065" cy="4836195"/>
          </a:xfrm>
        </p:spPr>
        <p:txBody>
          <a:bodyPr vert="horz" lIns="91440" tIns="45720" rIns="91440" bIns="45720" rtlCol="0" anchor="t">
            <a:normAutofit/>
          </a:bodyPr>
          <a:lstStyle/>
          <a:p>
            <a:pPr marL="227965" indent="-227965"/>
            <a:r>
              <a:rPr lang="en-US">
                <a:latin typeface="Poppins"/>
                <a:ea typeface="Calibri" panose="020F0502020204030204"/>
                <a:cs typeface="Calibri" panose="020F0502020204030204"/>
              </a:rPr>
              <a:t>Originally introduced for Random </a:t>
            </a:r>
            <a:br>
              <a:rPr lang="en-US">
                <a:latin typeface="Poppins"/>
                <a:ea typeface="Calibri" panose="020F0502020204030204"/>
                <a:cs typeface="Calibri" panose="020F0502020204030204"/>
              </a:rPr>
            </a:br>
            <a:r>
              <a:rPr lang="en-US">
                <a:latin typeface="Poppins"/>
                <a:ea typeface="Calibri" panose="020F0502020204030204"/>
                <a:cs typeface="Calibri" panose="020F0502020204030204"/>
              </a:rPr>
              <a:t>Forests, and made model agnostic </a:t>
            </a:r>
            <a:br>
              <a:rPr lang="en-US">
                <a:latin typeface="Poppins"/>
                <a:ea typeface="Calibri" panose="020F0502020204030204"/>
                <a:cs typeface="Calibri" panose="020F0502020204030204"/>
              </a:rPr>
            </a:br>
            <a:r>
              <a:rPr lang="en-US">
                <a:latin typeface="Poppins"/>
                <a:ea typeface="Calibri" panose="020F0502020204030204"/>
                <a:cs typeface="Calibri" panose="020F0502020204030204"/>
              </a:rPr>
              <a:t>in 2019 with the name Model Reliance.</a:t>
            </a:r>
            <a:endParaRPr lang="en-US"/>
          </a:p>
          <a:p>
            <a:pPr marL="227965" indent="-227965"/>
            <a:r>
              <a:rPr lang="en-US">
                <a:latin typeface="Poppins"/>
                <a:ea typeface="Calibri" panose="020F0502020204030204"/>
                <a:cs typeface="Calibri" panose="020F0502020204030204"/>
              </a:rPr>
              <a:t>It requires a scoring metric to </a:t>
            </a:r>
            <a:br>
              <a:rPr lang="en-US">
                <a:latin typeface="Poppins"/>
                <a:ea typeface="Calibri" panose="020F0502020204030204"/>
                <a:cs typeface="Calibri" panose="020F0502020204030204"/>
              </a:rPr>
            </a:br>
            <a:r>
              <a:rPr lang="en-US">
                <a:latin typeface="Poppins"/>
                <a:ea typeface="Calibri" panose="020F0502020204030204"/>
                <a:cs typeface="Calibri" panose="020F0502020204030204"/>
              </a:rPr>
              <a:t>evaluate the model's performance.</a:t>
            </a:r>
          </a:p>
          <a:p>
            <a:pPr marL="227965" indent="-227965"/>
            <a:r>
              <a:rPr lang="en-US">
                <a:latin typeface="Poppins"/>
                <a:ea typeface="Calibri" panose="020F0502020204030204"/>
                <a:cs typeface="Calibri" panose="020F0502020204030204"/>
              </a:rPr>
              <a:t>One feature to be assessed is </a:t>
            </a:r>
            <a:br>
              <a:rPr lang="en-US">
                <a:latin typeface="Poppins"/>
                <a:ea typeface="Calibri" panose="020F0502020204030204"/>
                <a:cs typeface="Calibri" panose="020F0502020204030204"/>
              </a:rPr>
            </a:br>
            <a:r>
              <a:rPr lang="en-US">
                <a:latin typeface="Poppins"/>
                <a:ea typeface="Calibri" panose="020F0502020204030204"/>
                <a:cs typeface="Calibri" panose="020F0502020204030204"/>
              </a:rPr>
              <a:t>selected and its values are randomly</a:t>
            </a:r>
            <a:br>
              <a:rPr lang="en-US">
                <a:latin typeface="Poppins"/>
                <a:ea typeface="Calibri" panose="020F0502020204030204"/>
                <a:cs typeface="Calibri" panose="020F0502020204030204"/>
              </a:rPr>
            </a:br>
            <a:r>
              <a:rPr lang="en-US">
                <a:latin typeface="Poppins"/>
                <a:ea typeface="Calibri" panose="020F0502020204030204"/>
                <a:cs typeface="Calibri" panose="020F0502020204030204"/>
              </a:rPr>
              <a:t>permuted.</a:t>
            </a:r>
          </a:p>
          <a:p>
            <a:pPr marL="227965" indent="-227965"/>
            <a:r>
              <a:rPr lang="en-US" sz="2600">
                <a:ea typeface="Calibri" panose="020F0502020204030204"/>
                <a:cs typeface="Calibri" panose="020F0502020204030204"/>
              </a:rPr>
              <a:t>The performance of the model is compared between the original and the permuted dataset.</a:t>
            </a:r>
          </a:p>
        </p:txBody>
      </p:sp>
      <p:pic>
        <p:nvPicPr>
          <p:cNvPr id="4" name="Picture 3" descr="A graph with blue and white bars&#10;&#10;AI-generated content may be incorrect.">
            <a:extLst>
              <a:ext uri="{FF2B5EF4-FFF2-40B4-BE49-F238E27FC236}">
                <a16:creationId xmlns:a16="http://schemas.microsoft.com/office/drawing/2014/main" id="{DE7AB3BD-56B3-962A-1C1B-FBF92BBF5B5F}"/>
              </a:ext>
            </a:extLst>
          </p:cNvPr>
          <p:cNvPicPr>
            <a:picLocks noChangeAspect="1"/>
          </p:cNvPicPr>
          <p:nvPr/>
        </p:nvPicPr>
        <p:blipFill>
          <a:blip r:embed="rId2"/>
          <a:stretch>
            <a:fillRect/>
          </a:stretch>
        </p:blipFill>
        <p:spPr>
          <a:xfrm>
            <a:off x="7601011" y="1554162"/>
            <a:ext cx="4169539" cy="2779733"/>
          </a:xfrm>
          <a:prstGeom prst="rect">
            <a:avLst/>
          </a:prstGeom>
        </p:spPr>
      </p:pic>
      <p:pic>
        <p:nvPicPr>
          <p:cNvPr id="5" name="Graphic 4" descr="Woman with solid fill">
            <a:extLst>
              <a:ext uri="{FF2B5EF4-FFF2-40B4-BE49-F238E27FC236}">
                <a16:creationId xmlns:a16="http://schemas.microsoft.com/office/drawing/2014/main" id="{B9EED7EE-9F50-48A5-E83F-473D9928CC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33116" y="5714880"/>
            <a:ext cx="2071868" cy="933690"/>
          </a:xfrm>
          <a:prstGeom prst="rect">
            <a:avLst/>
          </a:prstGeom>
        </p:spPr>
      </p:pic>
      <p:pic>
        <p:nvPicPr>
          <p:cNvPr id="6" name="Graphic 5" descr="Woman with solid fill">
            <a:extLst>
              <a:ext uri="{FF2B5EF4-FFF2-40B4-BE49-F238E27FC236}">
                <a16:creationId xmlns:a16="http://schemas.microsoft.com/office/drawing/2014/main" id="{1704DA3F-790C-F98B-6059-84247AA1FD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6251" y="5714879"/>
            <a:ext cx="914400" cy="914400"/>
          </a:xfrm>
          <a:prstGeom prst="rect">
            <a:avLst/>
          </a:prstGeom>
        </p:spPr>
      </p:pic>
      <p:pic>
        <p:nvPicPr>
          <p:cNvPr id="7" name="Graphic 6" descr="Woman with solid fill">
            <a:extLst>
              <a:ext uri="{FF2B5EF4-FFF2-40B4-BE49-F238E27FC236}">
                <a16:creationId xmlns:a16="http://schemas.microsoft.com/office/drawing/2014/main" id="{879C9C8A-A4D7-5A22-1A6B-8976CB82B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8598" y="5251892"/>
            <a:ext cx="586451" cy="1396678"/>
          </a:xfrm>
          <a:prstGeom prst="rect">
            <a:avLst/>
          </a:prstGeom>
        </p:spPr>
      </p:pic>
      <p:pic>
        <p:nvPicPr>
          <p:cNvPr id="8" name="Graphic 7" descr="Woman with solid fill">
            <a:extLst>
              <a:ext uri="{FF2B5EF4-FFF2-40B4-BE49-F238E27FC236}">
                <a16:creationId xmlns:a16="http://schemas.microsoft.com/office/drawing/2014/main" id="{15DEAACC-6C48-3979-088A-C9A670B2EE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96978" y="5724525"/>
            <a:ext cx="586451" cy="924045"/>
          </a:xfrm>
          <a:prstGeom prst="rect">
            <a:avLst/>
          </a:prstGeom>
        </p:spPr>
      </p:pic>
      <p:pic>
        <p:nvPicPr>
          <p:cNvPr id="9" name="Graphic 8" descr="Woman with solid fill">
            <a:extLst>
              <a:ext uri="{FF2B5EF4-FFF2-40B4-BE49-F238E27FC236}">
                <a16:creationId xmlns:a16="http://schemas.microsoft.com/office/drawing/2014/main" id="{2AD7DCCA-D146-8056-2C97-F51FA6E46F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85357" y="6303257"/>
            <a:ext cx="547869" cy="326021"/>
          </a:xfrm>
          <a:prstGeom prst="rect">
            <a:avLst/>
          </a:prstGeom>
        </p:spPr>
      </p:pic>
      <p:pic>
        <p:nvPicPr>
          <p:cNvPr id="10" name="Graphic 9" descr="Woman with solid fill">
            <a:extLst>
              <a:ext uri="{FF2B5EF4-FFF2-40B4-BE49-F238E27FC236}">
                <a16:creationId xmlns:a16="http://schemas.microsoft.com/office/drawing/2014/main" id="{85594D99-3855-46FF-44F8-59B28DB6C3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7914" y="6312902"/>
            <a:ext cx="1686046" cy="326021"/>
          </a:xfrm>
          <a:prstGeom prst="rect">
            <a:avLst/>
          </a:prstGeom>
        </p:spPr>
      </p:pic>
    </p:spTree>
    <p:extLst>
      <p:ext uri="{BB962C8B-B14F-4D97-AF65-F5344CB8AC3E}">
        <p14:creationId xmlns:p14="http://schemas.microsoft.com/office/powerpoint/2010/main" val="25337015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61A44-95F7-D086-E380-BB50E32D694A}"/>
              </a:ext>
            </a:extLst>
          </p:cNvPr>
          <p:cNvSpPr>
            <a:spLocks noGrp="1"/>
          </p:cNvSpPr>
          <p:nvPr>
            <p:ph type="title"/>
          </p:nvPr>
        </p:nvSpPr>
        <p:spPr/>
        <p:txBody>
          <a:bodyPr/>
          <a:lstStyle/>
          <a:p>
            <a:r>
              <a:rPr lang="en-GB">
                <a:latin typeface="Poppins"/>
                <a:cs typeface="Poppins"/>
              </a:rPr>
              <a:t>LIME </a:t>
            </a:r>
            <a:r>
              <a:rPr lang="en-GB" sz="2200">
                <a:latin typeface="Poppins"/>
                <a:cs typeface="Poppins"/>
              </a:rPr>
              <a:t>(</a:t>
            </a:r>
            <a:r>
              <a:rPr lang="en-CA" sz="2200">
                <a:latin typeface="Poppins"/>
                <a:ea typeface="Calibri"/>
                <a:cs typeface="Poppins"/>
              </a:rPr>
              <a:t>Local Interpretable Model-Agnostic Explanations)</a:t>
            </a:r>
            <a:endParaRPr lang="en-CA" sz="2200" b="0">
              <a:latin typeface="Poppins"/>
              <a:ea typeface="Calibri"/>
              <a:cs typeface="Poppins"/>
            </a:endParaRPr>
          </a:p>
        </p:txBody>
      </p:sp>
      <p:sp>
        <p:nvSpPr>
          <p:cNvPr id="5" name="Content Placeholder 4">
            <a:extLst>
              <a:ext uri="{FF2B5EF4-FFF2-40B4-BE49-F238E27FC236}">
                <a16:creationId xmlns:a16="http://schemas.microsoft.com/office/drawing/2014/main" id="{5C1F04C9-B0CA-5045-C49E-89A166ADE83F}"/>
              </a:ext>
            </a:extLst>
          </p:cNvPr>
          <p:cNvSpPr>
            <a:spLocks noGrp="1"/>
          </p:cNvSpPr>
          <p:nvPr>
            <p:ph sz="half" idx="1"/>
          </p:nvPr>
        </p:nvSpPr>
        <p:spPr/>
        <p:txBody>
          <a:bodyPr vert="horz" lIns="91440" tIns="45720" rIns="91440" bIns="45720" rtlCol="0" anchor="t">
            <a:normAutofit fontScale="92500" lnSpcReduction="20000"/>
          </a:bodyPr>
          <a:lstStyle/>
          <a:p>
            <a:pPr marL="441960" indent="-342900">
              <a:lnSpc>
                <a:spcPct val="100000"/>
              </a:lnSpc>
              <a:spcBef>
                <a:spcPts val="0"/>
              </a:spcBef>
              <a:buFont typeface="Arial,Sans-Serif" panose="020B0604020202020204" pitchFamily="34" charset="0"/>
            </a:pPr>
            <a:r>
              <a:rPr lang="en-CA" sz="2400">
                <a:solidFill>
                  <a:srgbClr val="000000"/>
                </a:solidFill>
                <a:latin typeface="Calibri"/>
                <a:ea typeface="Calibri"/>
                <a:cs typeface="Calibri"/>
              </a:rPr>
              <a:t>Aims at producing locally consistent explanations</a:t>
            </a:r>
            <a:endParaRPr lang="en-US" sz="2400">
              <a:solidFill>
                <a:srgbClr val="000000"/>
              </a:solidFill>
              <a:latin typeface="Calibri"/>
              <a:ea typeface="Calibri"/>
              <a:cs typeface="Calibri"/>
            </a:endParaRPr>
          </a:p>
          <a:p>
            <a:pPr marL="441960" indent="-342900">
              <a:lnSpc>
                <a:spcPct val="100000"/>
              </a:lnSpc>
              <a:spcBef>
                <a:spcPts val="0"/>
              </a:spcBef>
              <a:buFont typeface="Arial,Sans-Serif" panose="020B0604020202020204" pitchFamily="34" charset="0"/>
            </a:pPr>
            <a:endParaRPr lang="en-CA" sz="2400">
              <a:solidFill>
                <a:srgbClr val="000000"/>
              </a:solidFill>
              <a:latin typeface="Calibri"/>
              <a:ea typeface="Calibri"/>
              <a:cs typeface="Calibri"/>
            </a:endParaRPr>
          </a:p>
          <a:p>
            <a:pPr marL="441960" indent="-342900">
              <a:lnSpc>
                <a:spcPct val="100000"/>
              </a:lnSpc>
              <a:spcBef>
                <a:spcPts val="0"/>
              </a:spcBef>
              <a:buFont typeface="Arial,Sans-Serif" panose="020B0604020202020204" pitchFamily="34" charset="0"/>
            </a:pPr>
            <a:r>
              <a:rPr lang="en-CA" sz="2400">
                <a:solidFill>
                  <a:srgbClr val="000000"/>
                </a:solidFill>
                <a:latin typeface="Calibri"/>
                <a:ea typeface="Calibri"/>
                <a:cs typeface="Calibri"/>
              </a:rPr>
              <a:t>Learns a model around the input and its prediction by the base model</a:t>
            </a:r>
          </a:p>
          <a:p>
            <a:pPr marL="441960" indent="-342900">
              <a:lnSpc>
                <a:spcPct val="100000"/>
              </a:lnSpc>
              <a:spcBef>
                <a:spcPts val="0"/>
              </a:spcBef>
              <a:buFont typeface="Arial,Sans-Serif" panose="020B0604020202020204" pitchFamily="34" charset="0"/>
            </a:pPr>
            <a:endParaRPr lang="en-CA" sz="2400">
              <a:solidFill>
                <a:srgbClr val="000000"/>
              </a:solidFill>
              <a:latin typeface="Calibri"/>
              <a:ea typeface="Calibri"/>
              <a:cs typeface="Calibri"/>
            </a:endParaRPr>
          </a:p>
          <a:p>
            <a:pPr marL="441960" indent="-342900">
              <a:lnSpc>
                <a:spcPct val="100000"/>
              </a:lnSpc>
              <a:spcBef>
                <a:spcPts val="0"/>
              </a:spcBef>
              <a:buFont typeface="Arial,Sans-Serif" panose="020B0604020202020204" pitchFamily="34" charset="0"/>
            </a:pPr>
            <a:r>
              <a:rPr lang="en-US" sz="2400">
                <a:solidFill>
                  <a:srgbClr val="000000"/>
                </a:solidFill>
                <a:latin typeface="Calibri"/>
                <a:ea typeface="Calibri"/>
                <a:cs typeface="Calibri"/>
              </a:rPr>
              <a:t>Uses a representation that is understood by humans:</a:t>
            </a:r>
          </a:p>
          <a:p>
            <a:pPr marL="899160" lvl="1" indent="-342900">
              <a:lnSpc>
                <a:spcPct val="100000"/>
              </a:lnSpc>
              <a:spcBef>
                <a:spcPts val="0"/>
              </a:spcBef>
              <a:buFont typeface="Courier New,monospace" panose="020B0604020202020204" pitchFamily="34" charset="0"/>
              <a:buChar char="o"/>
            </a:pPr>
            <a:r>
              <a:rPr lang="en-US">
                <a:solidFill>
                  <a:srgbClr val="000000"/>
                </a:solidFill>
                <a:latin typeface="Calibri"/>
                <a:ea typeface="Calibri"/>
                <a:cs typeface="Calibri"/>
              </a:rPr>
              <a:t>For text: presence/absence of words</a:t>
            </a:r>
          </a:p>
          <a:p>
            <a:pPr marL="899160" lvl="1" indent="-342900">
              <a:lnSpc>
                <a:spcPct val="100000"/>
              </a:lnSpc>
              <a:spcBef>
                <a:spcPts val="0"/>
              </a:spcBef>
              <a:buFont typeface="Courier New,monospace" panose="020B0604020202020204" pitchFamily="34" charset="0"/>
              <a:buChar char="o"/>
            </a:pPr>
            <a:r>
              <a:rPr lang="en-US">
                <a:solidFill>
                  <a:srgbClr val="000000"/>
                </a:solidFill>
                <a:latin typeface="Calibri"/>
                <a:ea typeface="Calibri"/>
                <a:cs typeface="Calibri"/>
              </a:rPr>
              <a:t>For images: presence/absence of superpixels (contiguous patch of similar pixels)</a:t>
            </a:r>
          </a:p>
          <a:p>
            <a:pPr marL="899160" lvl="1" indent="-342900">
              <a:lnSpc>
                <a:spcPct val="100000"/>
              </a:lnSpc>
              <a:spcBef>
                <a:spcPts val="0"/>
              </a:spcBef>
              <a:buFont typeface="Courier New,monospace" panose="020B0604020202020204" pitchFamily="34" charset="0"/>
              <a:buChar char="o"/>
            </a:pPr>
            <a:r>
              <a:rPr lang="en-US">
                <a:solidFill>
                  <a:srgbClr val="000000"/>
                </a:solidFill>
                <a:latin typeface="Calibri"/>
                <a:ea typeface="Calibri"/>
                <a:cs typeface="Calibri"/>
              </a:rPr>
              <a:t>For tabular data: weighted combination of columns</a:t>
            </a:r>
            <a:r>
              <a:rPr lang="en-CA">
                <a:solidFill>
                  <a:srgbClr val="000000"/>
                </a:solidFill>
                <a:latin typeface="Calibri"/>
                <a:ea typeface="Calibri"/>
                <a:cs typeface="Calibri"/>
              </a:rPr>
              <a:t> </a:t>
            </a:r>
          </a:p>
        </p:txBody>
      </p:sp>
      <p:pic>
        <p:nvPicPr>
          <p:cNvPr id="7" name="Content Placeholder 6" descr="Local Interpretable Model-Agnostic Explanations">
            <a:extLst>
              <a:ext uri="{FF2B5EF4-FFF2-40B4-BE49-F238E27FC236}">
                <a16:creationId xmlns:a16="http://schemas.microsoft.com/office/drawing/2014/main" id="{545C17F5-2282-9D50-8DEF-FDD74EB39060}"/>
              </a:ext>
            </a:extLst>
          </p:cNvPr>
          <p:cNvPicPr>
            <a:picLocks noGrp="1" noChangeAspect="1"/>
          </p:cNvPicPr>
          <p:nvPr>
            <p:ph sz="half" idx="2"/>
          </p:nvPr>
        </p:nvPicPr>
        <p:blipFill>
          <a:blip r:embed="rId3"/>
          <a:stretch>
            <a:fillRect/>
          </a:stretch>
        </p:blipFill>
        <p:spPr>
          <a:xfrm>
            <a:off x="6019800" y="1825890"/>
            <a:ext cx="6019800" cy="3217333"/>
          </a:xfrm>
        </p:spPr>
      </p:pic>
    </p:spTree>
    <p:extLst>
      <p:ext uri="{BB962C8B-B14F-4D97-AF65-F5344CB8AC3E}">
        <p14:creationId xmlns:p14="http://schemas.microsoft.com/office/powerpoint/2010/main" val="20684252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61A44-95F7-D086-E380-BB50E32D694A}"/>
              </a:ext>
            </a:extLst>
          </p:cNvPr>
          <p:cNvSpPr>
            <a:spLocks noGrp="1"/>
          </p:cNvSpPr>
          <p:nvPr>
            <p:ph type="title"/>
          </p:nvPr>
        </p:nvSpPr>
        <p:spPr/>
        <p:txBody>
          <a:bodyPr/>
          <a:lstStyle/>
          <a:p>
            <a:r>
              <a:rPr lang="en-GB">
                <a:latin typeface="Poppins"/>
                <a:cs typeface="Poppins"/>
              </a:rPr>
              <a:t>LIME </a:t>
            </a:r>
            <a:r>
              <a:rPr lang="en-GB" sz="2200">
                <a:latin typeface="Poppins"/>
                <a:cs typeface="Poppins"/>
              </a:rPr>
              <a:t>(</a:t>
            </a:r>
            <a:r>
              <a:rPr lang="en-CA" sz="2200">
                <a:latin typeface="Poppins"/>
                <a:cs typeface="Poppins"/>
              </a:rPr>
              <a:t>Local Interpretable Model-Agnostic Explanations)</a:t>
            </a:r>
            <a:endParaRPr lang="en-CA" sz="2200" b="0">
              <a:latin typeface="Poppins"/>
              <a:cs typeface="Poppins"/>
            </a:endParaRPr>
          </a:p>
        </p:txBody>
      </p:sp>
      <p:pic>
        <p:nvPicPr>
          <p:cNvPr id="5" name="Picture 4">
            <a:extLst>
              <a:ext uri="{FF2B5EF4-FFF2-40B4-BE49-F238E27FC236}">
                <a16:creationId xmlns:a16="http://schemas.microsoft.com/office/drawing/2014/main" id="{045F826A-8C3C-949C-8156-A0335C8660F2}"/>
              </a:ext>
            </a:extLst>
          </p:cNvPr>
          <p:cNvPicPr>
            <a:picLocks noChangeAspect="1"/>
          </p:cNvPicPr>
          <p:nvPr/>
        </p:nvPicPr>
        <p:blipFill>
          <a:blip r:embed="rId3"/>
          <a:stretch>
            <a:fillRect/>
          </a:stretch>
        </p:blipFill>
        <p:spPr>
          <a:xfrm>
            <a:off x="0" y="1914321"/>
            <a:ext cx="12192000" cy="3029358"/>
          </a:xfrm>
          <a:prstGeom prst="rect">
            <a:avLst/>
          </a:prstGeom>
        </p:spPr>
      </p:pic>
    </p:spTree>
    <p:extLst>
      <p:ext uri="{BB962C8B-B14F-4D97-AF65-F5344CB8AC3E}">
        <p14:creationId xmlns:p14="http://schemas.microsoft.com/office/powerpoint/2010/main" val="764533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9E506-41AA-6A16-CF81-36599E1C153A}"/>
              </a:ext>
            </a:extLst>
          </p:cNvPr>
          <p:cNvSpPr>
            <a:spLocks noGrp="1"/>
          </p:cNvSpPr>
          <p:nvPr>
            <p:ph type="title"/>
          </p:nvPr>
        </p:nvSpPr>
        <p:spPr/>
        <p:txBody>
          <a:bodyPr/>
          <a:lstStyle/>
          <a:p>
            <a:r>
              <a:rPr lang="en-GB" sz="3200" b="1">
                <a:solidFill>
                  <a:srgbClr val="9A003B"/>
                </a:solidFill>
                <a:latin typeface="Poppins"/>
                <a:cs typeface="Poppins"/>
              </a:rPr>
              <a:t>AI example: Search algorithms</a:t>
            </a:r>
            <a:endParaRPr lang="en-US"/>
          </a:p>
        </p:txBody>
      </p:sp>
      <p:grpSp>
        <p:nvGrpSpPr>
          <p:cNvPr id="14" name="Group 13">
            <a:extLst>
              <a:ext uri="{FF2B5EF4-FFF2-40B4-BE49-F238E27FC236}">
                <a16:creationId xmlns:a16="http://schemas.microsoft.com/office/drawing/2014/main" id="{C48E72A1-BBA5-477C-1BDB-5FB49F0818A5}"/>
              </a:ext>
            </a:extLst>
          </p:cNvPr>
          <p:cNvGrpSpPr/>
          <p:nvPr/>
        </p:nvGrpSpPr>
        <p:grpSpPr>
          <a:xfrm>
            <a:off x="5676043" y="1830933"/>
            <a:ext cx="845743" cy="854676"/>
            <a:chOff x="3325778" y="2712282"/>
            <a:chExt cx="845743" cy="854676"/>
          </a:xfrm>
        </p:grpSpPr>
        <p:grpSp>
          <p:nvGrpSpPr>
            <p:cNvPr id="9" name="Group 8">
              <a:extLst>
                <a:ext uri="{FF2B5EF4-FFF2-40B4-BE49-F238E27FC236}">
                  <a16:creationId xmlns:a16="http://schemas.microsoft.com/office/drawing/2014/main" id="{9459CE4B-7086-A5EB-5CB8-D8130CEB358D}"/>
                </a:ext>
              </a:extLst>
            </p:cNvPr>
            <p:cNvGrpSpPr/>
            <p:nvPr/>
          </p:nvGrpSpPr>
          <p:grpSpPr>
            <a:xfrm>
              <a:off x="3325778" y="2712282"/>
              <a:ext cx="845743" cy="854676"/>
              <a:chOff x="2839199" y="3391655"/>
              <a:chExt cx="845743" cy="854676"/>
            </a:xfrm>
          </p:grpSpPr>
          <p:cxnSp>
            <p:nvCxnSpPr>
              <p:cNvPr id="4" name="Straight Arrow Connector 3">
                <a:extLst>
                  <a:ext uri="{FF2B5EF4-FFF2-40B4-BE49-F238E27FC236}">
                    <a16:creationId xmlns:a16="http://schemas.microsoft.com/office/drawing/2014/main" id="{33E7E469-3F2C-7954-CBD7-00A98ED4C692}"/>
                  </a:ext>
                </a:extLst>
              </p:cNvPr>
              <p:cNvCxnSpPr/>
              <p:nvPr/>
            </p:nvCxnSpPr>
            <p:spPr>
              <a:xfrm>
                <a:off x="3096260" y="3391656"/>
                <a:ext cx="10297" cy="854675"/>
              </a:xfrm>
              <a:prstGeom prst="straightConnector1">
                <a:avLst/>
              </a:prstGeom>
              <a:ln w="57150">
                <a:solidFill>
                  <a:srgbClr val="41131C"/>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EFECF77F-BEF1-BE34-322B-A38FA3BB1DEF}"/>
                  </a:ext>
                </a:extLst>
              </p:cNvPr>
              <p:cNvCxnSpPr>
                <a:cxnSpLocks/>
              </p:cNvCxnSpPr>
              <p:nvPr/>
            </p:nvCxnSpPr>
            <p:spPr>
              <a:xfrm>
                <a:off x="3371681" y="3391655"/>
                <a:ext cx="10297" cy="854675"/>
              </a:xfrm>
              <a:prstGeom prst="straightConnector1">
                <a:avLst/>
              </a:prstGeom>
              <a:ln w="57150">
                <a:solidFill>
                  <a:srgbClr val="41131C"/>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24E2A47-B22D-9DC6-F686-D6CBAAA7FC9B}"/>
                  </a:ext>
                </a:extLst>
              </p:cNvPr>
              <p:cNvCxnSpPr>
                <a:cxnSpLocks/>
              </p:cNvCxnSpPr>
              <p:nvPr/>
            </p:nvCxnSpPr>
            <p:spPr>
              <a:xfrm>
                <a:off x="2839200" y="3694618"/>
                <a:ext cx="845742" cy="869"/>
              </a:xfrm>
              <a:prstGeom prst="straightConnector1">
                <a:avLst/>
              </a:prstGeom>
              <a:ln w="57150">
                <a:solidFill>
                  <a:srgbClr val="41131C"/>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4F65DA6-34C6-5AFB-A8AB-4C0623D438F5}"/>
                  </a:ext>
                </a:extLst>
              </p:cNvPr>
              <p:cNvCxnSpPr>
                <a:cxnSpLocks/>
              </p:cNvCxnSpPr>
              <p:nvPr/>
            </p:nvCxnSpPr>
            <p:spPr>
              <a:xfrm>
                <a:off x="2839199" y="3933316"/>
                <a:ext cx="845742" cy="869"/>
              </a:xfrm>
              <a:prstGeom prst="straightConnector1">
                <a:avLst/>
              </a:prstGeom>
              <a:ln w="57150">
                <a:solidFill>
                  <a:srgbClr val="41131C"/>
                </a:solidFill>
              </a:ln>
            </p:spPr>
            <p:style>
              <a:lnRef idx="1">
                <a:schemeClr val="accent1"/>
              </a:lnRef>
              <a:fillRef idx="0">
                <a:schemeClr val="accent1"/>
              </a:fillRef>
              <a:effectRef idx="0">
                <a:schemeClr val="accent1"/>
              </a:effectRef>
              <a:fontRef idx="minor">
                <a:schemeClr val="tx1"/>
              </a:fontRef>
            </p:style>
          </p:cxnSp>
        </p:grpSp>
        <p:sp>
          <p:nvSpPr>
            <p:cNvPr id="10" name="Oval 9">
              <a:extLst>
                <a:ext uri="{FF2B5EF4-FFF2-40B4-BE49-F238E27FC236}">
                  <a16:creationId xmlns:a16="http://schemas.microsoft.com/office/drawing/2014/main" id="{D31467FF-9CAF-2A79-86D9-AF4B3E755581}"/>
                </a:ext>
              </a:extLst>
            </p:cNvPr>
            <p:cNvSpPr/>
            <p:nvPr/>
          </p:nvSpPr>
          <p:spPr>
            <a:xfrm>
              <a:off x="3662141" y="2787763"/>
              <a:ext cx="169603" cy="152415"/>
            </a:xfrm>
            <a:prstGeom prst="ellipse">
              <a:avLst/>
            </a:prstGeom>
            <a:solidFill>
              <a:srgbClr val="DF99A6"/>
            </a:solidFill>
            <a:ln w="1270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8984E4E-B5F5-DB7F-C181-25B0E651179E}"/>
                </a:ext>
              </a:extLst>
            </p:cNvPr>
            <p:cNvSpPr/>
            <p:nvPr/>
          </p:nvSpPr>
          <p:spPr>
            <a:xfrm>
              <a:off x="3919201" y="3072365"/>
              <a:ext cx="169603" cy="152415"/>
            </a:xfrm>
            <a:prstGeom prst="ellipse">
              <a:avLst/>
            </a:prstGeom>
            <a:solidFill>
              <a:srgbClr val="DF99A6"/>
            </a:solidFill>
            <a:ln w="1270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ross 11">
              <a:extLst>
                <a:ext uri="{FF2B5EF4-FFF2-40B4-BE49-F238E27FC236}">
                  <a16:creationId xmlns:a16="http://schemas.microsoft.com/office/drawing/2014/main" id="{6AB40BFB-5664-6A30-DB0E-3CC3451A0681}"/>
                </a:ext>
              </a:extLst>
            </p:cNvPr>
            <p:cNvSpPr/>
            <p:nvPr/>
          </p:nvSpPr>
          <p:spPr>
            <a:xfrm rot="2760000">
              <a:off x="3349893" y="2810543"/>
              <a:ext cx="128909" cy="128909"/>
            </a:xfrm>
            <a:prstGeom prst="plus">
              <a:avLst/>
            </a:prstGeom>
            <a:solidFill>
              <a:srgbClr val="A2364F"/>
            </a:solidFill>
            <a:ln>
              <a:solidFill>
                <a:srgbClr val="DF99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ross 12">
              <a:extLst>
                <a:ext uri="{FF2B5EF4-FFF2-40B4-BE49-F238E27FC236}">
                  <a16:creationId xmlns:a16="http://schemas.microsoft.com/office/drawing/2014/main" id="{B9DC5DA0-7E1E-7CB2-9E98-60EDA7965B0C}"/>
                </a:ext>
              </a:extLst>
            </p:cNvPr>
            <p:cNvSpPr/>
            <p:nvPr/>
          </p:nvSpPr>
          <p:spPr>
            <a:xfrm rot="2760000">
              <a:off x="3349892" y="3361386"/>
              <a:ext cx="128909" cy="128909"/>
            </a:xfrm>
            <a:prstGeom prst="plus">
              <a:avLst/>
            </a:prstGeom>
            <a:solidFill>
              <a:srgbClr val="A2364F"/>
            </a:solidFill>
            <a:ln>
              <a:solidFill>
                <a:srgbClr val="DF99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A4583A29-FC68-3D9A-32CC-045ADFE144FA}"/>
              </a:ext>
            </a:extLst>
          </p:cNvPr>
          <p:cNvGrpSpPr/>
          <p:nvPr/>
        </p:nvGrpSpPr>
        <p:grpSpPr>
          <a:xfrm>
            <a:off x="4262211" y="2469986"/>
            <a:ext cx="3654550" cy="1604928"/>
            <a:chOff x="4262211" y="2469986"/>
            <a:chExt cx="3654550" cy="1604928"/>
          </a:xfrm>
        </p:grpSpPr>
        <p:grpSp>
          <p:nvGrpSpPr>
            <p:cNvPr id="87" name="Group 86">
              <a:extLst>
                <a:ext uri="{FF2B5EF4-FFF2-40B4-BE49-F238E27FC236}">
                  <a16:creationId xmlns:a16="http://schemas.microsoft.com/office/drawing/2014/main" id="{FD662B43-B491-491B-AF6F-A11FFC9478DD}"/>
                </a:ext>
              </a:extLst>
            </p:cNvPr>
            <p:cNvGrpSpPr/>
            <p:nvPr/>
          </p:nvGrpSpPr>
          <p:grpSpPr>
            <a:xfrm>
              <a:off x="4262211" y="3217222"/>
              <a:ext cx="845743" cy="857692"/>
              <a:chOff x="4721247" y="3217222"/>
              <a:chExt cx="845743" cy="857692"/>
            </a:xfrm>
          </p:grpSpPr>
          <p:grpSp>
            <p:nvGrpSpPr>
              <p:cNvPr id="25" name="Group 24">
                <a:extLst>
                  <a:ext uri="{FF2B5EF4-FFF2-40B4-BE49-F238E27FC236}">
                    <a16:creationId xmlns:a16="http://schemas.microsoft.com/office/drawing/2014/main" id="{C2C3D9A6-8329-2DF4-5D2D-FBC461D08C8C}"/>
                  </a:ext>
                </a:extLst>
              </p:cNvPr>
              <p:cNvGrpSpPr/>
              <p:nvPr/>
            </p:nvGrpSpPr>
            <p:grpSpPr>
              <a:xfrm>
                <a:off x="4721247" y="3217222"/>
                <a:ext cx="845743" cy="854676"/>
                <a:chOff x="3325778" y="2712282"/>
                <a:chExt cx="845743" cy="854676"/>
              </a:xfrm>
            </p:grpSpPr>
            <p:grpSp>
              <p:nvGrpSpPr>
                <p:cNvPr id="26" name="Group 25">
                  <a:extLst>
                    <a:ext uri="{FF2B5EF4-FFF2-40B4-BE49-F238E27FC236}">
                      <a16:creationId xmlns:a16="http://schemas.microsoft.com/office/drawing/2014/main" id="{37E8951D-6F44-2578-4DCD-980B519DCA2C}"/>
                    </a:ext>
                  </a:extLst>
                </p:cNvPr>
                <p:cNvGrpSpPr/>
                <p:nvPr/>
              </p:nvGrpSpPr>
              <p:grpSpPr>
                <a:xfrm>
                  <a:off x="3325778" y="2712282"/>
                  <a:ext cx="845743" cy="854676"/>
                  <a:chOff x="2839199" y="3391655"/>
                  <a:chExt cx="845743" cy="854676"/>
                </a:xfrm>
              </p:grpSpPr>
              <p:cxnSp>
                <p:nvCxnSpPr>
                  <p:cNvPr id="31" name="Straight Arrow Connector 30">
                    <a:extLst>
                      <a:ext uri="{FF2B5EF4-FFF2-40B4-BE49-F238E27FC236}">
                        <a16:creationId xmlns:a16="http://schemas.microsoft.com/office/drawing/2014/main" id="{FECE93D0-C8C6-8124-927A-9CF834C0FA93}"/>
                      </a:ext>
                    </a:extLst>
                  </p:cNvPr>
                  <p:cNvCxnSpPr>
                    <a:cxnSpLocks/>
                  </p:cNvCxnSpPr>
                  <p:nvPr/>
                </p:nvCxnSpPr>
                <p:spPr>
                  <a:xfrm>
                    <a:off x="3096260" y="3391656"/>
                    <a:ext cx="10297" cy="854675"/>
                  </a:xfrm>
                  <a:prstGeom prst="straightConnector1">
                    <a:avLst/>
                  </a:prstGeom>
                  <a:ln w="57150">
                    <a:solidFill>
                      <a:srgbClr val="41131C"/>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45B8D4C-B0B1-1134-90DB-25B2F4D9EE81}"/>
                      </a:ext>
                    </a:extLst>
                  </p:cNvPr>
                  <p:cNvCxnSpPr>
                    <a:cxnSpLocks/>
                  </p:cNvCxnSpPr>
                  <p:nvPr/>
                </p:nvCxnSpPr>
                <p:spPr>
                  <a:xfrm>
                    <a:off x="3371681" y="3391655"/>
                    <a:ext cx="10297" cy="854675"/>
                  </a:xfrm>
                  <a:prstGeom prst="straightConnector1">
                    <a:avLst/>
                  </a:prstGeom>
                  <a:ln w="57150">
                    <a:solidFill>
                      <a:srgbClr val="41131C"/>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50FBF26-7C06-6C0F-5CE5-D5114103D6FC}"/>
                      </a:ext>
                    </a:extLst>
                  </p:cNvPr>
                  <p:cNvCxnSpPr>
                    <a:cxnSpLocks/>
                  </p:cNvCxnSpPr>
                  <p:nvPr/>
                </p:nvCxnSpPr>
                <p:spPr>
                  <a:xfrm>
                    <a:off x="2839200" y="3694618"/>
                    <a:ext cx="845742" cy="869"/>
                  </a:xfrm>
                  <a:prstGeom prst="straightConnector1">
                    <a:avLst/>
                  </a:prstGeom>
                  <a:ln w="57150">
                    <a:solidFill>
                      <a:srgbClr val="41131C"/>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7A6C9BD-7981-FDF0-FB0D-1A05CB74B0A0}"/>
                      </a:ext>
                    </a:extLst>
                  </p:cNvPr>
                  <p:cNvCxnSpPr>
                    <a:cxnSpLocks/>
                  </p:cNvCxnSpPr>
                  <p:nvPr/>
                </p:nvCxnSpPr>
                <p:spPr>
                  <a:xfrm>
                    <a:off x="2839199" y="3933316"/>
                    <a:ext cx="845742" cy="869"/>
                  </a:xfrm>
                  <a:prstGeom prst="straightConnector1">
                    <a:avLst/>
                  </a:prstGeom>
                  <a:ln w="57150">
                    <a:solidFill>
                      <a:srgbClr val="41131C"/>
                    </a:solidFill>
                  </a:ln>
                </p:spPr>
                <p:style>
                  <a:lnRef idx="1">
                    <a:schemeClr val="accent1"/>
                  </a:lnRef>
                  <a:fillRef idx="0">
                    <a:schemeClr val="accent1"/>
                  </a:fillRef>
                  <a:effectRef idx="0">
                    <a:schemeClr val="accent1"/>
                  </a:effectRef>
                  <a:fontRef idx="minor">
                    <a:schemeClr val="tx1"/>
                  </a:fontRef>
                </p:style>
              </p:cxnSp>
            </p:grpSp>
            <p:sp>
              <p:nvSpPr>
                <p:cNvPr id="27" name="Oval 26">
                  <a:extLst>
                    <a:ext uri="{FF2B5EF4-FFF2-40B4-BE49-F238E27FC236}">
                      <a16:creationId xmlns:a16="http://schemas.microsoft.com/office/drawing/2014/main" id="{7AFF165B-5AB7-C4A0-DE17-02BF67491A84}"/>
                    </a:ext>
                  </a:extLst>
                </p:cNvPr>
                <p:cNvSpPr/>
                <p:nvPr/>
              </p:nvSpPr>
              <p:spPr>
                <a:xfrm>
                  <a:off x="3662141" y="2787763"/>
                  <a:ext cx="169603" cy="152415"/>
                </a:xfrm>
                <a:prstGeom prst="ellipse">
                  <a:avLst/>
                </a:prstGeom>
                <a:solidFill>
                  <a:srgbClr val="DF99A6"/>
                </a:solidFill>
                <a:ln w="1270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3B50BD1-0D22-A864-30B0-A1BEC116835D}"/>
                    </a:ext>
                  </a:extLst>
                </p:cNvPr>
                <p:cNvSpPr/>
                <p:nvPr/>
              </p:nvSpPr>
              <p:spPr>
                <a:xfrm>
                  <a:off x="3919201" y="3072365"/>
                  <a:ext cx="169603" cy="152415"/>
                </a:xfrm>
                <a:prstGeom prst="ellipse">
                  <a:avLst/>
                </a:prstGeom>
                <a:solidFill>
                  <a:srgbClr val="DF99A6"/>
                </a:solidFill>
                <a:ln w="1270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ross 28">
                  <a:extLst>
                    <a:ext uri="{FF2B5EF4-FFF2-40B4-BE49-F238E27FC236}">
                      <a16:creationId xmlns:a16="http://schemas.microsoft.com/office/drawing/2014/main" id="{435DB78A-975A-A990-8F3E-B9437CA25521}"/>
                    </a:ext>
                  </a:extLst>
                </p:cNvPr>
                <p:cNvSpPr/>
                <p:nvPr/>
              </p:nvSpPr>
              <p:spPr>
                <a:xfrm rot="2760000">
                  <a:off x="3349893" y="2810543"/>
                  <a:ext cx="128909" cy="128909"/>
                </a:xfrm>
                <a:prstGeom prst="plus">
                  <a:avLst/>
                </a:prstGeom>
                <a:solidFill>
                  <a:srgbClr val="A2364F"/>
                </a:solidFill>
                <a:ln>
                  <a:solidFill>
                    <a:srgbClr val="DF99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ross 29">
                  <a:extLst>
                    <a:ext uri="{FF2B5EF4-FFF2-40B4-BE49-F238E27FC236}">
                      <a16:creationId xmlns:a16="http://schemas.microsoft.com/office/drawing/2014/main" id="{C178946B-8FA8-590A-0D75-EA774CA144A9}"/>
                    </a:ext>
                  </a:extLst>
                </p:cNvPr>
                <p:cNvSpPr/>
                <p:nvPr/>
              </p:nvSpPr>
              <p:spPr>
                <a:xfrm rot="2760000">
                  <a:off x="3349892" y="3361386"/>
                  <a:ext cx="128909" cy="128909"/>
                </a:xfrm>
                <a:prstGeom prst="plus">
                  <a:avLst/>
                </a:prstGeom>
                <a:solidFill>
                  <a:srgbClr val="A2364F"/>
                </a:solidFill>
                <a:ln>
                  <a:solidFill>
                    <a:srgbClr val="DF99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Oval 56">
                <a:extLst>
                  <a:ext uri="{FF2B5EF4-FFF2-40B4-BE49-F238E27FC236}">
                    <a16:creationId xmlns:a16="http://schemas.microsoft.com/office/drawing/2014/main" id="{8A8714D7-ACA6-66A8-BEE3-DFD9F01B37FB}"/>
                  </a:ext>
                </a:extLst>
              </p:cNvPr>
              <p:cNvSpPr/>
              <p:nvPr/>
            </p:nvSpPr>
            <p:spPr>
              <a:xfrm>
                <a:off x="5053936" y="3922499"/>
                <a:ext cx="169603" cy="152415"/>
              </a:xfrm>
              <a:prstGeom prst="ellipse">
                <a:avLst/>
              </a:prstGeom>
              <a:solidFill>
                <a:schemeClr val="bg1"/>
              </a:solidFill>
              <a:ln w="1270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0" name="Graphic 89" descr="Artificial Intelligence outline">
              <a:extLst>
                <a:ext uri="{FF2B5EF4-FFF2-40B4-BE49-F238E27FC236}">
                  <a16:creationId xmlns:a16="http://schemas.microsoft.com/office/drawing/2014/main" id="{84F40D13-8439-9349-E1FC-75CF38B057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7463" y="2469986"/>
              <a:ext cx="663698" cy="634010"/>
            </a:xfrm>
            <a:prstGeom prst="rect">
              <a:avLst/>
            </a:prstGeom>
          </p:spPr>
        </p:pic>
        <p:pic>
          <p:nvPicPr>
            <p:cNvPr id="92" name="Graphic 91" descr="Artificial Intelligence outline">
              <a:extLst>
                <a:ext uri="{FF2B5EF4-FFF2-40B4-BE49-F238E27FC236}">
                  <a16:creationId xmlns:a16="http://schemas.microsoft.com/office/drawing/2014/main" id="{80340CD0-E084-EBD3-1AE3-4D593C90A8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53063" y="2469986"/>
              <a:ext cx="663698" cy="634010"/>
            </a:xfrm>
            <a:prstGeom prst="rect">
              <a:avLst/>
            </a:prstGeom>
          </p:spPr>
        </p:pic>
        <p:cxnSp>
          <p:nvCxnSpPr>
            <p:cNvPr id="96" name="Straight Arrow Connector 95">
              <a:extLst>
                <a:ext uri="{FF2B5EF4-FFF2-40B4-BE49-F238E27FC236}">
                  <a16:creationId xmlns:a16="http://schemas.microsoft.com/office/drawing/2014/main" id="{9A56DDB3-06C7-4762-C767-DF079B255D0F}"/>
                </a:ext>
              </a:extLst>
            </p:cNvPr>
            <p:cNvCxnSpPr/>
            <p:nvPr/>
          </p:nvCxnSpPr>
          <p:spPr>
            <a:xfrm>
              <a:off x="6444342" y="2721428"/>
              <a:ext cx="566057" cy="566057"/>
            </a:xfrm>
            <a:prstGeom prst="straightConnector1">
              <a:avLst/>
            </a:prstGeom>
            <a:ln w="57150">
              <a:solidFill>
                <a:srgbClr val="A2364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6F7F2AD9-B9D7-661F-58ED-4112CB81561D}"/>
                </a:ext>
              </a:extLst>
            </p:cNvPr>
            <p:cNvCxnSpPr>
              <a:cxnSpLocks/>
            </p:cNvCxnSpPr>
            <p:nvPr/>
          </p:nvCxnSpPr>
          <p:spPr>
            <a:xfrm flipH="1">
              <a:off x="5007428" y="2732313"/>
              <a:ext cx="555170" cy="555172"/>
            </a:xfrm>
            <a:prstGeom prst="straightConnector1">
              <a:avLst/>
            </a:prstGeom>
            <a:ln w="57150">
              <a:solidFill>
                <a:srgbClr val="A2364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5F1D9AD6-274A-FAF2-47DA-232B52CE7046}"/>
                </a:ext>
              </a:extLst>
            </p:cNvPr>
            <p:cNvCxnSpPr/>
            <p:nvPr/>
          </p:nvCxnSpPr>
          <p:spPr>
            <a:xfrm>
              <a:off x="5682343" y="2950028"/>
              <a:ext cx="718456" cy="10885"/>
            </a:xfrm>
            <a:prstGeom prst="straightConnector1">
              <a:avLst/>
            </a:prstGeom>
            <a:ln w="57150">
              <a:solidFill>
                <a:srgbClr val="A2364F"/>
              </a:solidFill>
              <a:prstDash val="sysDot"/>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0F73C6B5-B195-865B-8743-B6D8784D143D}"/>
              </a:ext>
            </a:extLst>
          </p:cNvPr>
          <p:cNvGrpSpPr/>
          <p:nvPr/>
        </p:nvGrpSpPr>
        <p:grpSpPr>
          <a:xfrm>
            <a:off x="2819398" y="4212771"/>
            <a:ext cx="3573399" cy="2433424"/>
            <a:chOff x="2819398" y="4212771"/>
            <a:chExt cx="3573399" cy="2433424"/>
          </a:xfrm>
        </p:grpSpPr>
        <p:grpSp>
          <p:nvGrpSpPr>
            <p:cNvPr id="71" name="Group 70">
              <a:extLst>
                <a:ext uri="{FF2B5EF4-FFF2-40B4-BE49-F238E27FC236}">
                  <a16:creationId xmlns:a16="http://schemas.microsoft.com/office/drawing/2014/main" id="{76CB6FD4-40CB-2B6B-BA12-40BD9E09B4E6}"/>
                </a:ext>
              </a:extLst>
            </p:cNvPr>
            <p:cNvGrpSpPr/>
            <p:nvPr/>
          </p:nvGrpSpPr>
          <p:grpSpPr>
            <a:xfrm>
              <a:off x="5352093" y="4985691"/>
              <a:ext cx="845743" cy="857692"/>
              <a:chOff x="1737512" y="3263125"/>
              <a:chExt cx="845743" cy="857692"/>
            </a:xfrm>
          </p:grpSpPr>
          <p:grpSp>
            <p:nvGrpSpPr>
              <p:cNvPr id="58" name="Group 57">
                <a:extLst>
                  <a:ext uri="{FF2B5EF4-FFF2-40B4-BE49-F238E27FC236}">
                    <a16:creationId xmlns:a16="http://schemas.microsoft.com/office/drawing/2014/main" id="{BEE57B58-28E1-D3C5-7E98-770F7F43E52A}"/>
                  </a:ext>
                </a:extLst>
              </p:cNvPr>
              <p:cNvGrpSpPr/>
              <p:nvPr/>
            </p:nvGrpSpPr>
            <p:grpSpPr>
              <a:xfrm>
                <a:off x="1737512" y="3263125"/>
                <a:ext cx="845743" cy="854676"/>
                <a:chOff x="3325778" y="2712282"/>
                <a:chExt cx="845743" cy="854676"/>
              </a:xfrm>
            </p:grpSpPr>
            <p:grpSp>
              <p:nvGrpSpPr>
                <p:cNvPr id="59" name="Group 58">
                  <a:extLst>
                    <a:ext uri="{FF2B5EF4-FFF2-40B4-BE49-F238E27FC236}">
                      <a16:creationId xmlns:a16="http://schemas.microsoft.com/office/drawing/2014/main" id="{3A2A0B06-F9F6-EF3E-F94B-4CB6F38AF699}"/>
                    </a:ext>
                  </a:extLst>
                </p:cNvPr>
                <p:cNvGrpSpPr/>
                <p:nvPr/>
              </p:nvGrpSpPr>
              <p:grpSpPr>
                <a:xfrm>
                  <a:off x="3325778" y="2712282"/>
                  <a:ext cx="845743" cy="854676"/>
                  <a:chOff x="2839199" y="3391655"/>
                  <a:chExt cx="845743" cy="854676"/>
                </a:xfrm>
              </p:grpSpPr>
              <p:cxnSp>
                <p:nvCxnSpPr>
                  <p:cNvPr id="64" name="Straight Arrow Connector 63">
                    <a:extLst>
                      <a:ext uri="{FF2B5EF4-FFF2-40B4-BE49-F238E27FC236}">
                        <a16:creationId xmlns:a16="http://schemas.microsoft.com/office/drawing/2014/main" id="{25BE3604-FA91-58D8-6DFA-27F84B37ACE5}"/>
                      </a:ext>
                    </a:extLst>
                  </p:cNvPr>
                  <p:cNvCxnSpPr>
                    <a:cxnSpLocks/>
                  </p:cNvCxnSpPr>
                  <p:nvPr/>
                </p:nvCxnSpPr>
                <p:spPr>
                  <a:xfrm>
                    <a:off x="3096260" y="3391656"/>
                    <a:ext cx="10297" cy="854675"/>
                  </a:xfrm>
                  <a:prstGeom prst="straightConnector1">
                    <a:avLst/>
                  </a:prstGeom>
                  <a:ln w="57150">
                    <a:solidFill>
                      <a:srgbClr val="41131C"/>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7175372-DD1D-85B8-398B-36E2AACFC903}"/>
                      </a:ext>
                    </a:extLst>
                  </p:cNvPr>
                  <p:cNvCxnSpPr>
                    <a:cxnSpLocks/>
                  </p:cNvCxnSpPr>
                  <p:nvPr/>
                </p:nvCxnSpPr>
                <p:spPr>
                  <a:xfrm>
                    <a:off x="3371681" y="3391655"/>
                    <a:ext cx="10297" cy="854675"/>
                  </a:xfrm>
                  <a:prstGeom prst="straightConnector1">
                    <a:avLst/>
                  </a:prstGeom>
                  <a:ln w="57150">
                    <a:solidFill>
                      <a:srgbClr val="41131C"/>
                    </a:solidFill>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F616CF4E-F61F-4D85-2CC3-1690CDBF6B70}"/>
                      </a:ext>
                    </a:extLst>
                  </p:cNvPr>
                  <p:cNvCxnSpPr>
                    <a:cxnSpLocks/>
                  </p:cNvCxnSpPr>
                  <p:nvPr/>
                </p:nvCxnSpPr>
                <p:spPr>
                  <a:xfrm>
                    <a:off x="2839200" y="3694618"/>
                    <a:ext cx="845742" cy="869"/>
                  </a:xfrm>
                  <a:prstGeom prst="straightConnector1">
                    <a:avLst/>
                  </a:prstGeom>
                  <a:ln w="57150">
                    <a:solidFill>
                      <a:srgbClr val="41131C"/>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5F2BC28-A710-ADAF-EAAB-B9472E3DB9F1}"/>
                      </a:ext>
                    </a:extLst>
                  </p:cNvPr>
                  <p:cNvCxnSpPr>
                    <a:cxnSpLocks/>
                  </p:cNvCxnSpPr>
                  <p:nvPr/>
                </p:nvCxnSpPr>
                <p:spPr>
                  <a:xfrm>
                    <a:off x="2839199" y="3933316"/>
                    <a:ext cx="845742" cy="869"/>
                  </a:xfrm>
                  <a:prstGeom prst="straightConnector1">
                    <a:avLst/>
                  </a:prstGeom>
                  <a:ln w="57150">
                    <a:solidFill>
                      <a:srgbClr val="41131C"/>
                    </a:solidFill>
                  </a:ln>
                </p:spPr>
                <p:style>
                  <a:lnRef idx="1">
                    <a:schemeClr val="accent1"/>
                  </a:lnRef>
                  <a:fillRef idx="0">
                    <a:schemeClr val="accent1"/>
                  </a:fillRef>
                  <a:effectRef idx="0">
                    <a:schemeClr val="accent1"/>
                  </a:effectRef>
                  <a:fontRef idx="minor">
                    <a:schemeClr val="tx1"/>
                  </a:fontRef>
                </p:style>
              </p:cxnSp>
            </p:grpSp>
            <p:sp>
              <p:nvSpPr>
                <p:cNvPr id="60" name="Oval 59">
                  <a:extLst>
                    <a:ext uri="{FF2B5EF4-FFF2-40B4-BE49-F238E27FC236}">
                      <a16:creationId xmlns:a16="http://schemas.microsoft.com/office/drawing/2014/main" id="{621F93A2-DC5E-822D-AFD2-12B7CACF0070}"/>
                    </a:ext>
                  </a:extLst>
                </p:cNvPr>
                <p:cNvSpPr/>
                <p:nvPr/>
              </p:nvSpPr>
              <p:spPr>
                <a:xfrm>
                  <a:off x="3662141" y="2787763"/>
                  <a:ext cx="169603" cy="152415"/>
                </a:xfrm>
                <a:prstGeom prst="ellipse">
                  <a:avLst/>
                </a:prstGeom>
                <a:solidFill>
                  <a:srgbClr val="DF99A6"/>
                </a:solidFill>
                <a:ln w="1270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6F2FF524-82C3-ED60-2685-AB93A4C51608}"/>
                    </a:ext>
                  </a:extLst>
                </p:cNvPr>
                <p:cNvSpPr/>
                <p:nvPr/>
              </p:nvSpPr>
              <p:spPr>
                <a:xfrm>
                  <a:off x="3919201" y="3072365"/>
                  <a:ext cx="169603" cy="152415"/>
                </a:xfrm>
                <a:prstGeom prst="ellipse">
                  <a:avLst/>
                </a:prstGeom>
                <a:solidFill>
                  <a:srgbClr val="DF99A6"/>
                </a:solidFill>
                <a:ln w="1270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ross 61">
                  <a:extLst>
                    <a:ext uri="{FF2B5EF4-FFF2-40B4-BE49-F238E27FC236}">
                      <a16:creationId xmlns:a16="http://schemas.microsoft.com/office/drawing/2014/main" id="{F24A606C-6C42-A9BD-5735-E92D7C558008}"/>
                    </a:ext>
                  </a:extLst>
                </p:cNvPr>
                <p:cNvSpPr/>
                <p:nvPr/>
              </p:nvSpPr>
              <p:spPr>
                <a:xfrm rot="2760000">
                  <a:off x="3349893" y="2810543"/>
                  <a:ext cx="128909" cy="128909"/>
                </a:xfrm>
                <a:prstGeom prst="plus">
                  <a:avLst/>
                </a:prstGeom>
                <a:solidFill>
                  <a:srgbClr val="A2364F"/>
                </a:solidFill>
                <a:ln>
                  <a:solidFill>
                    <a:srgbClr val="DF99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ross 62">
                  <a:extLst>
                    <a:ext uri="{FF2B5EF4-FFF2-40B4-BE49-F238E27FC236}">
                      <a16:creationId xmlns:a16="http://schemas.microsoft.com/office/drawing/2014/main" id="{69B46C4C-0776-7A64-30D7-862A83A063DA}"/>
                    </a:ext>
                  </a:extLst>
                </p:cNvPr>
                <p:cNvSpPr/>
                <p:nvPr/>
              </p:nvSpPr>
              <p:spPr>
                <a:xfrm rot="2760000">
                  <a:off x="3349892" y="3361386"/>
                  <a:ext cx="128909" cy="128909"/>
                </a:xfrm>
                <a:prstGeom prst="plus">
                  <a:avLst/>
                </a:prstGeom>
                <a:solidFill>
                  <a:srgbClr val="A2364F"/>
                </a:solidFill>
                <a:ln>
                  <a:solidFill>
                    <a:srgbClr val="DF99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Oval 67">
                <a:extLst>
                  <a:ext uri="{FF2B5EF4-FFF2-40B4-BE49-F238E27FC236}">
                    <a16:creationId xmlns:a16="http://schemas.microsoft.com/office/drawing/2014/main" id="{8A824AA5-85DA-3B6A-824B-38D071B86D53}"/>
                  </a:ext>
                </a:extLst>
              </p:cNvPr>
              <p:cNvSpPr/>
              <p:nvPr/>
            </p:nvSpPr>
            <p:spPr>
              <a:xfrm>
                <a:off x="2070201" y="3968402"/>
                <a:ext cx="169603" cy="152415"/>
              </a:xfrm>
              <a:prstGeom prst="ellipse">
                <a:avLst/>
              </a:prstGeom>
              <a:solidFill>
                <a:schemeClr val="bg1"/>
              </a:solidFill>
              <a:ln w="1270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ross 69">
                <a:extLst>
                  <a:ext uri="{FF2B5EF4-FFF2-40B4-BE49-F238E27FC236}">
                    <a16:creationId xmlns:a16="http://schemas.microsoft.com/office/drawing/2014/main" id="{C3DE740A-E6CC-9FA8-7D5E-A9CDCCBE3419}"/>
                  </a:ext>
                </a:extLst>
              </p:cNvPr>
              <p:cNvSpPr/>
              <p:nvPr/>
            </p:nvSpPr>
            <p:spPr>
              <a:xfrm rot="2760000">
                <a:off x="1767135" y="3633134"/>
                <a:ext cx="128909" cy="128909"/>
              </a:xfrm>
              <a:prstGeom prst="plus">
                <a:avLst/>
              </a:prstGeom>
              <a:solidFill>
                <a:schemeClr val="bg1"/>
              </a:solidFill>
              <a:ln>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01EAE9D3-6CB5-5B36-58D1-6F18D050E33C}"/>
                </a:ext>
              </a:extLst>
            </p:cNvPr>
            <p:cNvGrpSpPr/>
            <p:nvPr/>
          </p:nvGrpSpPr>
          <p:grpSpPr>
            <a:xfrm>
              <a:off x="3279873" y="4842209"/>
              <a:ext cx="845743" cy="857692"/>
              <a:chOff x="3573656" y="4153655"/>
              <a:chExt cx="845743" cy="857692"/>
            </a:xfrm>
          </p:grpSpPr>
          <p:grpSp>
            <p:nvGrpSpPr>
              <p:cNvPr id="72" name="Group 71">
                <a:extLst>
                  <a:ext uri="{FF2B5EF4-FFF2-40B4-BE49-F238E27FC236}">
                    <a16:creationId xmlns:a16="http://schemas.microsoft.com/office/drawing/2014/main" id="{03F5E818-0CC9-BA96-C6F3-445A78DACF4A}"/>
                  </a:ext>
                </a:extLst>
              </p:cNvPr>
              <p:cNvGrpSpPr/>
              <p:nvPr/>
            </p:nvGrpSpPr>
            <p:grpSpPr>
              <a:xfrm>
                <a:off x="3573656" y="4153655"/>
                <a:ext cx="845743" cy="854676"/>
                <a:chOff x="3325778" y="2712282"/>
                <a:chExt cx="845743" cy="854676"/>
              </a:xfrm>
            </p:grpSpPr>
            <p:grpSp>
              <p:nvGrpSpPr>
                <p:cNvPr id="73" name="Group 72">
                  <a:extLst>
                    <a:ext uri="{FF2B5EF4-FFF2-40B4-BE49-F238E27FC236}">
                      <a16:creationId xmlns:a16="http://schemas.microsoft.com/office/drawing/2014/main" id="{43D6ECFB-4645-518D-8109-BAB9513C5C34}"/>
                    </a:ext>
                  </a:extLst>
                </p:cNvPr>
                <p:cNvGrpSpPr/>
                <p:nvPr/>
              </p:nvGrpSpPr>
              <p:grpSpPr>
                <a:xfrm>
                  <a:off x="3325778" y="2712282"/>
                  <a:ext cx="845743" cy="854676"/>
                  <a:chOff x="2839199" y="3391655"/>
                  <a:chExt cx="845743" cy="854676"/>
                </a:xfrm>
              </p:grpSpPr>
              <p:cxnSp>
                <p:nvCxnSpPr>
                  <p:cNvPr id="78" name="Straight Arrow Connector 77">
                    <a:extLst>
                      <a:ext uri="{FF2B5EF4-FFF2-40B4-BE49-F238E27FC236}">
                        <a16:creationId xmlns:a16="http://schemas.microsoft.com/office/drawing/2014/main" id="{3188EB48-EFF9-E95C-8FE1-2A30488FB3F6}"/>
                      </a:ext>
                    </a:extLst>
                  </p:cNvPr>
                  <p:cNvCxnSpPr>
                    <a:cxnSpLocks/>
                  </p:cNvCxnSpPr>
                  <p:nvPr/>
                </p:nvCxnSpPr>
                <p:spPr>
                  <a:xfrm>
                    <a:off x="3096260" y="3391656"/>
                    <a:ext cx="10297" cy="854675"/>
                  </a:xfrm>
                  <a:prstGeom prst="straightConnector1">
                    <a:avLst/>
                  </a:prstGeom>
                  <a:ln w="57150">
                    <a:solidFill>
                      <a:srgbClr val="41131C"/>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68D2C485-AC30-F31E-C6E3-5080E1165A7B}"/>
                      </a:ext>
                    </a:extLst>
                  </p:cNvPr>
                  <p:cNvCxnSpPr>
                    <a:cxnSpLocks/>
                  </p:cNvCxnSpPr>
                  <p:nvPr/>
                </p:nvCxnSpPr>
                <p:spPr>
                  <a:xfrm>
                    <a:off x="3371681" y="3391655"/>
                    <a:ext cx="10297" cy="854675"/>
                  </a:xfrm>
                  <a:prstGeom prst="straightConnector1">
                    <a:avLst/>
                  </a:prstGeom>
                  <a:ln w="57150">
                    <a:solidFill>
                      <a:srgbClr val="41131C"/>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62A3D7C9-6735-E780-F40B-6D597FF04E7F}"/>
                      </a:ext>
                    </a:extLst>
                  </p:cNvPr>
                  <p:cNvCxnSpPr>
                    <a:cxnSpLocks/>
                  </p:cNvCxnSpPr>
                  <p:nvPr/>
                </p:nvCxnSpPr>
                <p:spPr>
                  <a:xfrm>
                    <a:off x="2839200" y="3694618"/>
                    <a:ext cx="845742" cy="869"/>
                  </a:xfrm>
                  <a:prstGeom prst="straightConnector1">
                    <a:avLst/>
                  </a:prstGeom>
                  <a:ln w="57150">
                    <a:solidFill>
                      <a:srgbClr val="41131C"/>
                    </a:solidFill>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8A5D492D-8730-061D-5F9F-6F2938D653CC}"/>
                      </a:ext>
                    </a:extLst>
                  </p:cNvPr>
                  <p:cNvCxnSpPr>
                    <a:cxnSpLocks/>
                  </p:cNvCxnSpPr>
                  <p:nvPr/>
                </p:nvCxnSpPr>
                <p:spPr>
                  <a:xfrm>
                    <a:off x="2839199" y="3933316"/>
                    <a:ext cx="845742" cy="869"/>
                  </a:xfrm>
                  <a:prstGeom prst="straightConnector1">
                    <a:avLst/>
                  </a:prstGeom>
                  <a:ln w="57150">
                    <a:solidFill>
                      <a:srgbClr val="41131C"/>
                    </a:solidFill>
                  </a:ln>
                </p:spPr>
                <p:style>
                  <a:lnRef idx="1">
                    <a:schemeClr val="accent1"/>
                  </a:lnRef>
                  <a:fillRef idx="0">
                    <a:schemeClr val="accent1"/>
                  </a:fillRef>
                  <a:effectRef idx="0">
                    <a:schemeClr val="accent1"/>
                  </a:effectRef>
                  <a:fontRef idx="minor">
                    <a:schemeClr val="tx1"/>
                  </a:fontRef>
                </p:style>
              </p:cxnSp>
            </p:grpSp>
            <p:sp>
              <p:nvSpPr>
                <p:cNvPr id="74" name="Oval 73">
                  <a:extLst>
                    <a:ext uri="{FF2B5EF4-FFF2-40B4-BE49-F238E27FC236}">
                      <a16:creationId xmlns:a16="http://schemas.microsoft.com/office/drawing/2014/main" id="{CB2A8DA0-F438-EA98-B63C-71BBB32AB37A}"/>
                    </a:ext>
                  </a:extLst>
                </p:cNvPr>
                <p:cNvSpPr/>
                <p:nvPr/>
              </p:nvSpPr>
              <p:spPr>
                <a:xfrm>
                  <a:off x="3662141" y="2787763"/>
                  <a:ext cx="169603" cy="152415"/>
                </a:xfrm>
                <a:prstGeom prst="ellipse">
                  <a:avLst/>
                </a:prstGeom>
                <a:solidFill>
                  <a:srgbClr val="DF99A6"/>
                </a:solidFill>
                <a:ln w="1270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88DDD984-0329-9BB9-97B8-EDE72557D69B}"/>
                    </a:ext>
                  </a:extLst>
                </p:cNvPr>
                <p:cNvSpPr/>
                <p:nvPr/>
              </p:nvSpPr>
              <p:spPr>
                <a:xfrm>
                  <a:off x="3919201" y="3072365"/>
                  <a:ext cx="169603" cy="152415"/>
                </a:xfrm>
                <a:prstGeom prst="ellipse">
                  <a:avLst/>
                </a:prstGeom>
                <a:solidFill>
                  <a:srgbClr val="DF99A6"/>
                </a:solidFill>
                <a:ln w="1270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ross 75">
                  <a:extLst>
                    <a:ext uri="{FF2B5EF4-FFF2-40B4-BE49-F238E27FC236}">
                      <a16:creationId xmlns:a16="http://schemas.microsoft.com/office/drawing/2014/main" id="{52AAAA6C-6A10-0D36-85B5-5D17E8694805}"/>
                    </a:ext>
                  </a:extLst>
                </p:cNvPr>
                <p:cNvSpPr/>
                <p:nvPr/>
              </p:nvSpPr>
              <p:spPr>
                <a:xfrm rot="2760000">
                  <a:off x="3349893" y="2810543"/>
                  <a:ext cx="128909" cy="128909"/>
                </a:xfrm>
                <a:prstGeom prst="plus">
                  <a:avLst/>
                </a:prstGeom>
                <a:solidFill>
                  <a:srgbClr val="A2364F"/>
                </a:solidFill>
                <a:ln>
                  <a:solidFill>
                    <a:srgbClr val="DF99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ross 76">
                  <a:extLst>
                    <a:ext uri="{FF2B5EF4-FFF2-40B4-BE49-F238E27FC236}">
                      <a16:creationId xmlns:a16="http://schemas.microsoft.com/office/drawing/2014/main" id="{894BF324-A597-C216-9E40-DBCC4C5E8CB2}"/>
                    </a:ext>
                  </a:extLst>
                </p:cNvPr>
                <p:cNvSpPr/>
                <p:nvPr/>
              </p:nvSpPr>
              <p:spPr>
                <a:xfrm rot="2760000">
                  <a:off x="3349892" y="3361386"/>
                  <a:ext cx="128909" cy="128909"/>
                </a:xfrm>
                <a:prstGeom prst="plus">
                  <a:avLst/>
                </a:prstGeom>
                <a:solidFill>
                  <a:srgbClr val="A2364F"/>
                </a:solidFill>
                <a:ln>
                  <a:solidFill>
                    <a:srgbClr val="DF99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Oval 81">
                <a:extLst>
                  <a:ext uri="{FF2B5EF4-FFF2-40B4-BE49-F238E27FC236}">
                    <a16:creationId xmlns:a16="http://schemas.microsoft.com/office/drawing/2014/main" id="{222F249D-6E78-AB40-2D4C-CC739DF9A47B}"/>
                  </a:ext>
                </a:extLst>
              </p:cNvPr>
              <p:cNvSpPr/>
              <p:nvPr/>
            </p:nvSpPr>
            <p:spPr>
              <a:xfrm>
                <a:off x="3906345" y="4858932"/>
                <a:ext cx="169603" cy="152415"/>
              </a:xfrm>
              <a:prstGeom prst="ellipse">
                <a:avLst/>
              </a:prstGeom>
              <a:solidFill>
                <a:schemeClr val="bg1"/>
              </a:solidFill>
              <a:ln w="1270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ross 83">
                <a:extLst>
                  <a:ext uri="{FF2B5EF4-FFF2-40B4-BE49-F238E27FC236}">
                    <a16:creationId xmlns:a16="http://schemas.microsoft.com/office/drawing/2014/main" id="{1A6745AE-8547-6C57-4074-269AADE91D23}"/>
                  </a:ext>
                </a:extLst>
              </p:cNvPr>
              <p:cNvSpPr/>
              <p:nvPr/>
            </p:nvSpPr>
            <p:spPr>
              <a:xfrm rot="2760000">
                <a:off x="3920932" y="4519992"/>
                <a:ext cx="128909" cy="128909"/>
              </a:xfrm>
              <a:prstGeom prst="plus">
                <a:avLst/>
              </a:prstGeom>
              <a:solidFill>
                <a:schemeClr val="bg1"/>
              </a:solidFill>
              <a:ln>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TextBox 87">
              <a:extLst>
                <a:ext uri="{FF2B5EF4-FFF2-40B4-BE49-F238E27FC236}">
                  <a16:creationId xmlns:a16="http://schemas.microsoft.com/office/drawing/2014/main" id="{6E943E60-6604-74ED-6E35-ACCD6ED6151D}"/>
                </a:ext>
              </a:extLst>
            </p:cNvPr>
            <p:cNvSpPr txBox="1"/>
            <p:nvPr/>
          </p:nvSpPr>
          <p:spPr>
            <a:xfrm>
              <a:off x="5216747" y="5999864"/>
              <a:ext cx="11760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A2364F"/>
                  </a:solidFill>
                  <a:ea typeface="Calibri"/>
                  <a:cs typeface="Calibri"/>
                </a:rPr>
                <a:t>BAD move</a:t>
              </a:r>
              <a:endParaRPr lang="en-US">
                <a:ea typeface="Calibri" panose="020F0502020204030204"/>
                <a:cs typeface="Calibri" panose="020F0502020204030204"/>
              </a:endParaRPr>
            </a:p>
            <a:p>
              <a:pPr algn="ctr"/>
              <a:r>
                <a:rPr lang="en-US" b="1">
                  <a:solidFill>
                    <a:srgbClr val="A2364F"/>
                  </a:solidFill>
                  <a:ea typeface="Calibri"/>
                  <a:cs typeface="Calibri"/>
                </a:rPr>
                <a:t>(AI loses)</a:t>
              </a:r>
              <a:endParaRPr lang="en-US">
                <a:ea typeface="Calibri" panose="020F0502020204030204"/>
                <a:cs typeface="Calibri" panose="020F0502020204030204"/>
              </a:endParaRPr>
            </a:p>
          </p:txBody>
        </p:sp>
        <p:pic>
          <p:nvPicPr>
            <p:cNvPr id="94" name="Graphic 93" descr="User outline">
              <a:extLst>
                <a:ext uri="{FF2B5EF4-FFF2-40B4-BE49-F238E27FC236}">
                  <a16:creationId xmlns:a16="http://schemas.microsoft.com/office/drawing/2014/main" id="{CE7F4D6B-3050-2764-A982-5C4C124363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39885" y="4288971"/>
              <a:ext cx="522515" cy="555172"/>
            </a:xfrm>
            <a:prstGeom prst="rect">
              <a:avLst/>
            </a:prstGeom>
          </p:spPr>
        </p:pic>
        <p:pic>
          <p:nvPicPr>
            <p:cNvPr id="95" name="Graphic 94" descr="User outline">
              <a:extLst>
                <a:ext uri="{FF2B5EF4-FFF2-40B4-BE49-F238E27FC236}">
                  <a16:creationId xmlns:a16="http://schemas.microsoft.com/office/drawing/2014/main" id="{DDED22E8-72A6-B403-0715-3D08233AF0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8170" y="4267200"/>
              <a:ext cx="522515" cy="555172"/>
            </a:xfrm>
            <a:prstGeom prst="rect">
              <a:avLst/>
            </a:prstGeom>
          </p:spPr>
        </p:pic>
        <p:cxnSp>
          <p:nvCxnSpPr>
            <p:cNvPr id="97" name="Straight Arrow Connector 96">
              <a:extLst>
                <a:ext uri="{FF2B5EF4-FFF2-40B4-BE49-F238E27FC236}">
                  <a16:creationId xmlns:a16="http://schemas.microsoft.com/office/drawing/2014/main" id="{CA658248-10DA-41BF-C910-714E991B2DBD}"/>
                </a:ext>
              </a:extLst>
            </p:cNvPr>
            <p:cNvCxnSpPr>
              <a:cxnSpLocks/>
            </p:cNvCxnSpPr>
            <p:nvPr/>
          </p:nvCxnSpPr>
          <p:spPr>
            <a:xfrm>
              <a:off x="4952998" y="4212772"/>
              <a:ext cx="435429" cy="598714"/>
            </a:xfrm>
            <a:prstGeom prst="straightConnector1">
              <a:avLst/>
            </a:prstGeom>
            <a:ln w="57150">
              <a:solidFill>
                <a:srgbClr val="A2364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7A72948B-EF59-9202-615B-2DB5210499E0}"/>
                </a:ext>
              </a:extLst>
            </p:cNvPr>
            <p:cNvCxnSpPr>
              <a:cxnSpLocks/>
            </p:cNvCxnSpPr>
            <p:nvPr/>
          </p:nvCxnSpPr>
          <p:spPr>
            <a:xfrm flipH="1">
              <a:off x="4082141" y="4212771"/>
              <a:ext cx="304800" cy="576943"/>
            </a:xfrm>
            <a:prstGeom prst="straightConnector1">
              <a:avLst/>
            </a:prstGeom>
            <a:ln w="57150">
              <a:solidFill>
                <a:srgbClr val="A2364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9E6839AF-2867-AC31-FAAA-D3036A887CD9}"/>
                </a:ext>
              </a:extLst>
            </p:cNvPr>
            <p:cNvCxnSpPr>
              <a:cxnSpLocks/>
            </p:cNvCxnSpPr>
            <p:nvPr/>
          </p:nvCxnSpPr>
          <p:spPr>
            <a:xfrm flipH="1">
              <a:off x="2819398" y="5889170"/>
              <a:ext cx="587828" cy="566057"/>
            </a:xfrm>
            <a:prstGeom prst="straightConnector1">
              <a:avLst/>
            </a:prstGeom>
            <a:ln w="57150">
              <a:solidFill>
                <a:srgbClr val="A2364F"/>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E6B185F-150D-8489-2498-CE2EBAAAB520}"/>
                </a:ext>
              </a:extLst>
            </p:cNvPr>
            <p:cNvCxnSpPr>
              <a:cxnSpLocks/>
            </p:cNvCxnSpPr>
            <p:nvPr/>
          </p:nvCxnSpPr>
          <p:spPr>
            <a:xfrm>
              <a:off x="3842655" y="5889170"/>
              <a:ext cx="468086" cy="587828"/>
            </a:xfrm>
            <a:prstGeom prst="straightConnector1">
              <a:avLst/>
            </a:prstGeom>
            <a:ln w="57150">
              <a:solidFill>
                <a:srgbClr val="A2364F"/>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DFED17E4-EA01-09E0-D610-693ABB796BF6}"/>
                </a:ext>
              </a:extLst>
            </p:cNvPr>
            <p:cNvCxnSpPr>
              <a:cxnSpLocks/>
            </p:cNvCxnSpPr>
            <p:nvPr/>
          </p:nvCxnSpPr>
          <p:spPr>
            <a:xfrm>
              <a:off x="3690255" y="5856513"/>
              <a:ext cx="21772" cy="653142"/>
            </a:xfrm>
            <a:prstGeom prst="straightConnector1">
              <a:avLst/>
            </a:prstGeom>
            <a:ln w="57150">
              <a:solidFill>
                <a:srgbClr val="A2364F"/>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1F70C120-6FDD-DCED-2CA9-BB33CAE6BE4D}"/>
                </a:ext>
              </a:extLst>
            </p:cNvPr>
            <p:cNvCxnSpPr>
              <a:cxnSpLocks/>
            </p:cNvCxnSpPr>
            <p:nvPr/>
          </p:nvCxnSpPr>
          <p:spPr>
            <a:xfrm flipH="1">
              <a:off x="3352798" y="5867398"/>
              <a:ext cx="206828" cy="631372"/>
            </a:xfrm>
            <a:prstGeom prst="straightConnector1">
              <a:avLst/>
            </a:prstGeom>
            <a:ln w="57150">
              <a:solidFill>
                <a:srgbClr val="A2364F"/>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8B82F22D-2BEA-4647-BED0-13E505802EC6}"/>
                </a:ext>
              </a:extLst>
            </p:cNvPr>
            <p:cNvCxnSpPr>
              <a:cxnSpLocks/>
            </p:cNvCxnSpPr>
            <p:nvPr/>
          </p:nvCxnSpPr>
          <p:spPr>
            <a:xfrm flipV="1">
              <a:off x="4365172" y="4517570"/>
              <a:ext cx="598713" cy="32657"/>
            </a:xfrm>
            <a:prstGeom prst="straightConnector1">
              <a:avLst/>
            </a:prstGeom>
            <a:ln w="57150">
              <a:solidFill>
                <a:srgbClr val="A2364F"/>
              </a:solidFill>
              <a:prstDash val="sysDot"/>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8F5CF2B8-9E50-F810-B849-E5C3B32987B8}"/>
              </a:ext>
            </a:extLst>
          </p:cNvPr>
          <p:cNvGrpSpPr/>
          <p:nvPr/>
        </p:nvGrpSpPr>
        <p:grpSpPr>
          <a:xfrm>
            <a:off x="6770912" y="3213120"/>
            <a:ext cx="2920256" cy="1641906"/>
            <a:chOff x="6770912" y="3213120"/>
            <a:chExt cx="2920256" cy="1641906"/>
          </a:xfrm>
        </p:grpSpPr>
        <p:grpSp>
          <p:nvGrpSpPr>
            <p:cNvPr id="35" name="Group 34">
              <a:extLst>
                <a:ext uri="{FF2B5EF4-FFF2-40B4-BE49-F238E27FC236}">
                  <a16:creationId xmlns:a16="http://schemas.microsoft.com/office/drawing/2014/main" id="{D03C7D47-52EC-6FC1-0C32-A3B71976C284}"/>
                </a:ext>
              </a:extLst>
            </p:cNvPr>
            <p:cNvGrpSpPr/>
            <p:nvPr/>
          </p:nvGrpSpPr>
          <p:grpSpPr>
            <a:xfrm>
              <a:off x="6770912" y="3217221"/>
              <a:ext cx="1491343" cy="1637805"/>
              <a:chOff x="6770912" y="3217221"/>
              <a:chExt cx="1491343" cy="1637805"/>
            </a:xfrm>
          </p:grpSpPr>
          <p:grpSp>
            <p:nvGrpSpPr>
              <p:cNvPr id="86" name="Group 85">
                <a:extLst>
                  <a:ext uri="{FF2B5EF4-FFF2-40B4-BE49-F238E27FC236}">
                    <a16:creationId xmlns:a16="http://schemas.microsoft.com/office/drawing/2014/main" id="{CC59BC8E-B6C1-5B7C-0116-195956242FD5}"/>
                  </a:ext>
                </a:extLst>
              </p:cNvPr>
              <p:cNvGrpSpPr/>
              <p:nvPr/>
            </p:nvGrpSpPr>
            <p:grpSpPr>
              <a:xfrm>
                <a:off x="7163320" y="3217221"/>
                <a:ext cx="845743" cy="854676"/>
                <a:chOff x="6695103" y="3299848"/>
                <a:chExt cx="845743" cy="854676"/>
              </a:xfrm>
            </p:grpSpPr>
            <p:grpSp>
              <p:nvGrpSpPr>
                <p:cNvPr id="15" name="Group 14">
                  <a:extLst>
                    <a:ext uri="{FF2B5EF4-FFF2-40B4-BE49-F238E27FC236}">
                      <a16:creationId xmlns:a16="http://schemas.microsoft.com/office/drawing/2014/main" id="{2E572D38-2BDD-525B-FA23-8C8F0A2553D6}"/>
                    </a:ext>
                  </a:extLst>
                </p:cNvPr>
                <p:cNvGrpSpPr/>
                <p:nvPr/>
              </p:nvGrpSpPr>
              <p:grpSpPr>
                <a:xfrm>
                  <a:off x="6695103" y="3299848"/>
                  <a:ext cx="845743" cy="854676"/>
                  <a:chOff x="3325778" y="2712282"/>
                  <a:chExt cx="845743" cy="854676"/>
                </a:xfrm>
              </p:grpSpPr>
              <p:grpSp>
                <p:nvGrpSpPr>
                  <p:cNvPr id="16" name="Group 15">
                    <a:extLst>
                      <a:ext uri="{FF2B5EF4-FFF2-40B4-BE49-F238E27FC236}">
                        <a16:creationId xmlns:a16="http://schemas.microsoft.com/office/drawing/2014/main" id="{A08A49D3-DB37-6382-C986-BF0FC511B1D4}"/>
                      </a:ext>
                    </a:extLst>
                  </p:cNvPr>
                  <p:cNvGrpSpPr/>
                  <p:nvPr/>
                </p:nvGrpSpPr>
                <p:grpSpPr>
                  <a:xfrm>
                    <a:off x="3325778" y="2712282"/>
                    <a:ext cx="845743" cy="854676"/>
                    <a:chOff x="2839199" y="3391655"/>
                    <a:chExt cx="845743" cy="854676"/>
                  </a:xfrm>
                </p:grpSpPr>
                <p:cxnSp>
                  <p:nvCxnSpPr>
                    <p:cNvPr id="21" name="Straight Arrow Connector 20">
                      <a:extLst>
                        <a:ext uri="{FF2B5EF4-FFF2-40B4-BE49-F238E27FC236}">
                          <a16:creationId xmlns:a16="http://schemas.microsoft.com/office/drawing/2014/main" id="{9A980365-1ACE-026B-E684-500347A62B03}"/>
                        </a:ext>
                      </a:extLst>
                    </p:cNvPr>
                    <p:cNvCxnSpPr>
                      <a:cxnSpLocks/>
                    </p:cNvCxnSpPr>
                    <p:nvPr/>
                  </p:nvCxnSpPr>
                  <p:spPr>
                    <a:xfrm>
                      <a:off x="3096260" y="3391656"/>
                      <a:ext cx="10297" cy="854675"/>
                    </a:xfrm>
                    <a:prstGeom prst="straightConnector1">
                      <a:avLst/>
                    </a:prstGeom>
                    <a:ln w="57150">
                      <a:solidFill>
                        <a:srgbClr val="41131C"/>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9B8B194-914E-50E8-3B5E-7CBCC487A1C2}"/>
                        </a:ext>
                      </a:extLst>
                    </p:cNvPr>
                    <p:cNvCxnSpPr>
                      <a:cxnSpLocks/>
                    </p:cNvCxnSpPr>
                    <p:nvPr/>
                  </p:nvCxnSpPr>
                  <p:spPr>
                    <a:xfrm>
                      <a:off x="3371681" y="3391655"/>
                      <a:ext cx="10297" cy="854675"/>
                    </a:xfrm>
                    <a:prstGeom prst="straightConnector1">
                      <a:avLst/>
                    </a:prstGeom>
                    <a:ln w="57150">
                      <a:solidFill>
                        <a:srgbClr val="41131C"/>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D7FF956-55A4-4C06-0CF1-9496A72D2498}"/>
                        </a:ext>
                      </a:extLst>
                    </p:cNvPr>
                    <p:cNvCxnSpPr>
                      <a:cxnSpLocks/>
                    </p:cNvCxnSpPr>
                    <p:nvPr/>
                  </p:nvCxnSpPr>
                  <p:spPr>
                    <a:xfrm>
                      <a:off x="2839200" y="3694618"/>
                      <a:ext cx="845742" cy="869"/>
                    </a:xfrm>
                    <a:prstGeom prst="straightConnector1">
                      <a:avLst/>
                    </a:prstGeom>
                    <a:ln w="57150">
                      <a:solidFill>
                        <a:srgbClr val="41131C"/>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9616603-0FC2-22D9-3FFE-AF1DD36FEB77}"/>
                        </a:ext>
                      </a:extLst>
                    </p:cNvPr>
                    <p:cNvCxnSpPr>
                      <a:cxnSpLocks/>
                    </p:cNvCxnSpPr>
                    <p:nvPr/>
                  </p:nvCxnSpPr>
                  <p:spPr>
                    <a:xfrm>
                      <a:off x="2839199" y="3933316"/>
                      <a:ext cx="845742" cy="869"/>
                    </a:xfrm>
                    <a:prstGeom prst="straightConnector1">
                      <a:avLst/>
                    </a:prstGeom>
                    <a:ln w="57150">
                      <a:solidFill>
                        <a:srgbClr val="41131C"/>
                      </a:solidFill>
                    </a:ln>
                  </p:spPr>
                  <p:style>
                    <a:lnRef idx="1">
                      <a:schemeClr val="accent1"/>
                    </a:lnRef>
                    <a:fillRef idx="0">
                      <a:schemeClr val="accent1"/>
                    </a:fillRef>
                    <a:effectRef idx="0">
                      <a:schemeClr val="accent1"/>
                    </a:effectRef>
                    <a:fontRef idx="minor">
                      <a:schemeClr val="tx1"/>
                    </a:fontRef>
                  </p:style>
                </p:cxnSp>
              </p:grpSp>
              <p:sp>
                <p:nvSpPr>
                  <p:cNvPr id="17" name="Oval 16">
                    <a:extLst>
                      <a:ext uri="{FF2B5EF4-FFF2-40B4-BE49-F238E27FC236}">
                        <a16:creationId xmlns:a16="http://schemas.microsoft.com/office/drawing/2014/main" id="{6ECAFDE0-AA13-6AC7-DE4F-AA11D2881943}"/>
                      </a:ext>
                    </a:extLst>
                  </p:cNvPr>
                  <p:cNvSpPr/>
                  <p:nvPr/>
                </p:nvSpPr>
                <p:spPr>
                  <a:xfrm>
                    <a:off x="3662141" y="2787763"/>
                    <a:ext cx="169603" cy="152415"/>
                  </a:xfrm>
                  <a:prstGeom prst="ellipse">
                    <a:avLst/>
                  </a:prstGeom>
                  <a:solidFill>
                    <a:srgbClr val="DF99A6"/>
                  </a:solidFill>
                  <a:ln w="1270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AE829B-1C4B-AACD-952F-C9D67C492B58}"/>
                      </a:ext>
                    </a:extLst>
                  </p:cNvPr>
                  <p:cNvSpPr/>
                  <p:nvPr/>
                </p:nvSpPr>
                <p:spPr>
                  <a:xfrm>
                    <a:off x="3919201" y="3072365"/>
                    <a:ext cx="169603" cy="152415"/>
                  </a:xfrm>
                  <a:prstGeom prst="ellipse">
                    <a:avLst/>
                  </a:prstGeom>
                  <a:solidFill>
                    <a:srgbClr val="DF99A6"/>
                  </a:solidFill>
                  <a:ln w="1270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ross 18">
                    <a:extLst>
                      <a:ext uri="{FF2B5EF4-FFF2-40B4-BE49-F238E27FC236}">
                        <a16:creationId xmlns:a16="http://schemas.microsoft.com/office/drawing/2014/main" id="{8D5E3166-7468-D5D9-6F5A-D1B8CA22C27F}"/>
                      </a:ext>
                    </a:extLst>
                  </p:cNvPr>
                  <p:cNvSpPr/>
                  <p:nvPr/>
                </p:nvSpPr>
                <p:spPr>
                  <a:xfrm rot="2760000">
                    <a:off x="3349893" y="2810543"/>
                    <a:ext cx="128909" cy="128909"/>
                  </a:xfrm>
                  <a:prstGeom prst="plus">
                    <a:avLst/>
                  </a:prstGeom>
                  <a:solidFill>
                    <a:srgbClr val="A2364F"/>
                  </a:solidFill>
                  <a:ln>
                    <a:solidFill>
                      <a:srgbClr val="DF99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ross 19">
                    <a:extLst>
                      <a:ext uri="{FF2B5EF4-FFF2-40B4-BE49-F238E27FC236}">
                        <a16:creationId xmlns:a16="http://schemas.microsoft.com/office/drawing/2014/main" id="{DB11B318-863F-0DA9-D716-ED66DC5EBBBB}"/>
                      </a:ext>
                    </a:extLst>
                  </p:cNvPr>
                  <p:cNvSpPr/>
                  <p:nvPr/>
                </p:nvSpPr>
                <p:spPr>
                  <a:xfrm rot="2760000">
                    <a:off x="3349892" y="3361386"/>
                    <a:ext cx="128909" cy="128909"/>
                  </a:xfrm>
                  <a:prstGeom prst="plus">
                    <a:avLst/>
                  </a:prstGeom>
                  <a:solidFill>
                    <a:srgbClr val="A2364F"/>
                  </a:solidFill>
                  <a:ln>
                    <a:solidFill>
                      <a:srgbClr val="DF99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Oval 55">
                  <a:extLst>
                    <a:ext uri="{FF2B5EF4-FFF2-40B4-BE49-F238E27FC236}">
                      <a16:creationId xmlns:a16="http://schemas.microsoft.com/office/drawing/2014/main" id="{9F4939FA-9C39-8B3C-21BA-864039C492A7}"/>
                    </a:ext>
                  </a:extLst>
                </p:cNvPr>
                <p:cNvSpPr/>
                <p:nvPr/>
              </p:nvSpPr>
              <p:spPr>
                <a:xfrm>
                  <a:off x="6697287" y="3628717"/>
                  <a:ext cx="169603" cy="152415"/>
                </a:xfrm>
                <a:prstGeom prst="ellipse">
                  <a:avLst/>
                </a:prstGeom>
                <a:solidFill>
                  <a:schemeClr val="bg1"/>
                </a:solidFill>
                <a:ln w="12700">
                  <a:solidFill>
                    <a:srgbClr val="A236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7" name="Straight Arrow Connector 106">
                <a:extLst>
                  <a:ext uri="{FF2B5EF4-FFF2-40B4-BE49-F238E27FC236}">
                    <a16:creationId xmlns:a16="http://schemas.microsoft.com/office/drawing/2014/main" id="{8AA84ECB-5AB1-7568-7627-54635934F3C8}"/>
                  </a:ext>
                </a:extLst>
              </p:cNvPr>
              <p:cNvCxnSpPr>
                <a:cxnSpLocks/>
              </p:cNvCxnSpPr>
              <p:nvPr/>
            </p:nvCxnSpPr>
            <p:spPr>
              <a:xfrm flipH="1">
                <a:off x="6770912" y="4234541"/>
                <a:ext cx="587828" cy="566057"/>
              </a:xfrm>
              <a:prstGeom prst="straightConnector1">
                <a:avLst/>
              </a:prstGeom>
              <a:ln w="57150">
                <a:solidFill>
                  <a:srgbClr val="A2364F"/>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714023A7-17F4-9268-990A-DB3CBF941A16}"/>
                  </a:ext>
                </a:extLst>
              </p:cNvPr>
              <p:cNvCxnSpPr>
                <a:cxnSpLocks/>
              </p:cNvCxnSpPr>
              <p:nvPr/>
            </p:nvCxnSpPr>
            <p:spPr>
              <a:xfrm>
                <a:off x="7794169" y="4234541"/>
                <a:ext cx="468086" cy="587828"/>
              </a:xfrm>
              <a:prstGeom prst="straightConnector1">
                <a:avLst/>
              </a:prstGeom>
              <a:ln w="57150">
                <a:solidFill>
                  <a:srgbClr val="A2364F"/>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1772A2F5-5748-ED51-610F-F533E6FBF980}"/>
                  </a:ext>
                </a:extLst>
              </p:cNvPr>
              <p:cNvCxnSpPr>
                <a:cxnSpLocks/>
              </p:cNvCxnSpPr>
              <p:nvPr/>
            </p:nvCxnSpPr>
            <p:spPr>
              <a:xfrm>
                <a:off x="7641769" y="4201884"/>
                <a:ext cx="21772" cy="653142"/>
              </a:xfrm>
              <a:prstGeom prst="straightConnector1">
                <a:avLst/>
              </a:prstGeom>
              <a:ln w="57150">
                <a:solidFill>
                  <a:srgbClr val="A2364F"/>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20CBE1F1-B393-EFB8-D8E4-6D0B594A0B09}"/>
                  </a:ext>
                </a:extLst>
              </p:cNvPr>
              <p:cNvCxnSpPr>
                <a:cxnSpLocks/>
              </p:cNvCxnSpPr>
              <p:nvPr/>
            </p:nvCxnSpPr>
            <p:spPr>
              <a:xfrm flipH="1">
                <a:off x="7304312" y="4212769"/>
                <a:ext cx="206828" cy="631372"/>
              </a:xfrm>
              <a:prstGeom prst="straightConnector1">
                <a:avLst/>
              </a:prstGeom>
              <a:ln w="57150">
                <a:solidFill>
                  <a:srgbClr val="A2364F"/>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11" name="TextBox 110">
              <a:extLst>
                <a:ext uri="{FF2B5EF4-FFF2-40B4-BE49-F238E27FC236}">
                  <a16:creationId xmlns:a16="http://schemas.microsoft.com/office/drawing/2014/main" id="{B77D868D-FA14-A057-A1D7-0EB55E1D62C7}"/>
                </a:ext>
              </a:extLst>
            </p:cNvPr>
            <p:cNvSpPr txBox="1"/>
            <p:nvPr/>
          </p:nvSpPr>
          <p:spPr>
            <a:xfrm>
              <a:off x="8025261" y="3213120"/>
              <a:ext cx="1665907" cy="923330"/>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375623"/>
                  </a:solidFill>
                  <a:ea typeface="Calibri"/>
                  <a:cs typeface="Calibri"/>
                </a:rPr>
                <a:t>Good move</a:t>
              </a:r>
              <a:endParaRPr lang="en-US">
                <a:solidFill>
                  <a:srgbClr val="375623"/>
                </a:solidFill>
                <a:ea typeface="Calibri" panose="020F0502020204030204"/>
                <a:cs typeface="Calibri" panose="020F0502020204030204"/>
              </a:endParaRPr>
            </a:p>
            <a:p>
              <a:pPr algn="ctr"/>
              <a:r>
                <a:rPr lang="en-US" b="1">
                  <a:solidFill>
                    <a:srgbClr val="375623"/>
                  </a:solidFill>
                  <a:ea typeface="Calibri"/>
                  <a:cs typeface="Calibri"/>
                </a:rPr>
                <a:t>(avoids human winning)</a:t>
              </a:r>
              <a:endParaRPr lang="en-US">
                <a:solidFill>
                  <a:srgbClr val="375623"/>
                </a:solidFill>
                <a:ea typeface="Calibri" panose="020F0502020204030204"/>
                <a:cs typeface="Calibri" panose="020F0502020204030204"/>
              </a:endParaRPr>
            </a:p>
          </p:txBody>
        </p:sp>
      </p:grpSp>
      <p:pic>
        <p:nvPicPr>
          <p:cNvPr id="113" name="Picture 112" descr="Battle between pawn and king">
            <a:extLst>
              <a:ext uri="{FF2B5EF4-FFF2-40B4-BE49-F238E27FC236}">
                <a16:creationId xmlns:a16="http://schemas.microsoft.com/office/drawing/2014/main" id="{0E0C0A85-A2B0-0F1F-F54F-71336E131098}"/>
              </a:ext>
            </a:extLst>
          </p:cNvPr>
          <p:cNvPicPr>
            <a:picLocks noChangeAspect="1"/>
          </p:cNvPicPr>
          <p:nvPr/>
        </p:nvPicPr>
        <p:blipFill>
          <a:blip r:embed="rId6"/>
          <a:stretch>
            <a:fillRect/>
          </a:stretch>
        </p:blipFill>
        <p:spPr>
          <a:xfrm>
            <a:off x="609600" y="2574239"/>
            <a:ext cx="2275114" cy="1480923"/>
          </a:xfrm>
          <a:prstGeom prst="rect">
            <a:avLst/>
          </a:prstGeom>
        </p:spPr>
      </p:pic>
      <p:pic>
        <p:nvPicPr>
          <p:cNvPr id="114" name="Picture 113" descr="Hourglass and a calendar">
            <a:extLst>
              <a:ext uri="{FF2B5EF4-FFF2-40B4-BE49-F238E27FC236}">
                <a16:creationId xmlns:a16="http://schemas.microsoft.com/office/drawing/2014/main" id="{1B746CCF-EF2C-A6A1-97F7-634248E07C2F}"/>
              </a:ext>
            </a:extLst>
          </p:cNvPr>
          <p:cNvPicPr>
            <a:picLocks noChangeAspect="1"/>
          </p:cNvPicPr>
          <p:nvPr/>
        </p:nvPicPr>
        <p:blipFill>
          <a:blip r:embed="rId7"/>
          <a:stretch>
            <a:fillRect/>
          </a:stretch>
        </p:blipFill>
        <p:spPr>
          <a:xfrm>
            <a:off x="609600" y="4361174"/>
            <a:ext cx="2275115" cy="1499336"/>
          </a:xfrm>
          <a:prstGeom prst="rect">
            <a:avLst/>
          </a:prstGeom>
        </p:spPr>
      </p:pic>
      <p:pic>
        <p:nvPicPr>
          <p:cNvPr id="115" name="Picture 114" descr="A close up view of a puzzle game">
            <a:extLst>
              <a:ext uri="{FF2B5EF4-FFF2-40B4-BE49-F238E27FC236}">
                <a16:creationId xmlns:a16="http://schemas.microsoft.com/office/drawing/2014/main" id="{8FF93E43-E04F-3009-FDCA-0927797C865D}"/>
              </a:ext>
            </a:extLst>
          </p:cNvPr>
          <p:cNvPicPr>
            <a:picLocks noChangeAspect="1"/>
          </p:cNvPicPr>
          <p:nvPr/>
        </p:nvPicPr>
        <p:blipFill>
          <a:blip r:embed="rId8"/>
          <a:stretch>
            <a:fillRect/>
          </a:stretch>
        </p:blipFill>
        <p:spPr>
          <a:xfrm>
            <a:off x="8131628" y="1470360"/>
            <a:ext cx="2090058" cy="1315594"/>
          </a:xfrm>
          <a:prstGeom prst="rect">
            <a:avLst/>
          </a:prstGeom>
        </p:spPr>
      </p:pic>
      <p:pic>
        <p:nvPicPr>
          <p:cNvPr id="116" name="Picture 115" descr="A board game">
            <a:extLst>
              <a:ext uri="{FF2B5EF4-FFF2-40B4-BE49-F238E27FC236}">
                <a16:creationId xmlns:a16="http://schemas.microsoft.com/office/drawing/2014/main" id="{F3DF49A4-AE2F-E82B-1DC8-FDF070AEF253}"/>
              </a:ext>
            </a:extLst>
          </p:cNvPr>
          <p:cNvPicPr>
            <a:picLocks noChangeAspect="1"/>
          </p:cNvPicPr>
          <p:nvPr/>
        </p:nvPicPr>
        <p:blipFill>
          <a:blip r:embed="rId9"/>
          <a:stretch>
            <a:fillRect/>
          </a:stretch>
        </p:blipFill>
        <p:spPr>
          <a:xfrm>
            <a:off x="9688286" y="3102428"/>
            <a:ext cx="2090058" cy="1317171"/>
          </a:xfrm>
          <a:prstGeom prst="rect">
            <a:avLst/>
          </a:prstGeom>
        </p:spPr>
      </p:pic>
      <p:pic>
        <p:nvPicPr>
          <p:cNvPr id="118" name="Picture 117" descr="A hand holding a pencil over a blueprint&#10;&#10;Description automatically generated">
            <a:extLst>
              <a:ext uri="{FF2B5EF4-FFF2-40B4-BE49-F238E27FC236}">
                <a16:creationId xmlns:a16="http://schemas.microsoft.com/office/drawing/2014/main" id="{5D99F4E3-C224-1B48-89E6-CB46916E3CF8}"/>
              </a:ext>
            </a:extLst>
          </p:cNvPr>
          <p:cNvPicPr>
            <a:picLocks noChangeAspect="1"/>
          </p:cNvPicPr>
          <p:nvPr/>
        </p:nvPicPr>
        <p:blipFill>
          <a:blip r:embed="rId10"/>
          <a:srcRect t="468" b="468"/>
          <a:stretch/>
        </p:blipFill>
        <p:spPr>
          <a:xfrm>
            <a:off x="9072149" y="4788551"/>
            <a:ext cx="1662610" cy="1713688"/>
          </a:xfrm>
          <a:prstGeom prst="rect">
            <a:avLst/>
          </a:prstGeom>
        </p:spPr>
      </p:pic>
      <p:pic>
        <p:nvPicPr>
          <p:cNvPr id="119" name="Picture 118" descr="3D rendering of a robotic arm with fingers half-curled and the index finger pointing out">
            <a:extLst>
              <a:ext uri="{FF2B5EF4-FFF2-40B4-BE49-F238E27FC236}">
                <a16:creationId xmlns:a16="http://schemas.microsoft.com/office/drawing/2014/main" id="{186A7B13-D054-F53B-B1F5-34619429C75F}"/>
              </a:ext>
            </a:extLst>
          </p:cNvPr>
          <p:cNvPicPr>
            <a:picLocks noChangeAspect="1"/>
          </p:cNvPicPr>
          <p:nvPr/>
        </p:nvPicPr>
        <p:blipFill>
          <a:blip r:embed="rId11"/>
          <a:stretch>
            <a:fillRect/>
          </a:stretch>
        </p:blipFill>
        <p:spPr>
          <a:xfrm>
            <a:off x="6730995" y="5143499"/>
            <a:ext cx="1984837" cy="1502231"/>
          </a:xfrm>
          <a:prstGeom prst="rect">
            <a:avLst/>
          </a:prstGeom>
        </p:spPr>
      </p:pic>
      <p:sp>
        <p:nvSpPr>
          <p:cNvPr id="120" name="TextBox 119">
            <a:extLst>
              <a:ext uri="{FF2B5EF4-FFF2-40B4-BE49-F238E27FC236}">
                <a16:creationId xmlns:a16="http://schemas.microsoft.com/office/drawing/2014/main" id="{7BA24C20-7BE0-44C7-5697-9DD0BEFA7EC3}"/>
              </a:ext>
            </a:extLst>
          </p:cNvPr>
          <p:cNvSpPr txBox="1"/>
          <p:nvPr/>
        </p:nvSpPr>
        <p:spPr>
          <a:xfrm>
            <a:off x="2168747" y="1373434"/>
            <a:ext cx="2275506" cy="1200329"/>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41131C"/>
                </a:solidFill>
                <a:ea typeface="Calibri"/>
                <a:cs typeface="Calibri"/>
              </a:rPr>
              <a:t>Decisions based on scores</a:t>
            </a:r>
          </a:p>
          <a:p>
            <a:pPr algn="ctr"/>
            <a:r>
              <a:rPr lang="en-US" sz="2400" b="1">
                <a:solidFill>
                  <a:srgbClr val="41131C"/>
                </a:solidFill>
                <a:ea typeface="Calibri"/>
                <a:cs typeface="Calibri"/>
              </a:rPr>
              <a:t>(or costs)</a:t>
            </a:r>
          </a:p>
        </p:txBody>
      </p:sp>
    </p:spTree>
    <p:extLst>
      <p:ext uri="{BB962C8B-B14F-4D97-AF65-F5344CB8AC3E}">
        <p14:creationId xmlns:p14="http://schemas.microsoft.com/office/powerpoint/2010/main" val="5718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0"/>
                                        </p:tgtEl>
                                        <p:attrNameLst>
                                          <p:attrName>style.visibility</p:attrName>
                                        </p:attrNameLst>
                                      </p:cBhvr>
                                      <p:to>
                                        <p:strVal val="visible"/>
                                      </p:to>
                                    </p:set>
                                    <p:animEffect transition="in" filter="fade">
                                      <p:cBhvr>
                                        <p:cTn id="22" dur="500"/>
                                        <p:tgtEl>
                                          <p:spTgt spid="1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3"/>
                                        </p:tgtEl>
                                        <p:attrNameLst>
                                          <p:attrName>style.visibility</p:attrName>
                                        </p:attrNameLst>
                                      </p:cBhvr>
                                      <p:to>
                                        <p:strVal val="visible"/>
                                      </p:to>
                                    </p:set>
                                    <p:animEffect transition="in" filter="fade">
                                      <p:cBhvr>
                                        <p:cTn id="27" dur="500"/>
                                        <p:tgtEl>
                                          <p:spTgt spid="113"/>
                                        </p:tgtEl>
                                      </p:cBhvr>
                                    </p:animEffect>
                                  </p:childTnLst>
                                </p:cTn>
                              </p:par>
                              <p:par>
                                <p:cTn id="28" presetID="10" presetClass="entr" presetSubtype="0" fill="hold" nodeType="withEffect">
                                  <p:stCondLst>
                                    <p:cond delay="0"/>
                                  </p:stCondLst>
                                  <p:childTnLst>
                                    <p:set>
                                      <p:cBhvr>
                                        <p:cTn id="29" dur="1" fill="hold">
                                          <p:stCondLst>
                                            <p:cond delay="0"/>
                                          </p:stCondLst>
                                        </p:cTn>
                                        <p:tgtEl>
                                          <p:spTgt spid="114"/>
                                        </p:tgtEl>
                                        <p:attrNameLst>
                                          <p:attrName>style.visibility</p:attrName>
                                        </p:attrNameLst>
                                      </p:cBhvr>
                                      <p:to>
                                        <p:strVal val="visible"/>
                                      </p:to>
                                    </p:set>
                                    <p:animEffect transition="in" filter="fade">
                                      <p:cBhvr>
                                        <p:cTn id="30" dur="500"/>
                                        <p:tgtEl>
                                          <p:spTgt spid="114"/>
                                        </p:tgtEl>
                                      </p:cBhvr>
                                    </p:animEffect>
                                  </p:childTnLst>
                                </p:cTn>
                              </p:par>
                              <p:par>
                                <p:cTn id="31" presetID="10" presetClass="entr" presetSubtype="0" fill="hold" nodeType="withEffect">
                                  <p:stCondLst>
                                    <p:cond delay="0"/>
                                  </p:stCondLst>
                                  <p:childTnLst>
                                    <p:set>
                                      <p:cBhvr>
                                        <p:cTn id="32" dur="1" fill="hold">
                                          <p:stCondLst>
                                            <p:cond delay="0"/>
                                          </p:stCondLst>
                                        </p:cTn>
                                        <p:tgtEl>
                                          <p:spTgt spid="118"/>
                                        </p:tgtEl>
                                        <p:attrNameLst>
                                          <p:attrName>style.visibility</p:attrName>
                                        </p:attrNameLst>
                                      </p:cBhvr>
                                      <p:to>
                                        <p:strVal val="visible"/>
                                      </p:to>
                                    </p:set>
                                    <p:animEffect transition="in" filter="fade">
                                      <p:cBhvr>
                                        <p:cTn id="33" dur="500"/>
                                        <p:tgtEl>
                                          <p:spTgt spid="118"/>
                                        </p:tgtEl>
                                      </p:cBhvr>
                                    </p:animEffect>
                                  </p:childTnLst>
                                </p:cTn>
                              </p:par>
                              <p:par>
                                <p:cTn id="34" presetID="10" presetClass="entr" presetSubtype="0" fill="hold" nodeType="withEffect">
                                  <p:stCondLst>
                                    <p:cond delay="0"/>
                                  </p:stCondLst>
                                  <p:childTnLst>
                                    <p:set>
                                      <p:cBhvr>
                                        <p:cTn id="35" dur="1" fill="hold">
                                          <p:stCondLst>
                                            <p:cond delay="0"/>
                                          </p:stCondLst>
                                        </p:cTn>
                                        <p:tgtEl>
                                          <p:spTgt spid="116"/>
                                        </p:tgtEl>
                                        <p:attrNameLst>
                                          <p:attrName>style.visibility</p:attrName>
                                        </p:attrNameLst>
                                      </p:cBhvr>
                                      <p:to>
                                        <p:strVal val="visible"/>
                                      </p:to>
                                    </p:set>
                                    <p:animEffect transition="in" filter="fade">
                                      <p:cBhvr>
                                        <p:cTn id="36" dur="500"/>
                                        <p:tgtEl>
                                          <p:spTgt spid="116"/>
                                        </p:tgtEl>
                                      </p:cBhvr>
                                    </p:animEffect>
                                  </p:childTnLst>
                                </p:cTn>
                              </p:par>
                              <p:par>
                                <p:cTn id="37" presetID="10" presetClass="entr" presetSubtype="0" fill="hold" nodeType="withEffect">
                                  <p:stCondLst>
                                    <p:cond delay="0"/>
                                  </p:stCondLst>
                                  <p:childTnLst>
                                    <p:set>
                                      <p:cBhvr>
                                        <p:cTn id="38" dur="1" fill="hold">
                                          <p:stCondLst>
                                            <p:cond delay="0"/>
                                          </p:stCondLst>
                                        </p:cTn>
                                        <p:tgtEl>
                                          <p:spTgt spid="115"/>
                                        </p:tgtEl>
                                        <p:attrNameLst>
                                          <p:attrName>style.visibility</p:attrName>
                                        </p:attrNameLst>
                                      </p:cBhvr>
                                      <p:to>
                                        <p:strVal val="visible"/>
                                      </p:to>
                                    </p:set>
                                    <p:animEffect transition="in" filter="fade">
                                      <p:cBhvr>
                                        <p:cTn id="39" dur="500"/>
                                        <p:tgtEl>
                                          <p:spTgt spid="115"/>
                                        </p:tgtEl>
                                      </p:cBhvr>
                                    </p:animEffect>
                                  </p:childTnLst>
                                </p:cTn>
                              </p:par>
                              <p:par>
                                <p:cTn id="40" presetID="10" presetClass="entr" presetSubtype="0" fill="hold" nodeType="withEffect">
                                  <p:stCondLst>
                                    <p:cond delay="0"/>
                                  </p:stCondLst>
                                  <p:childTnLst>
                                    <p:set>
                                      <p:cBhvr>
                                        <p:cTn id="41" dur="1" fill="hold">
                                          <p:stCondLst>
                                            <p:cond delay="0"/>
                                          </p:stCondLst>
                                        </p:cTn>
                                        <p:tgtEl>
                                          <p:spTgt spid="119"/>
                                        </p:tgtEl>
                                        <p:attrNameLst>
                                          <p:attrName>style.visibility</p:attrName>
                                        </p:attrNameLst>
                                      </p:cBhvr>
                                      <p:to>
                                        <p:strVal val="visible"/>
                                      </p:to>
                                    </p:set>
                                    <p:animEffect transition="in" filter="fade">
                                      <p:cBhvr>
                                        <p:cTn id="42"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61A44-95F7-D086-E380-BB50E32D694A}"/>
              </a:ext>
            </a:extLst>
          </p:cNvPr>
          <p:cNvSpPr>
            <a:spLocks noGrp="1"/>
          </p:cNvSpPr>
          <p:nvPr>
            <p:ph type="title"/>
          </p:nvPr>
        </p:nvSpPr>
        <p:spPr/>
        <p:txBody>
          <a:bodyPr/>
          <a:lstStyle/>
          <a:p>
            <a:r>
              <a:rPr lang="en-GB">
                <a:latin typeface="Poppins"/>
                <a:cs typeface="Poppins"/>
              </a:rPr>
              <a:t>LIME </a:t>
            </a:r>
            <a:r>
              <a:rPr lang="en-GB" sz="2200">
                <a:latin typeface="Poppins"/>
                <a:cs typeface="Poppins"/>
              </a:rPr>
              <a:t>(</a:t>
            </a:r>
            <a:r>
              <a:rPr lang="en-CA" sz="2200">
                <a:latin typeface="Poppins"/>
                <a:cs typeface="Poppins"/>
              </a:rPr>
              <a:t>Local Interpretable Model-Agnostic Explanations)</a:t>
            </a:r>
            <a:endParaRPr lang="en-CA" sz="2200" b="0">
              <a:latin typeface="Poppins"/>
              <a:cs typeface="Poppins"/>
            </a:endParaRPr>
          </a:p>
        </p:txBody>
      </p:sp>
      <p:pic>
        <p:nvPicPr>
          <p:cNvPr id="7" name="Picture 6">
            <a:extLst>
              <a:ext uri="{FF2B5EF4-FFF2-40B4-BE49-F238E27FC236}">
                <a16:creationId xmlns:a16="http://schemas.microsoft.com/office/drawing/2014/main" id="{08AA757E-1AAE-7317-6A85-5EE2360AE84E}"/>
              </a:ext>
            </a:extLst>
          </p:cNvPr>
          <p:cNvPicPr>
            <a:picLocks noChangeAspect="1"/>
          </p:cNvPicPr>
          <p:nvPr/>
        </p:nvPicPr>
        <p:blipFill>
          <a:blip r:embed="rId3"/>
          <a:stretch>
            <a:fillRect/>
          </a:stretch>
        </p:blipFill>
        <p:spPr>
          <a:xfrm>
            <a:off x="0" y="1401775"/>
            <a:ext cx="12192000" cy="4054449"/>
          </a:xfrm>
          <a:prstGeom prst="rect">
            <a:avLst/>
          </a:prstGeom>
        </p:spPr>
      </p:pic>
    </p:spTree>
    <p:extLst>
      <p:ext uri="{BB962C8B-B14F-4D97-AF65-F5344CB8AC3E}">
        <p14:creationId xmlns:p14="http://schemas.microsoft.com/office/powerpoint/2010/main" val="33807221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E1391-904A-610F-BF43-4B4BE9E41F1E}"/>
              </a:ext>
            </a:extLst>
          </p:cNvPr>
          <p:cNvSpPr>
            <a:spLocks noGrp="1"/>
          </p:cNvSpPr>
          <p:nvPr>
            <p:ph type="title"/>
          </p:nvPr>
        </p:nvSpPr>
        <p:spPr/>
        <p:txBody>
          <a:bodyPr/>
          <a:lstStyle/>
          <a:p>
            <a:r>
              <a:rPr lang="en-GB">
                <a:latin typeface="Poppins"/>
                <a:ea typeface="Calibri Light"/>
                <a:cs typeface="Calibri Light"/>
              </a:rPr>
              <a:t>LIME </a:t>
            </a:r>
            <a:r>
              <a:rPr lang="en-GB" sz="2200">
                <a:latin typeface="Poppins"/>
                <a:ea typeface="Calibri Light"/>
                <a:cs typeface="Calibri Light"/>
              </a:rPr>
              <a:t>(</a:t>
            </a:r>
            <a:r>
              <a:rPr lang="en-CA" sz="2200">
                <a:latin typeface="Poppins"/>
                <a:ea typeface="Calibri Light"/>
                <a:cs typeface="Calibri Light"/>
              </a:rPr>
              <a:t>Local Interpretable Model-Agnostic Explanations)</a:t>
            </a:r>
            <a:endParaRPr lang="en-US" sz="2200">
              <a:latin typeface="Poppins"/>
              <a:ea typeface="Calibri Light"/>
              <a:cs typeface="Calibri Light"/>
            </a:endParaRPr>
          </a:p>
        </p:txBody>
      </p:sp>
      <p:pic>
        <p:nvPicPr>
          <p:cNvPr id="9" name="Picture 8" descr="A collage of a person playing a guitar&#10;&#10;AI-generated content may be incorrect.">
            <a:extLst>
              <a:ext uri="{FF2B5EF4-FFF2-40B4-BE49-F238E27FC236}">
                <a16:creationId xmlns:a16="http://schemas.microsoft.com/office/drawing/2014/main" id="{72BB3FDE-3CC5-2E35-14CB-25264D7C54AE}"/>
              </a:ext>
            </a:extLst>
          </p:cNvPr>
          <p:cNvPicPr>
            <a:picLocks noChangeAspect="1"/>
          </p:cNvPicPr>
          <p:nvPr/>
        </p:nvPicPr>
        <p:blipFill>
          <a:blip r:embed="rId2"/>
          <a:srcRect t="1707" r="75000" b="18049"/>
          <a:stretch/>
        </p:blipFill>
        <p:spPr>
          <a:xfrm>
            <a:off x="949819" y="3918286"/>
            <a:ext cx="1938760" cy="2076695"/>
          </a:xfrm>
          <a:prstGeom prst="rect">
            <a:avLst/>
          </a:prstGeom>
        </p:spPr>
      </p:pic>
      <p:grpSp>
        <p:nvGrpSpPr>
          <p:cNvPr id="25" name="Group 24">
            <a:extLst>
              <a:ext uri="{FF2B5EF4-FFF2-40B4-BE49-F238E27FC236}">
                <a16:creationId xmlns:a16="http://schemas.microsoft.com/office/drawing/2014/main" id="{083E1FB5-824F-5F86-2831-2732DCF731A6}"/>
              </a:ext>
            </a:extLst>
          </p:cNvPr>
          <p:cNvGrpSpPr/>
          <p:nvPr/>
        </p:nvGrpSpPr>
        <p:grpSpPr>
          <a:xfrm>
            <a:off x="3627517" y="3922260"/>
            <a:ext cx="1945149" cy="1848692"/>
            <a:chOff x="4126675" y="2295896"/>
            <a:chExt cx="2919350" cy="2919350"/>
          </a:xfrm>
        </p:grpSpPr>
        <p:sp>
          <p:nvSpPr>
            <p:cNvPr id="11" name="Rectangle 10">
              <a:extLst>
                <a:ext uri="{FF2B5EF4-FFF2-40B4-BE49-F238E27FC236}">
                  <a16:creationId xmlns:a16="http://schemas.microsoft.com/office/drawing/2014/main" id="{A48402AF-36E2-D852-A848-F618644CAC1C}"/>
                </a:ext>
              </a:extLst>
            </p:cNvPr>
            <p:cNvSpPr/>
            <p:nvPr/>
          </p:nvSpPr>
          <p:spPr>
            <a:xfrm>
              <a:off x="4126675" y="2295896"/>
              <a:ext cx="2919350" cy="291935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C1C715B-3E1D-240A-B3CD-E617089E9953}"/>
                </a:ext>
              </a:extLst>
            </p:cNvPr>
            <p:cNvSpPr/>
            <p:nvPr/>
          </p:nvSpPr>
          <p:spPr>
            <a:xfrm>
              <a:off x="4856856" y="2884275"/>
              <a:ext cx="1574733" cy="2330845"/>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6E49040-0B8B-85C1-BBB8-E05D40B3D733}"/>
                </a:ext>
              </a:extLst>
            </p:cNvPr>
            <p:cNvSpPr/>
            <p:nvPr/>
          </p:nvSpPr>
          <p:spPr>
            <a:xfrm>
              <a:off x="5155869" y="2295896"/>
              <a:ext cx="860961" cy="100940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E998E9-6EF4-546B-B430-71B8CEFBE0AD}"/>
                </a:ext>
              </a:extLst>
            </p:cNvPr>
            <p:cNvSpPr/>
            <p:nvPr/>
          </p:nvSpPr>
          <p:spPr>
            <a:xfrm>
              <a:off x="4127300" y="3611200"/>
              <a:ext cx="1468631" cy="100940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D75E104-2967-D42F-0C01-683DBCCD0BFC}"/>
                </a:ext>
              </a:extLst>
            </p:cNvPr>
            <p:cNvSpPr/>
            <p:nvPr/>
          </p:nvSpPr>
          <p:spPr>
            <a:xfrm rot="-360000">
              <a:off x="5161258" y="3855694"/>
              <a:ext cx="1871239" cy="241139"/>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6C3F83F-991C-247B-FCC2-44FABED9F901}"/>
                </a:ext>
              </a:extLst>
            </p:cNvPr>
            <p:cNvSpPr txBox="1"/>
            <p:nvPr/>
          </p:nvSpPr>
          <p:spPr>
            <a:xfrm>
              <a:off x="4427316" y="2720050"/>
              <a:ext cx="3607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C00000"/>
                  </a:solidFill>
                  <a:latin typeface="Arial"/>
                  <a:cs typeface="Arial"/>
                </a:rPr>
                <a:t>1</a:t>
              </a:r>
            </a:p>
          </p:txBody>
        </p:sp>
        <p:sp>
          <p:nvSpPr>
            <p:cNvPr id="17" name="TextBox 16">
              <a:extLst>
                <a:ext uri="{FF2B5EF4-FFF2-40B4-BE49-F238E27FC236}">
                  <a16:creationId xmlns:a16="http://schemas.microsoft.com/office/drawing/2014/main" id="{D8F47AB2-5B77-539C-7618-3547174D0D85}"/>
                </a:ext>
              </a:extLst>
            </p:cNvPr>
            <p:cNvSpPr txBox="1"/>
            <p:nvPr/>
          </p:nvSpPr>
          <p:spPr>
            <a:xfrm>
              <a:off x="5401518" y="2501739"/>
              <a:ext cx="3607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C00000"/>
                  </a:solidFill>
                  <a:latin typeface="Arial"/>
                  <a:cs typeface="Arial"/>
                </a:rPr>
                <a:t>2</a:t>
              </a:r>
            </a:p>
          </p:txBody>
        </p:sp>
        <p:sp>
          <p:nvSpPr>
            <p:cNvPr id="18" name="TextBox 17">
              <a:extLst>
                <a:ext uri="{FF2B5EF4-FFF2-40B4-BE49-F238E27FC236}">
                  <a16:creationId xmlns:a16="http://schemas.microsoft.com/office/drawing/2014/main" id="{798B9F68-A0B7-D77B-8657-2FEA39889597}"/>
                </a:ext>
              </a:extLst>
            </p:cNvPr>
            <p:cNvSpPr txBox="1"/>
            <p:nvPr/>
          </p:nvSpPr>
          <p:spPr>
            <a:xfrm>
              <a:off x="6433593" y="2623593"/>
              <a:ext cx="3607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C00000"/>
                  </a:solidFill>
                  <a:latin typeface="Arial"/>
                  <a:cs typeface="Arial"/>
                </a:rPr>
                <a:t>3</a:t>
              </a:r>
            </a:p>
          </p:txBody>
        </p:sp>
        <p:sp>
          <p:nvSpPr>
            <p:cNvPr id="19" name="TextBox 18">
              <a:extLst>
                <a:ext uri="{FF2B5EF4-FFF2-40B4-BE49-F238E27FC236}">
                  <a16:creationId xmlns:a16="http://schemas.microsoft.com/office/drawing/2014/main" id="{545A633F-F9AD-DFD4-3738-28854CEBEF78}"/>
                </a:ext>
              </a:extLst>
            </p:cNvPr>
            <p:cNvSpPr txBox="1"/>
            <p:nvPr/>
          </p:nvSpPr>
          <p:spPr>
            <a:xfrm>
              <a:off x="4610580" y="3896808"/>
              <a:ext cx="3607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C00000"/>
                  </a:solidFill>
                  <a:latin typeface="Arial"/>
                  <a:cs typeface="Arial"/>
                </a:rPr>
                <a:t>5</a:t>
              </a:r>
            </a:p>
          </p:txBody>
        </p:sp>
        <p:sp>
          <p:nvSpPr>
            <p:cNvPr id="20" name="TextBox 19">
              <a:extLst>
                <a:ext uri="{FF2B5EF4-FFF2-40B4-BE49-F238E27FC236}">
                  <a16:creationId xmlns:a16="http://schemas.microsoft.com/office/drawing/2014/main" id="{767F9595-6FCE-C210-17EC-C2F326A691FD}"/>
                </a:ext>
              </a:extLst>
            </p:cNvPr>
            <p:cNvSpPr txBox="1"/>
            <p:nvPr/>
          </p:nvSpPr>
          <p:spPr>
            <a:xfrm>
              <a:off x="5411130" y="3380005"/>
              <a:ext cx="3607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C00000"/>
                  </a:solidFill>
                  <a:latin typeface="Arial"/>
                  <a:cs typeface="Arial"/>
                </a:rPr>
                <a:t>4</a:t>
              </a:r>
            </a:p>
          </p:txBody>
        </p:sp>
        <p:sp>
          <p:nvSpPr>
            <p:cNvPr id="21" name="TextBox 20">
              <a:extLst>
                <a:ext uri="{FF2B5EF4-FFF2-40B4-BE49-F238E27FC236}">
                  <a16:creationId xmlns:a16="http://schemas.microsoft.com/office/drawing/2014/main" id="{4875B9D9-0798-0547-35CA-F6D0A8895C3F}"/>
                </a:ext>
              </a:extLst>
            </p:cNvPr>
            <p:cNvSpPr txBox="1"/>
            <p:nvPr/>
          </p:nvSpPr>
          <p:spPr>
            <a:xfrm>
              <a:off x="5960928" y="3699317"/>
              <a:ext cx="3607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C00000"/>
                  </a:solidFill>
                  <a:latin typeface="Arial"/>
                  <a:cs typeface="Arial"/>
                </a:rPr>
                <a:t>6</a:t>
              </a:r>
            </a:p>
          </p:txBody>
        </p:sp>
        <p:sp>
          <p:nvSpPr>
            <p:cNvPr id="22" name="TextBox 21">
              <a:extLst>
                <a:ext uri="{FF2B5EF4-FFF2-40B4-BE49-F238E27FC236}">
                  <a16:creationId xmlns:a16="http://schemas.microsoft.com/office/drawing/2014/main" id="{397005C2-B32E-CE9D-1FB1-6B88D5180F78}"/>
                </a:ext>
              </a:extLst>
            </p:cNvPr>
            <p:cNvSpPr txBox="1"/>
            <p:nvPr/>
          </p:nvSpPr>
          <p:spPr>
            <a:xfrm>
              <a:off x="5507536" y="4452191"/>
              <a:ext cx="3703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C00000"/>
                  </a:solidFill>
                  <a:latin typeface="Arial"/>
                  <a:cs typeface="Arial"/>
                </a:rPr>
                <a:t>8</a:t>
              </a:r>
            </a:p>
          </p:txBody>
        </p:sp>
        <p:sp>
          <p:nvSpPr>
            <p:cNvPr id="23" name="TextBox 22">
              <a:extLst>
                <a:ext uri="{FF2B5EF4-FFF2-40B4-BE49-F238E27FC236}">
                  <a16:creationId xmlns:a16="http://schemas.microsoft.com/office/drawing/2014/main" id="{6F1C11F3-3031-1029-38D1-36C525EEB358}"/>
                </a:ext>
              </a:extLst>
            </p:cNvPr>
            <p:cNvSpPr txBox="1"/>
            <p:nvPr/>
          </p:nvSpPr>
          <p:spPr>
            <a:xfrm>
              <a:off x="6501109" y="4552705"/>
              <a:ext cx="2353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C00000"/>
                  </a:solidFill>
                  <a:latin typeface="Arial"/>
                  <a:cs typeface="Arial"/>
                </a:rPr>
                <a:t>9</a:t>
              </a:r>
            </a:p>
          </p:txBody>
        </p:sp>
        <p:sp>
          <p:nvSpPr>
            <p:cNvPr id="24" name="TextBox 23">
              <a:extLst>
                <a:ext uri="{FF2B5EF4-FFF2-40B4-BE49-F238E27FC236}">
                  <a16:creationId xmlns:a16="http://schemas.microsoft.com/office/drawing/2014/main" id="{F7F7F8B8-9A3F-8348-329B-57716CEE6D7D}"/>
                </a:ext>
              </a:extLst>
            </p:cNvPr>
            <p:cNvSpPr txBox="1"/>
            <p:nvPr/>
          </p:nvSpPr>
          <p:spPr>
            <a:xfrm>
              <a:off x="4427313" y="4735972"/>
              <a:ext cx="3703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C00000"/>
                  </a:solidFill>
                  <a:latin typeface="Arial"/>
                  <a:cs typeface="Arial"/>
                </a:rPr>
                <a:t>7</a:t>
              </a:r>
            </a:p>
          </p:txBody>
        </p:sp>
      </p:grpSp>
      <p:sp>
        <p:nvSpPr>
          <p:cNvPr id="27" name="TextBox 26">
            <a:extLst>
              <a:ext uri="{FF2B5EF4-FFF2-40B4-BE49-F238E27FC236}">
                <a16:creationId xmlns:a16="http://schemas.microsoft.com/office/drawing/2014/main" id="{BA18F648-91DA-C2D1-4698-DE60C6E38C7E}"/>
              </a:ext>
            </a:extLst>
          </p:cNvPr>
          <p:cNvSpPr txBox="1"/>
          <p:nvPr/>
        </p:nvSpPr>
        <p:spPr>
          <a:xfrm>
            <a:off x="651557" y="3960592"/>
            <a:ext cx="3375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Arial"/>
                <a:cs typeface="Arial"/>
              </a:rPr>
              <a:t>x</a:t>
            </a:r>
            <a:endParaRPr lang="en-US"/>
          </a:p>
        </p:txBody>
      </p:sp>
      <p:sp>
        <p:nvSpPr>
          <p:cNvPr id="29" name="TextBox 28">
            <a:extLst>
              <a:ext uri="{FF2B5EF4-FFF2-40B4-BE49-F238E27FC236}">
                <a16:creationId xmlns:a16="http://schemas.microsoft.com/office/drawing/2014/main" id="{B78D1E84-4BF6-B5A2-B8D0-7E035AA61B31}"/>
              </a:ext>
            </a:extLst>
          </p:cNvPr>
          <p:cNvSpPr txBox="1"/>
          <p:nvPr/>
        </p:nvSpPr>
        <p:spPr>
          <a:xfrm>
            <a:off x="5726211" y="3273344"/>
            <a:ext cx="4051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Arial"/>
                <a:cs typeface="Arial"/>
              </a:rPr>
              <a:t>z'</a:t>
            </a:r>
            <a:endParaRPr lang="en-US"/>
          </a:p>
        </p:txBody>
      </p:sp>
      <p:sp>
        <p:nvSpPr>
          <p:cNvPr id="31" name="TextBox 30">
            <a:extLst>
              <a:ext uri="{FF2B5EF4-FFF2-40B4-BE49-F238E27FC236}">
                <a16:creationId xmlns:a16="http://schemas.microsoft.com/office/drawing/2014/main" id="{74EF0AD0-0DDE-9F10-53C6-25C3F8CA5B2C}"/>
              </a:ext>
            </a:extLst>
          </p:cNvPr>
          <p:cNvSpPr txBox="1"/>
          <p:nvPr/>
        </p:nvSpPr>
        <p:spPr>
          <a:xfrm>
            <a:off x="6366677" y="4014969"/>
            <a:ext cx="3279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z</a:t>
            </a:r>
          </a:p>
        </p:txBody>
      </p:sp>
      <p:sp>
        <p:nvSpPr>
          <p:cNvPr id="33" name="TextBox 32">
            <a:extLst>
              <a:ext uri="{FF2B5EF4-FFF2-40B4-BE49-F238E27FC236}">
                <a16:creationId xmlns:a16="http://schemas.microsoft.com/office/drawing/2014/main" id="{EBA738BD-FE0F-B38E-082C-F339D07684FC}"/>
              </a:ext>
            </a:extLst>
          </p:cNvPr>
          <p:cNvSpPr txBox="1"/>
          <p:nvPr/>
        </p:nvSpPr>
        <p:spPr>
          <a:xfrm>
            <a:off x="3225116" y="3960109"/>
            <a:ext cx="4051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Arial"/>
                <a:cs typeface="Arial"/>
              </a:rPr>
              <a:t>x'</a:t>
            </a:r>
            <a:endParaRPr lang="en-US"/>
          </a:p>
        </p:txBody>
      </p:sp>
      <p:sp>
        <p:nvSpPr>
          <p:cNvPr id="35" name="TextBox 34">
            <a:extLst>
              <a:ext uri="{FF2B5EF4-FFF2-40B4-BE49-F238E27FC236}">
                <a16:creationId xmlns:a16="http://schemas.microsoft.com/office/drawing/2014/main" id="{5E691918-93F0-E3DD-DF5A-7EC5E276D124}"/>
              </a:ext>
            </a:extLst>
          </p:cNvPr>
          <p:cNvSpPr txBox="1"/>
          <p:nvPr/>
        </p:nvSpPr>
        <p:spPr>
          <a:xfrm>
            <a:off x="6218137" y="3273344"/>
            <a:ext cx="2941899" cy="36933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0 | 0 | 0 | 1 |     ….      | 0 | 0</a:t>
            </a:r>
            <a:endParaRPr lang="en-US"/>
          </a:p>
        </p:txBody>
      </p:sp>
      <p:pic>
        <p:nvPicPr>
          <p:cNvPr id="37" name="Picture 36" descr="A collage of a person playing a guitar&#10;&#10;AI-generated content may be incorrect.">
            <a:extLst>
              <a:ext uri="{FF2B5EF4-FFF2-40B4-BE49-F238E27FC236}">
                <a16:creationId xmlns:a16="http://schemas.microsoft.com/office/drawing/2014/main" id="{428E47FA-63A3-1DAE-3BD5-3470642E07DF}"/>
              </a:ext>
            </a:extLst>
          </p:cNvPr>
          <p:cNvPicPr>
            <a:picLocks noChangeAspect="1"/>
          </p:cNvPicPr>
          <p:nvPr/>
        </p:nvPicPr>
        <p:blipFill>
          <a:blip r:embed="rId2"/>
          <a:srcRect l="50007" t="476" r="25079" b="17697"/>
          <a:stretch/>
        </p:blipFill>
        <p:spPr>
          <a:xfrm>
            <a:off x="9621248" y="3892503"/>
            <a:ext cx="1812507" cy="2073341"/>
          </a:xfrm>
          <a:prstGeom prst="rect">
            <a:avLst/>
          </a:prstGeom>
        </p:spPr>
      </p:pic>
      <p:pic>
        <p:nvPicPr>
          <p:cNvPr id="39" name="Picture 38" descr="A collage of a person playing a guitar&#10;&#10;AI-generated content may be incorrect.">
            <a:extLst>
              <a:ext uri="{FF2B5EF4-FFF2-40B4-BE49-F238E27FC236}">
                <a16:creationId xmlns:a16="http://schemas.microsoft.com/office/drawing/2014/main" id="{1A0EF541-F592-C7F9-FB45-CBE0794E8095}"/>
              </a:ext>
            </a:extLst>
          </p:cNvPr>
          <p:cNvPicPr>
            <a:picLocks noChangeAspect="1"/>
          </p:cNvPicPr>
          <p:nvPr/>
        </p:nvPicPr>
        <p:blipFill>
          <a:blip r:embed="rId2"/>
          <a:srcRect l="24967" t="-1742" r="50066" b="25203"/>
          <a:stretch/>
        </p:blipFill>
        <p:spPr>
          <a:xfrm>
            <a:off x="6656045" y="3873453"/>
            <a:ext cx="1810967" cy="1813557"/>
          </a:xfrm>
          <a:prstGeom prst="rect">
            <a:avLst/>
          </a:prstGeom>
        </p:spPr>
      </p:pic>
      <p:sp>
        <p:nvSpPr>
          <p:cNvPr id="42" name="TextBox 41">
            <a:extLst>
              <a:ext uri="{FF2B5EF4-FFF2-40B4-BE49-F238E27FC236}">
                <a16:creationId xmlns:a16="http://schemas.microsoft.com/office/drawing/2014/main" id="{F8356F97-1B49-5ED1-D7A3-A5614B8DD4C2}"/>
              </a:ext>
            </a:extLst>
          </p:cNvPr>
          <p:cNvSpPr txBox="1"/>
          <p:nvPr/>
        </p:nvSpPr>
        <p:spPr>
          <a:xfrm>
            <a:off x="9292419" y="4034018"/>
            <a:ext cx="3279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w</a:t>
            </a:r>
          </a:p>
        </p:txBody>
      </p:sp>
    </p:spTree>
    <p:extLst>
      <p:ext uri="{BB962C8B-B14F-4D97-AF65-F5344CB8AC3E}">
        <p14:creationId xmlns:p14="http://schemas.microsoft.com/office/powerpoint/2010/main" val="40862686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Poppins"/>
                <a:cs typeface="Poppins"/>
              </a:rPr>
              <a:t>SHAP </a:t>
            </a:r>
            <a:r>
              <a:rPr lang="en-GB" sz="2400" dirty="0">
                <a:latin typeface="Poppins"/>
                <a:cs typeface="Poppins"/>
              </a:rPr>
              <a:t>(</a:t>
            </a:r>
            <a:r>
              <a:rPr lang="en-GB" sz="2400" err="1">
                <a:latin typeface="Poppins"/>
                <a:cs typeface="Poppins"/>
              </a:rPr>
              <a:t>SH</a:t>
            </a:r>
            <a:r>
              <a:rPr lang="en-GB" sz="2400" b="0" err="1">
                <a:latin typeface="Poppins"/>
                <a:cs typeface="Poppins"/>
              </a:rPr>
              <a:t>apley</a:t>
            </a:r>
            <a:r>
              <a:rPr lang="en-GB" sz="2400" dirty="0">
                <a:latin typeface="Poppins"/>
                <a:cs typeface="Poppins"/>
              </a:rPr>
              <a:t> A</a:t>
            </a:r>
            <a:r>
              <a:rPr lang="en-GB" sz="2400" b="0" dirty="0">
                <a:latin typeface="Poppins"/>
                <a:cs typeface="Poppins"/>
              </a:rPr>
              <a:t>dditive</a:t>
            </a:r>
            <a:r>
              <a:rPr lang="en-GB" sz="2400" dirty="0">
                <a:latin typeface="Poppins"/>
                <a:cs typeface="Poppins"/>
              </a:rPr>
              <a:t> </a:t>
            </a:r>
            <a:r>
              <a:rPr lang="en-GB" sz="2400" b="0" err="1">
                <a:latin typeface="Poppins"/>
                <a:cs typeface="Poppins"/>
              </a:rPr>
              <a:t>ex</a:t>
            </a:r>
            <a:r>
              <a:rPr lang="en-GB" sz="2400" err="1">
                <a:latin typeface="Poppins"/>
                <a:cs typeface="Poppins"/>
              </a:rPr>
              <a:t>P</a:t>
            </a:r>
            <a:r>
              <a:rPr lang="en-GB" sz="2400" b="0" err="1">
                <a:latin typeface="Poppins"/>
                <a:cs typeface="Poppins"/>
              </a:rPr>
              <a:t>lanations</a:t>
            </a:r>
            <a:r>
              <a:rPr lang="en-GB" sz="2400" dirty="0">
                <a:latin typeface="Poppins"/>
                <a:cs typeface="Poppins"/>
              </a:rPr>
              <a:t>)</a:t>
            </a:r>
            <a:endParaRPr lang="en-GB" sz="2400" dirty="0">
              <a:latin typeface="Poppins"/>
              <a:ea typeface="Calibri Light"/>
              <a:cs typeface="Poppins"/>
            </a:endParaRPr>
          </a:p>
        </p:txBody>
      </p:sp>
      <p:sp>
        <p:nvSpPr>
          <p:cNvPr id="3" name="Content Placeholder 2"/>
          <p:cNvSpPr>
            <a:spLocks noGrp="1"/>
          </p:cNvSpPr>
          <p:nvPr>
            <p:ph idx="1"/>
          </p:nvPr>
        </p:nvSpPr>
        <p:spPr/>
        <p:txBody>
          <a:bodyPr vert="horz" lIns="91440" tIns="45720" rIns="91440" bIns="45720" rtlCol="0" anchor="t">
            <a:normAutofit/>
          </a:bodyPr>
          <a:lstStyle/>
          <a:p>
            <a:pPr marL="227965" indent="-227965"/>
            <a:r>
              <a:rPr lang="en-US" sz="2000" dirty="0">
                <a:latin typeface="Poppins"/>
                <a:cs typeface="Poppins"/>
              </a:rPr>
              <a:t>Using Nobel-winning results from Game Theory, SHAP unifies previously proposed methods</a:t>
            </a:r>
            <a:endParaRPr lang="en-US" sz="2000" dirty="0"/>
          </a:p>
          <a:p>
            <a:pPr marL="685165" lvl="1" indent="-227965">
              <a:buFont typeface="Courier New" panose="020B0604020202020204" pitchFamily="34" charset="0"/>
              <a:buChar char="o"/>
            </a:pPr>
            <a:r>
              <a:rPr lang="en-US" sz="2000" dirty="0">
                <a:latin typeface="Poppins"/>
                <a:cs typeface="Poppins"/>
              </a:rPr>
              <a:t>Including LIME</a:t>
            </a:r>
            <a:endParaRPr lang="en-US" sz="2000" dirty="0"/>
          </a:p>
          <a:p>
            <a:pPr marL="227965" lvl="0" indent="-227965"/>
            <a:endParaRPr lang="en-US" sz="2000"/>
          </a:p>
          <a:p>
            <a:pPr marL="227965" lvl="0" indent="-227965"/>
            <a:r>
              <a:rPr lang="en-US" sz="2000" dirty="0">
                <a:latin typeface="Poppins"/>
                <a:cs typeface="Poppins"/>
              </a:rPr>
              <a:t>Treats input features as players forming coalitions to better explain the  base model’s prediction for </a:t>
            </a:r>
            <a:r>
              <a:rPr lang="en-US" sz="2000" b="1" i="1" dirty="0">
                <a:latin typeface="Poppins"/>
                <a:cs typeface="Poppins"/>
              </a:rPr>
              <a:t>x</a:t>
            </a:r>
          </a:p>
          <a:p>
            <a:pPr marL="227965" indent="-227965"/>
            <a:endParaRPr lang="en-US" sz="2000" b="1" i="1">
              <a:latin typeface="Poppins"/>
              <a:cs typeface="Poppins"/>
            </a:endParaRPr>
          </a:p>
          <a:p>
            <a:pPr marL="227965" indent="-227965"/>
            <a:r>
              <a:rPr lang="en-US" sz="2000" b="1" dirty="0">
                <a:solidFill>
                  <a:srgbClr val="A2364F"/>
                </a:solidFill>
                <a:latin typeface="Poppins"/>
                <a:cs typeface="Poppins"/>
              </a:rPr>
              <a:t>Shapley regression values</a:t>
            </a:r>
            <a:r>
              <a:rPr lang="en-US" sz="2000" dirty="0">
                <a:latin typeface="Poppins"/>
                <a:cs typeface="Poppins"/>
              </a:rPr>
              <a:t> consists on retraining the model on all feature subsets and assessing how the model output changes with and without the feature being evaluated.</a:t>
            </a:r>
            <a:endParaRPr lang="en-US" sz="2000" b="1" i="1" dirty="0">
              <a:latin typeface="Poppins"/>
              <a:cs typeface="Poppins"/>
            </a:endParaRPr>
          </a:p>
        </p:txBody>
      </p:sp>
      <p:sp>
        <p:nvSpPr>
          <p:cNvPr id="5" name="Cube 4">
            <a:extLst>
              <a:ext uri="{FF2B5EF4-FFF2-40B4-BE49-F238E27FC236}">
                <a16:creationId xmlns:a16="http://schemas.microsoft.com/office/drawing/2014/main" id="{F7683886-8A10-5E21-8164-C143B0FF8CA2}"/>
              </a:ext>
            </a:extLst>
          </p:cNvPr>
          <p:cNvSpPr/>
          <p:nvPr/>
        </p:nvSpPr>
        <p:spPr>
          <a:xfrm>
            <a:off x="3260202" y="5691218"/>
            <a:ext cx="1224987" cy="916329"/>
          </a:xfrm>
          <a:prstGeom prst="cub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ea typeface="Calibri"/>
                <a:cs typeface="Calibri"/>
              </a:rPr>
              <a:t>f</a:t>
            </a:r>
          </a:p>
        </p:txBody>
      </p:sp>
      <p:sp>
        <p:nvSpPr>
          <p:cNvPr id="7" name="Cube 6">
            <a:extLst>
              <a:ext uri="{FF2B5EF4-FFF2-40B4-BE49-F238E27FC236}">
                <a16:creationId xmlns:a16="http://schemas.microsoft.com/office/drawing/2014/main" id="{CA84E7A7-FEDE-711A-22D7-0A82DBE6B2F1}"/>
              </a:ext>
            </a:extLst>
          </p:cNvPr>
          <p:cNvSpPr/>
          <p:nvPr/>
        </p:nvSpPr>
        <p:spPr>
          <a:xfrm>
            <a:off x="8806403" y="5594761"/>
            <a:ext cx="1224987" cy="916329"/>
          </a:xfrm>
          <a:prstGeom prst="cub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ea typeface="Calibri"/>
                <a:cs typeface="Calibri"/>
              </a:rPr>
              <a:t>f'</a:t>
            </a:r>
            <a:endParaRPr lang="en-US"/>
          </a:p>
        </p:txBody>
      </p:sp>
      <p:sp>
        <p:nvSpPr>
          <p:cNvPr id="9" name="Cylinder 8">
            <a:extLst>
              <a:ext uri="{FF2B5EF4-FFF2-40B4-BE49-F238E27FC236}">
                <a16:creationId xmlns:a16="http://schemas.microsoft.com/office/drawing/2014/main" id="{8F9661F8-BF39-73BF-B63E-0AE4CAE21155}"/>
              </a:ext>
            </a:extLst>
          </p:cNvPr>
          <p:cNvSpPr/>
          <p:nvPr/>
        </p:nvSpPr>
        <p:spPr>
          <a:xfrm>
            <a:off x="1302151" y="5565826"/>
            <a:ext cx="1466126" cy="1118885"/>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Dataset with feature </a:t>
            </a:r>
            <a:r>
              <a:rPr lang="en-US" err="1">
                <a:ea typeface="Calibri"/>
                <a:cs typeface="Calibri"/>
              </a:rPr>
              <a:t>i</a:t>
            </a:r>
            <a:endParaRPr lang="en-US" err="1"/>
          </a:p>
        </p:txBody>
      </p:sp>
      <p:sp>
        <p:nvSpPr>
          <p:cNvPr id="11" name="Cylinder 10">
            <a:extLst>
              <a:ext uri="{FF2B5EF4-FFF2-40B4-BE49-F238E27FC236}">
                <a16:creationId xmlns:a16="http://schemas.microsoft.com/office/drawing/2014/main" id="{60FB628C-106D-D6E2-AC36-D1672A09C2C9}"/>
              </a:ext>
            </a:extLst>
          </p:cNvPr>
          <p:cNvSpPr/>
          <p:nvPr/>
        </p:nvSpPr>
        <p:spPr>
          <a:xfrm>
            <a:off x="7195593" y="5488661"/>
            <a:ext cx="1466126" cy="1118885"/>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Dataset without feature </a:t>
            </a:r>
            <a:r>
              <a:rPr lang="en-US" err="1">
                <a:ea typeface="Calibri"/>
                <a:cs typeface="Calibri"/>
              </a:rPr>
              <a:t>i</a:t>
            </a:r>
            <a:endParaRPr lang="en-US" err="1"/>
          </a:p>
        </p:txBody>
      </p:sp>
      <p:cxnSp>
        <p:nvCxnSpPr>
          <p:cNvPr id="17" name="Straight Arrow Connector 16">
            <a:extLst>
              <a:ext uri="{FF2B5EF4-FFF2-40B4-BE49-F238E27FC236}">
                <a16:creationId xmlns:a16="http://schemas.microsoft.com/office/drawing/2014/main" id="{00408564-56E0-323D-703D-53EC717364B6}"/>
              </a:ext>
            </a:extLst>
          </p:cNvPr>
          <p:cNvCxnSpPr/>
          <p:nvPr/>
        </p:nvCxnSpPr>
        <p:spPr>
          <a:xfrm>
            <a:off x="4485189" y="6279598"/>
            <a:ext cx="1022430" cy="964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9207403-4381-EBCF-6F02-72DFF4EE7B75}"/>
              </a:ext>
            </a:extLst>
          </p:cNvPr>
          <p:cNvCxnSpPr>
            <a:cxnSpLocks/>
          </p:cNvCxnSpPr>
          <p:nvPr/>
        </p:nvCxnSpPr>
        <p:spPr>
          <a:xfrm>
            <a:off x="10031391" y="6144560"/>
            <a:ext cx="1022430" cy="964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0573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B2ED0-665C-4625-5EF9-4DD54CBEE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9E0738-F9F9-9A07-74EF-9219973CBB55}"/>
              </a:ext>
            </a:extLst>
          </p:cNvPr>
          <p:cNvSpPr>
            <a:spLocks noGrp="1"/>
          </p:cNvSpPr>
          <p:nvPr>
            <p:ph type="title"/>
          </p:nvPr>
        </p:nvSpPr>
        <p:spPr/>
        <p:txBody>
          <a:bodyPr/>
          <a:lstStyle/>
          <a:p>
            <a:r>
              <a:rPr lang="en-GB">
                <a:latin typeface="Poppins"/>
                <a:cs typeface="Poppins"/>
              </a:rPr>
              <a:t>SHAP</a:t>
            </a:r>
            <a:endParaRPr lang="en-US">
              <a:latin typeface="Poppins"/>
              <a:cs typeface="Poppins"/>
            </a:endParaRPr>
          </a:p>
        </p:txBody>
      </p:sp>
      <p:sp>
        <p:nvSpPr>
          <p:cNvPr id="3" name="Content Placeholder 2">
            <a:extLst>
              <a:ext uri="{FF2B5EF4-FFF2-40B4-BE49-F238E27FC236}">
                <a16:creationId xmlns:a16="http://schemas.microsoft.com/office/drawing/2014/main" id="{897A7092-9969-2E71-E383-2207BE63032D}"/>
              </a:ext>
            </a:extLst>
          </p:cNvPr>
          <p:cNvSpPr>
            <a:spLocks noGrp="1"/>
          </p:cNvSpPr>
          <p:nvPr>
            <p:ph sz="half" idx="1"/>
          </p:nvPr>
        </p:nvSpPr>
        <p:spPr/>
        <p:txBody>
          <a:bodyPr vert="horz" lIns="91440" tIns="45720" rIns="91440" bIns="45720" rtlCol="0" anchor="t">
            <a:normAutofit/>
          </a:bodyPr>
          <a:lstStyle/>
          <a:p>
            <a:pPr marL="227965" indent="-227965">
              <a:lnSpc>
                <a:spcPct val="120000"/>
              </a:lnSpc>
            </a:pPr>
            <a:r>
              <a:rPr lang="en-GB" sz="2000" dirty="0">
                <a:latin typeface="Segoe UI"/>
                <a:ea typeface="Calibri"/>
                <a:cs typeface="Poppins"/>
              </a:rPr>
              <a:t>SHAP values of all the input features will always sum up to the difference between baseline model output and the model output for the prediction being explained </a:t>
            </a:r>
            <a:endParaRPr lang="en-US" sz="2000" dirty="0">
              <a:latin typeface="Segoe UI"/>
              <a:ea typeface="Calibri"/>
            </a:endParaRPr>
          </a:p>
          <a:p>
            <a:pPr marL="227965" indent="-227965">
              <a:lnSpc>
                <a:spcPct val="120000"/>
              </a:lnSpc>
            </a:pPr>
            <a:r>
              <a:rPr lang="en-GB" sz="2000" dirty="0">
                <a:latin typeface="Segoe UI"/>
                <a:ea typeface="Calibri"/>
                <a:cs typeface="Poppins"/>
              </a:rPr>
              <a:t>For classification, baseline is the class proportion </a:t>
            </a:r>
          </a:p>
          <a:p>
            <a:pPr marL="227965" indent="-227965">
              <a:lnSpc>
                <a:spcPct val="120000"/>
              </a:lnSpc>
            </a:pPr>
            <a:r>
              <a:rPr lang="en-GB" sz="2000" dirty="0">
                <a:latin typeface="Segoe UI"/>
                <a:ea typeface="Calibri"/>
                <a:cs typeface="Poppins"/>
              </a:rPr>
              <a:t>For regression, baseline is the average y </a:t>
            </a:r>
          </a:p>
        </p:txBody>
      </p:sp>
      <p:pic>
        <p:nvPicPr>
          <p:cNvPr id="6" name="Picture 2" descr="A screenshot of a graph&#10;&#10;AI-generated content may be incorrect.">
            <a:extLst>
              <a:ext uri="{FF2B5EF4-FFF2-40B4-BE49-F238E27FC236}">
                <a16:creationId xmlns:a16="http://schemas.microsoft.com/office/drawing/2014/main" id="{3244F60B-451E-2596-D3C9-DDF02E2213E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2174091"/>
            <a:ext cx="5473535" cy="3284120"/>
          </a:xfrm>
          <a:prstGeom prst="rect">
            <a:avLst/>
          </a:prstGeom>
          <a:solidFill>
            <a:srgbClr val="FFFFFF"/>
          </a:solidFill>
        </p:spPr>
      </p:pic>
      <p:sp>
        <p:nvSpPr>
          <p:cNvPr id="8" name="TextBox 7">
            <a:extLst>
              <a:ext uri="{FF2B5EF4-FFF2-40B4-BE49-F238E27FC236}">
                <a16:creationId xmlns:a16="http://schemas.microsoft.com/office/drawing/2014/main" id="{0425CCD0-16AE-F21D-1581-1167DD807F97}"/>
              </a:ext>
            </a:extLst>
          </p:cNvPr>
          <p:cNvSpPr txBox="1"/>
          <p:nvPr/>
        </p:nvSpPr>
        <p:spPr>
          <a:xfrm>
            <a:off x="6530050" y="1466126"/>
            <a:ext cx="2424896" cy="646331"/>
          </a:xfrm>
          <a:prstGeom prst="rect">
            <a:avLst/>
          </a:prstGeom>
          <a:solidFill>
            <a:schemeClr val="bg1">
              <a:lumMod val="95000"/>
            </a:schemeClr>
          </a:solidFill>
          <a:ln>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egoe UI"/>
                <a:cs typeface="Segoe UI"/>
              </a:rPr>
              <a:t>Feature values of the inspected sample</a:t>
            </a:r>
          </a:p>
        </p:txBody>
      </p:sp>
      <p:cxnSp>
        <p:nvCxnSpPr>
          <p:cNvPr id="10" name="Straight Arrow Connector 9">
            <a:extLst>
              <a:ext uri="{FF2B5EF4-FFF2-40B4-BE49-F238E27FC236}">
                <a16:creationId xmlns:a16="http://schemas.microsoft.com/office/drawing/2014/main" id="{7E8839DB-8C78-164C-E23D-998A3C58342B}"/>
              </a:ext>
            </a:extLst>
          </p:cNvPr>
          <p:cNvCxnSpPr/>
          <p:nvPr/>
        </p:nvCxnSpPr>
        <p:spPr>
          <a:xfrm flipH="1">
            <a:off x="6645796" y="2112380"/>
            <a:ext cx="28937" cy="39546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335DC39-47EC-4FC4-F94A-4BA3B1659CE9}"/>
              </a:ext>
            </a:extLst>
          </p:cNvPr>
          <p:cNvSpPr txBox="1"/>
          <p:nvPr/>
        </p:nvSpPr>
        <p:spPr>
          <a:xfrm>
            <a:off x="9356201" y="1408252"/>
            <a:ext cx="2424896" cy="646331"/>
          </a:xfrm>
          <a:prstGeom prst="rect">
            <a:avLst/>
          </a:prstGeom>
          <a:solidFill>
            <a:schemeClr val="bg1">
              <a:lumMod val="95000"/>
            </a:schemeClr>
          </a:solidFill>
          <a:ln>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egoe UI"/>
                <a:cs typeface="Segoe UI"/>
              </a:rPr>
              <a:t>Model output for the inspected sample</a:t>
            </a:r>
          </a:p>
        </p:txBody>
      </p:sp>
      <p:cxnSp>
        <p:nvCxnSpPr>
          <p:cNvPr id="14" name="Straight Arrow Connector 13">
            <a:extLst>
              <a:ext uri="{FF2B5EF4-FFF2-40B4-BE49-F238E27FC236}">
                <a16:creationId xmlns:a16="http://schemas.microsoft.com/office/drawing/2014/main" id="{AEC644D2-447D-31A6-C55C-C1D717146013}"/>
              </a:ext>
            </a:extLst>
          </p:cNvPr>
          <p:cNvCxnSpPr>
            <a:cxnSpLocks/>
          </p:cNvCxnSpPr>
          <p:nvPr/>
        </p:nvCxnSpPr>
        <p:spPr>
          <a:xfrm>
            <a:off x="10523314" y="2093088"/>
            <a:ext cx="289366" cy="18326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EFDB857-D8D8-C60C-1D13-DFD914E1D050}"/>
              </a:ext>
            </a:extLst>
          </p:cNvPr>
          <p:cNvSpPr txBox="1"/>
          <p:nvPr/>
        </p:nvSpPr>
        <p:spPr>
          <a:xfrm>
            <a:off x="6722961" y="5517265"/>
            <a:ext cx="2723908" cy="646331"/>
          </a:xfrm>
          <a:prstGeom prst="rect">
            <a:avLst/>
          </a:prstGeom>
          <a:solidFill>
            <a:schemeClr val="bg1">
              <a:lumMod val="95000"/>
            </a:schemeClr>
          </a:solidFill>
          <a:ln>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egoe UI"/>
                <a:cs typeface="Segoe UI"/>
              </a:rPr>
              <a:t>Expected model output without information</a:t>
            </a:r>
          </a:p>
        </p:txBody>
      </p:sp>
      <p:cxnSp>
        <p:nvCxnSpPr>
          <p:cNvPr id="18" name="Straight Arrow Connector 17">
            <a:extLst>
              <a:ext uri="{FF2B5EF4-FFF2-40B4-BE49-F238E27FC236}">
                <a16:creationId xmlns:a16="http://schemas.microsoft.com/office/drawing/2014/main" id="{EC3939C9-3DCE-2D23-E85F-44D8202A64F2}"/>
              </a:ext>
            </a:extLst>
          </p:cNvPr>
          <p:cNvCxnSpPr>
            <a:cxnSpLocks/>
          </p:cNvCxnSpPr>
          <p:nvPr/>
        </p:nvCxnSpPr>
        <p:spPr>
          <a:xfrm flipV="1">
            <a:off x="9471947" y="5420809"/>
            <a:ext cx="231493" cy="1639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05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AC37E-07AC-6F0E-E265-F4132287A1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499662-480F-6FD9-68A2-4BD895C3AAC3}"/>
              </a:ext>
            </a:extLst>
          </p:cNvPr>
          <p:cNvSpPr>
            <a:spLocks noGrp="1"/>
          </p:cNvSpPr>
          <p:nvPr>
            <p:ph type="title"/>
          </p:nvPr>
        </p:nvSpPr>
        <p:spPr/>
        <p:txBody>
          <a:bodyPr/>
          <a:lstStyle/>
          <a:p>
            <a:r>
              <a:rPr lang="en-GB">
                <a:solidFill>
                  <a:srgbClr val="9A003B"/>
                </a:solidFill>
                <a:latin typeface="Segoe UI"/>
                <a:cs typeface="Segoe UI"/>
              </a:rPr>
              <a:t>5</a:t>
            </a:r>
            <a:r>
              <a:rPr lang="en-GB" sz="3200" b="1">
                <a:solidFill>
                  <a:srgbClr val="9A003B"/>
                </a:solidFill>
                <a:latin typeface="Segoe UI"/>
                <a:cs typeface="Segoe UI"/>
              </a:rPr>
              <a:t>. </a:t>
            </a:r>
            <a:r>
              <a:rPr lang="en-GB">
                <a:solidFill>
                  <a:srgbClr val="9A003B"/>
                </a:solidFill>
                <a:latin typeface="Segoe UI"/>
                <a:cs typeface="Segoe UI"/>
              </a:rPr>
              <a:t>Explainability</a:t>
            </a:r>
            <a:endParaRPr lang="en-GB" sz="3200">
              <a:solidFill>
                <a:srgbClr val="000000"/>
              </a:solidFill>
              <a:latin typeface="Segoe UI"/>
              <a:cs typeface="Segoe UI"/>
            </a:endParaRPr>
          </a:p>
        </p:txBody>
      </p:sp>
      <p:pic>
        <p:nvPicPr>
          <p:cNvPr id="4" name="Content Placeholder 6" descr="Head outline and magnifying glass">
            <a:extLst>
              <a:ext uri="{FF2B5EF4-FFF2-40B4-BE49-F238E27FC236}">
                <a16:creationId xmlns:a16="http://schemas.microsoft.com/office/drawing/2014/main" id="{52F9EF5D-C863-C992-5FC1-A38592ED3543}"/>
              </a:ext>
            </a:extLst>
          </p:cNvPr>
          <p:cNvPicPr>
            <a:picLocks noGrp="1" noChangeAspect="1"/>
          </p:cNvPicPr>
          <p:nvPr>
            <p:ph type="pic" idx="1"/>
          </p:nvPr>
        </p:nvPicPr>
        <p:blipFill>
          <a:blip r:embed="rId2"/>
          <a:srcRect l="15805" r="15805"/>
          <a:stretch/>
        </p:blipFill>
        <p:spPr>
          <a:xfrm>
            <a:off x="5156791" y="0"/>
            <a:ext cx="7035209" cy="6857999"/>
          </a:xfrm>
        </p:spPr>
      </p:pic>
      <p:sp>
        <p:nvSpPr>
          <p:cNvPr id="5" name="Text Placeholder 4">
            <a:extLst>
              <a:ext uri="{FF2B5EF4-FFF2-40B4-BE49-F238E27FC236}">
                <a16:creationId xmlns:a16="http://schemas.microsoft.com/office/drawing/2014/main" id="{6B544EC7-C367-028B-B959-183D1A26E3CE}"/>
              </a:ext>
            </a:extLst>
          </p:cNvPr>
          <p:cNvSpPr>
            <a:spLocks noGrp="1"/>
          </p:cNvSpPr>
          <p:nvPr>
            <p:ph type="body" sz="half" idx="2"/>
          </p:nvPr>
        </p:nvSpPr>
        <p:spPr/>
        <p:txBody>
          <a:bodyPr vert="horz" lIns="91440" tIns="45720" rIns="91440" bIns="45720" rtlCol="0" anchor="ctr">
            <a:normAutofit/>
          </a:bodyPr>
          <a:lstStyle/>
          <a:p>
            <a:pPr marL="514350" indent="-514350">
              <a:buAutoNum type="alphaLcPeriod"/>
            </a:pPr>
            <a:r>
              <a:rPr lang="en-GB" sz="2400" b="1">
                <a:solidFill>
                  <a:srgbClr val="F0DADE"/>
                </a:solidFill>
                <a:latin typeface="Segoe UI"/>
                <a:cs typeface="Segoe UI"/>
              </a:rPr>
              <a:t>Global vs local</a:t>
            </a:r>
            <a:endParaRPr lang="en-US" sz="2400">
              <a:solidFill>
                <a:srgbClr val="F0DADE"/>
              </a:solidFill>
              <a:latin typeface="Segoe UI"/>
              <a:cs typeface="Segoe UI"/>
            </a:endParaRPr>
          </a:p>
          <a:p>
            <a:pPr marL="514350" indent="-514350">
              <a:buAutoNum type="alphaLcPeriod"/>
            </a:pPr>
            <a:r>
              <a:rPr lang="en-GB" sz="2400" b="1">
                <a:solidFill>
                  <a:srgbClr val="F0DADE"/>
                </a:solidFill>
                <a:latin typeface="Segoe UI"/>
                <a:cs typeface="Segoe UI"/>
              </a:rPr>
              <a:t>Model-based</a:t>
            </a:r>
            <a:endParaRPr lang="en-US" sz="2400">
              <a:solidFill>
                <a:srgbClr val="F0DADE"/>
              </a:solidFill>
              <a:latin typeface="Segoe UI"/>
            </a:endParaRPr>
          </a:p>
          <a:p>
            <a:pPr marL="514350" indent="-514350">
              <a:buAutoNum type="alphaLcPeriod"/>
            </a:pPr>
            <a:r>
              <a:rPr lang="en-GB" sz="2400" b="1">
                <a:solidFill>
                  <a:srgbClr val="F0DADE"/>
                </a:solidFill>
                <a:latin typeface="Segoe UI"/>
                <a:cs typeface="Segoe UI"/>
              </a:rPr>
              <a:t>Surrogate model</a:t>
            </a:r>
            <a:endParaRPr lang="en-US" sz="2400">
              <a:solidFill>
                <a:srgbClr val="F0DADE"/>
              </a:solidFill>
              <a:latin typeface="Segoe UI"/>
              <a:cs typeface="Segoe UI"/>
            </a:endParaRPr>
          </a:p>
          <a:p>
            <a:pPr marL="514350" indent="-514350">
              <a:buAutoNum type="alphaLcPeriod"/>
            </a:pPr>
            <a:r>
              <a:rPr lang="en-GB" sz="2400" b="1">
                <a:solidFill>
                  <a:srgbClr val="F0DADE"/>
                </a:solidFill>
                <a:latin typeface="Segoe UI"/>
                <a:cs typeface="Segoe UI"/>
              </a:rPr>
              <a:t>Feature-based</a:t>
            </a:r>
            <a:endParaRPr lang="en-GB" sz="2400">
              <a:solidFill>
                <a:srgbClr val="F0DADE"/>
              </a:solidFill>
              <a:latin typeface="Segoe UI"/>
            </a:endParaRPr>
          </a:p>
          <a:p>
            <a:pPr marL="514350" indent="-514350">
              <a:buAutoNum type="alphaLcPeriod"/>
            </a:pPr>
            <a:r>
              <a:rPr lang="en-GB" sz="2400" b="1">
                <a:solidFill>
                  <a:srgbClr val="A2364F"/>
                </a:solidFill>
                <a:latin typeface="Segoe UI"/>
                <a:cs typeface="Segoe UI"/>
              </a:rPr>
              <a:t>Example-based</a:t>
            </a:r>
          </a:p>
        </p:txBody>
      </p:sp>
    </p:spTree>
    <p:extLst>
      <p:ext uri="{BB962C8B-B14F-4D97-AF65-F5344CB8AC3E}">
        <p14:creationId xmlns:p14="http://schemas.microsoft.com/office/powerpoint/2010/main" val="41457072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A diagram of a model of a decision&#10;&#10;AI-generated content may be incorrect.">
            <a:extLst>
              <a:ext uri="{FF2B5EF4-FFF2-40B4-BE49-F238E27FC236}">
                <a16:creationId xmlns:a16="http://schemas.microsoft.com/office/drawing/2014/main" id="{84FC94AF-41B2-B9F1-9BCB-D7BFC824B939}"/>
              </a:ext>
            </a:extLst>
          </p:cNvPr>
          <p:cNvPicPr>
            <a:picLocks noChangeAspect="1"/>
          </p:cNvPicPr>
          <p:nvPr/>
        </p:nvPicPr>
        <p:blipFill>
          <a:blip r:embed="rId3"/>
          <a:stretch>
            <a:fillRect/>
          </a:stretch>
        </p:blipFill>
        <p:spPr>
          <a:xfrm>
            <a:off x="6095594" y="2080144"/>
            <a:ext cx="6385410" cy="4102212"/>
          </a:xfrm>
          <a:prstGeom prst="rect">
            <a:avLst/>
          </a:prstGeom>
        </p:spPr>
      </p:pic>
      <p:sp>
        <p:nvSpPr>
          <p:cNvPr id="2" name="Title 1">
            <a:extLst>
              <a:ext uri="{FF2B5EF4-FFF2-40B4-BE49-F238E27FC236}">
                <a16:creationId xmlns:a16="http://schemas.microsoft.com/office/drawing/2014/main" id="{DC4CD902-17AD-3DAD-4F1F-5E8222346C75}"/>
              </a:ext>
            </a:extLst>
          </p:cNvPr>
          <p:cNvSpPr>
            <a:spLocks noGrp="1"/>
          </p:cNvSpPr>
          <p:nvPr>
            <p:ph type="title"/>
          </p:nvPr>
        </p:nvSpPr>
        <p:spPr/>
        <p:txBody>
          <a:bodyPr/>
          <a:lstStyle/>
          <a:p>
            <a:r>
              <a:rPr lang="en-GB">
                <a:latin typeface="Poppins"/>
                <a:cs typeface="Poppins"/>
              </a:rPr>
              <a:t>Counterfactual Explanations</a:t>
            </a:r>
            <a:endParaRPr lang="en-US"/>
          </a:p>
        </p:txBody>
      </p:sp>
      <p:sp>
        <p:nvSpPr>
          <p:cNvPr id="3" name="Content Placeholder 2">
            <a:extLst>
              <a:ext uri="{FF2B5EF4-FFF2-40B4-BE49-F238E27FC236}">
                <a16:creationId xmlns:a16="http://schemas.microsoft.com/office/drawing/2014/main" id="{4907C301-A408-8F38-9689-57C957DE3EC5}"/>
              </a:ext>
            </a:extLst>
          </p:cNvPr>
          <p:cNvSpPr>
            <a:spLocks noGrp="1"/>
          </p:cNvSpPr>
          <p:nvPr>
            <p:ph idx="1"/>
          </p:nvPr>
        </p:nvSpPr>
        <p:spPr>
          <a:xfrm>
            <a:off x="838200" y="1825625"/>
            <a:ext cx="5254786" cy="4351338"/>
          </a:xfrm>
        </p:spPr>
        <p:txBody>
          <a:bodyPr vert="horz" lIns="91440" tIns="45720" rIns="91440" bIns="45720" rtlCol="0" anchor="t">
            <a:normAutofit fontScale="77500" lnSpcReduction="20000"/>
          </a:bodyPr>
          <a:lstStyle/>
          <a:p>
            <a:pPr marL="227965" indent="-227965">
              <a:lnSpc>
                <a:spcPct val="120000"/>
              </a:lnSpc>
            </a:pPr>
            <a:endParaRPr lang="en-GB">
              <a:latin typeface="Poppins"/>
              <a:cs typeface="Poppins"/>
            </a:endParaRPr>
          </a:p>
          <a:p>
            <a:pPr marL="227965" indent="-227965">
              <a:lnSpc>
                <a:spcPct val="120000"/>
              </a:lnSpc>
            </a:pPr>
            <a:r>
              <a:rPr lang="en-GB" dirty="0">
                <a:latin typeface="Poppins"/>
                <a:cs typeface="Poppins"/>
              </a:rPr>
              <a:t>A counterfactual explanation for a specific prediction describes the </a:t>
            </a:r>
            <a:r>
              <a:rPr lang="en-GB">
                <a:latin typeface="Poppins"/>
                <a:cs typeface="Poppins"/>
              </a:rPr>
              <a:t>closest possible input</a:t>
            </a:r>
            <a:r>
              <a:rPr lang="en-GB" dirty="0">
                <a:latin typeface="Poppins"/>
                <a:cs typeface="Poppins"/>
              </a:rPr>
              <a:t> that would result in a </a:t>
            </a:r>
            <a:r>
              <a:rPr lang="en-GB" i="1">
                <a:latin typeface="Poppins"/>
                <a:cs typeface="Poppins"/>
              </a:rPr>
              <a:t>different</a:t>
            </a:r>
            <a:r>
              <a:rPr lang="en-GB">
                <a:latin typeface="Poppins"/>
                <a:cs typeface="Poppins"/>
              </a:rPr>
              <a:t> </a:t>
            </a:r>
            <a:r>
              <a:rPr lang="en-GB" dirty="0">
                <a:latin typeface="Poppins"/>
                <a:cs typeface="Poppins"/>
              </a:rPr>
              <a:t>prediction from the model.</a:t>
            </a:r>
          </a:p>
          <a:p>
            <a:pPr marL="227965" indent="-227965">
              <a:lnSpc>
                <a:spcPct val="120000"/>
              </a:lnSpc>
            </a:pPr>
            <a:r>
              <a:rPr lang="en-GB" b="1" dirty="0">
                <a:latin typeface="Poppins"/>
                <a:cs typeface="Poppins"/>
              </a:rPr>
              <a:t>Why they are important:</a:t>
            </a:r>
            <a:r>
              <a:rPr lang="en-GB" dirty="0">
                <a:latin typeface="Poppins"/>
                <a:cs typeface="Poppins"/>
              </a:rPr>
              <a:t> They provide actionable insights, foster trust in AI systems, and help users understand the sensitive features influencing a decision.</a:t>
            </a:r>
          </a:p>
        </p:txBody>
      </p:sp>
    </p:spTree>
    <p:extLst>
      <p:ext uri="{BB962C8B-B14F-4D97-AF65-F5344CB8AC3E}">
        <p14:creationId xmlns:p14="http://schemas.microsoft.com/office/powerpoint/2010/main" val="39466050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189B-0C84-7ED3-1A05-6AFA7B1CAE22}"/>
              </a:ext>
            </a:extLst>
          </p:cNvPr>
          <p:cNvSpPr>
            <a:spLocks noGrp="1"/>
          </p:cNvSpPr>
          <p:nvPr>
            <p:ph type="title"/>
          </p:nvPr>
        </p:nvSpPr>
        <p:spPr>
          <a:xfrm>
            <a:off x="836612" y="1408814"/>
            <a:ext cx="3932237" cy="1600200"/>
          </a:xfrm>
        </p:spPr>
        <p:txBody>
          <a:bodyPr anchor="b">
            <a:normAutofit/>
          </a:bodyPr>
          <a:lstStyle/>
          <a:p>
            <a:r>
              <a:rPr lang="en-GB">
                <a:latin typeface="Segoe UI"/>
                <a:cs typeface="Poppins"/>
              </a:rPr>
              <a:t>6. Large Language Models</a:t>
            </a:r>
            <a:endParaRPr lang="en-US"/>
          </a:p>
        </p:txBody>
      </p:sp>
      <p:pic>
        <p:nvPicPr>
          <p:cNvPr id="6" name="Picture 5" descr="Printed text scrap collage">
            <a:extLst>
              <a:ext uri="{FF2B5EF4-FFF2-40B4-BE49-F238E27FC236}">
                <a16:creationId xmlns:a16="http://schemas.microsoft.com/office/drawing/2014/main" id="{A847FDB2-AB9B-00B3-0ECE-E9249AE77617}"/>
              </a:ext>
            </a:extLst>
          </p:cNvPr>
          <p:cNvPicPr>
            <a:picLocks noChangeAspect="1"/>
          </p:cNvPicPr>
          <p:nvPr/>
        </p:nvPicPr>
        <p:blipFill>
          <a:blip r:embed="rId2"/>
          <a:srcRect l="24707" t="-139" r="17514"/>
          <a:stretch>
            <a:fillRect/>
          </a:stretch>
        </p:blipFill>
        <p:spPr>
          <a:xfrm>
            <a:off x="5156791" y="10"/>
            <a:ext cx="7040766" cy="6867534"/>
          </a:xfrm>
          <a:prstGeom prst="rect">
            <a:avLst/>
          </a:prstGeom>
          <a:noFill/>
        </p:spPr>
      </p:pic>
      <p:sp>
        <p:nvSpPr>
          <p:cNvPr id="10" name="Text Placeholder 3">
            <a:extLst>
              <a:ext uri="{FF2B5EF4-FFF2-40B4-BE49-F238E27FC236}">
                <a16:creationId xmlns:a16="http://schemas.microsoft.com/office/drawing/2014/main" id="{EA152076-3F2F-409B-85F0-2553B50FC538}"/>
              </a:ext>
            </a:extLst>
          </p:cNvPr>
          <p:cNvSpPr>
            <a:spLocks noGrp="1"/>
          </p:cNvSpPr>
          <p:nvPr>
            <p:ph type="body" sz="half" idx="2"/>
          </p:nvPr>
        </p:nvSpPr>
        <p:spPr>
          <a:xfrm>
            <a:off x="839788" y="3009014"/>
            <a:ext cx="3932237" cy="2859974"/>
          </a:xfrm>
        </p:spPr>
        <p:txBody>
          <a:bodyPr vert="horz" lIns="91440" tIns="45720" rIns="91440" bIns="45720" rtlCol="0" anchor="t">
            <a:normAutofit/>
          </a:bodyPr>
          <a:lstStyle/>
          <a:p>
            <a:pPr marL="514350" indent="-514350">
              <a:buAutoNum type="alphaLcPeriod"/>
            </a:pPr>
            <a:r>
              <a:rPr lang="en-GB" sz="2400" b="1">
                <a:solidFill>
                  <a:srgbClr val="A2364F"/>
                </a:solidFill>
                <a:latin typeface="Segoe UI"/>
                <a:ea typeface="Calibri Light"/>
                <a:cs typeface="Segoe UI"/>
              </a:rPr>
              <a:t>Language Model</a:t>
            </a:r>
          </a:p>
          <a:p>
            <a:pPr marL="514350" indent="-514350">
              <a:buAutoNum type="alphaLcPeriod"/>
            </a:pPr>
            <a:r>
              <a:rPr lang="en-GB" sz="2400" b="1">
                <a:solidFill>
                  <a:srgbClr val="F0DADE"/>
                </a:solidFill>
                <a:latin typeface="Segoe UI"/>
                <a:ea typeface="Calibri Light"/>
                <a:cs typeface="Segoe UI"/>
              </a:rPr>
              <a:t>Large Reasoning Models</a:t>
            </a:r>
            <a:endParaRPr lang="en-US" sz="2400">
              <a:solidFill>
                <a:srgbClr val="F0DADE"/>
              </a:solidFill>
              <a:latin typeface="Segoe UI"/>
              <a:ea typeface="Calibri Light"/>
              <a:cs typeface="Segoe UI"/>
            </a:endParaRPr>
          </a:p>
          <a:p>
            <a:pPr marL="514350" indent="-514350">
              <a:buAutoNum type="alphaLcPeriod"/>
            </a:pPr>
            <a:endParaRPr lang="en-GB" sz="3200">
              <a:solidFill>
                <a:srgbClr val="000000"/>
              </a:solidFill>
              <a:latin typeface="Segoe UI"/>
              <a:ea typeface="Calibri Light"/>
              <a:cs typeface="Segoe UI"/>
            </a:endParaRPr>
          </a:p>
          <a:p>
            <a:endParaRPr lang="en-US" sz="2400" b="1" i="1">
              <a:solidFill>
                <a:srgbClr val="A2364F"/>
              </a:solidFill>
              <a:latin typeface="Segoe UI"/>
              <a:ea typeface="Calibri Light"/>
            </a:endParaRPr>
          </a:p>
        </p:txBody>
      </p:sp>
    </p:spTree>
    <p:extLst>
      <p:ext uri="{BB962C8B-B14F-4D97-AF65-F5344CB8AC3E}">
        <p14:creationId xmlns:p14="http://schemas.microsoft.com/office/powerpoint/2010/main" val="20300237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A7C5A-8D1D-C480-A74A-8F00463F5366}"/>
              </a:ext>
            </a:extLst>
          </p:cNvPr>
          <p:cNvSpPr>
            <a:spLocks noGrp="1"/>
          </p:cNvSpPr>
          <p:nvPr>
            <p:ph type="title"/>
          </p:nvPr>
        </p:nvSpPr>
        <p:spPr/>
        <p:txBody>
          <a:bodyPr>
            <a:normAutofit/>
          </a:bodyPr>
          <a:lstStyle/>
          <a:p>
            <a:r>
              <a:rPr lang="en-GB">
                <a:latin typeface="Poppins"/>
                <a:ea typeface="Calibri"/>
                <a:cs typeface="Calibri"/>
              </a:rPr>
              <a:t>What Is a Language Model?</a:t>
            </a:r>
            <a:endParaRPr lang="en-US">
              <a:latin typeface="Poppins"/>
            </a:endParaRPr>
          </a:p>
        </p:txBody>
      </p:sp>
      <p:sp>
        <p:nvSpPr>
          <p:cNvPr id="3" name="Content Placeholder 2">
            <a:extLst>
              <a:ext uri="{FF2B5EF4-FFF2-40B4-BE49-F238E27FC236}">
                <a16:creationId xmlns:a16="http://schemas.microsoft.com/office/drawing/2014/main" id="{63818382-A2AD-207C-77EE-1F44597710D8}"/>
              </a:ext>
            </a:extLst>
          </p:cNvPr>
          <p:cNvSpPr>
            <a:spLocks noGrp="1"/>
          </p:cNvSpPr>
          <p:nvPr>
            <p:ph idx="1"/>
          </p:nvPr>
        </p:nvSpPr>
        <p:spPr>
          <a:xfrm>
            <a:off x="656235" y="1294023"/>
            <a:ext cx="8592239" cy="4351338"/>
          </a:xfrm>
        </p:spPr>
        <p:txBody>
          <a:bodyPr vert="horz" lIns="91440" tIns="45720" rIns="91440" bIns="45720" rtlCol="0" anchor="t">
            <a:normAutofit/>
          </a:bodyPr>
          <a:lstStyle/>
          <a:p>
            <a:pPr marL="0" indent="0">
              <a:buNone/>
            </a:pPr>
            <a:r>
              <a:rPr lang="en-GB">
                <a:solidFill>
                  <a:srgbClr val="000000"/>
                </a:solidFill>
                <a:latin typeface="Calibri"/>
                <a:ea typeface="Calibri"/>
                <a:cs typeface="Calibri"/>
              </a:rPr>
              <a:t>• A</a:t>
            </a:r>
            <a:r>
              <a:rPr lang="en-US">
                <a:solidFill>
                  <a:srgbClr val="000000"/>
                </a:solidFill>
                <a:latin typeface="Poppins"/>
                <a:ea typeface="Calibri"/>
                <a:cs typeface="Poppins"/>
              </a:rPr>
              <a:t>n AI system designed to understand and gen</a:t>
            </a:r>
            <a:r>
              <a:rPr lang="en-US">
                <a:solidFill>
                  <a:srgbClr val="000000"/>
                </a:solidFill>
                <a:latin typeface="poppins"/>
                <a:ea typeface="Calibri"/>
                <a:cs typeface="Poppins"/>
              </a:rPr>
              <a:t>erate human language</a:t>
            </a:r>
            <a:endParaRPr lang="en-GB">
              <a:latin typeface="poppins"/>
              <a:cs typeface="Poppins"/>
            </a:endParaRPr>
          </a:p>
          <a:p>
            <a:pPr marL="0" indent="0">
              <a:buNone/>
            </a:pPr>
            <a:r>
              <a:rPr lang="en-GB">
                <a:solidFill>
                  <a:srgbClr val="000000"/>
                </a:solidFill>
                <a:latin typeface="poppins"/>
                <a:ea typeface="Calibri"/>
                <a:cs typeface="Calibri"/>
              </a:rPr>
              <a:t>• Predicts what comes next in a sentence.</a:t>
            </a:r>
            <a:endParaRPr lang="en-GB">
              <a:latin typeface="poppins"/>
            </a:endParaRPr>
          </a:p>
          <a:p>
            <a:pPr marL="227965" indent="-227965"/>
            <a:r>
              <a:rPr lang="en-GB">
                <a:solidFill>
                  <a:srgbClr val="000000"/>
                </a:solidFill>
                <a:latin typeface="poppins"/>
                <a:ea typeface="Calibri"/>
                <a:cs typeface="Calibri"/>
              </a:rPr>
              <a:t>Predicts words within a sentence.</a:t>
            </a:r>
            <a:endParaRPr lang="en-GB">
              <a:latin typeface="poppins"/>
            </a:endParaRPr>
          </a:p>
          <a:p>
            <a:pPr marL="0" indent="0">
              <a:buNone/>
            </a:pPr>
            <a:endParaRPr lang="en-GB"/>
          </a:p>
        </p:txBody>
      </p:sp>
      <p:pic>
        <p:nvPicPr>
          <p:cNvPr id="4" name="Picture 3" descr="language model next-word predictions ...">
            <a:extLst>
              <a:ext uri="{FF2B5EF4-FFF2-40B4-BE49-F238E27FC236}">
                <a16:creationId xmlns:a16="http://schemas.microsoft.com/office/drawing/2014/main" id="{E9E7F25D-1958-2B5B-4AAC-21EE133ED9C4}"/>
              </a:ext>
            </a:extLst>
          </p:cNvPr>
          <p:cNvPicPr>
            <a:picLocks noChangeAspect="1"/>
          </p:cNvPicPr>
          <p:nvPr/>
        </p:nvPicPr>
        <p:blipFill>
          <a:blip r:embed="rId3"/>
          <a:srcRect b="17625"/>
          <a:stretch>
            <a:fillRect/>
          </a:stretch>
        </p:blipFill>
        <p:spPr>
          <a:xfrm>
            <a:off x="360607" y="3932334"/>
            <a:ext cx="5736933" cy="2648721"/>
          </a:xfrm>
          <a:prstGeom prst="rect">
            <a:avLst/>
          </a:prstGeom>
        </p:spPr>
      </p:pic>
      <p:pic>
        <p:nvPicPr>
          <p:cNvPr id="6" name="Picture 5" descr="A screen shot of a computer&#10;&#10;AI-generated content may be incorrect.">
            <a:extLst>
              <a:ext uri="{FF2B5EF4-FFF2-40B4-BE49-F238E27FC236}">
                <a16:creationId xmlns:a16="http://schemas.microsoft.com/office/drawing/2014/main" id="{DC41A47C-A099-99D2-D130-63ACFCFD2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846" y="3176318"/>
            <a:ext cx="5905500" cy="3678464"/>
          </a:xfrm>
          <a:prstGeom prst="rect">
            <a:avLst/>
          </a:prstGeom>
        </p:spPr>
      </p:pic>
    </p:spTree>
    <p:extLst>
      <p:ext uri="{BB962C8B-B14F-4D97-AF65-F5344CB8AC3E}">
        <p14:creationId xmlns:p14="http://schemas.microsoft.com/office/powerpoint/2010/main" val="16314538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21CC2-466E-2513-4204-CBD53BDBF0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8603D4-6415-2C2D-FDDA-34F6FDAD0764}"/>
              </a:ext>
            </a:extLst>
          </p:cNvPr>
          <p:cNvSpPr>
            <a:spLocks noGrp="1"/>
          </p:cNvSpPr>
          <p:nvPr>
            <p:ph type="title"/>
          </p:nvPr>
        </p:nvSpPr>
        <p:spPr>
          <a:xfrm>
            <a:off x="2519916" y="365127"/>
            <a:ext cx="8833884" cy="1325563"/>
          </a:xfrm>
        </p:spPr>
        <p:txBody>
          <a:bodyPr anchor="ctr">
            <a:normAutofit/>
          </a:bodyPr>
          <a:lstStyle/>
          <a:p>
            <a:r>
              <a:rPr lang="en-GB"/>
              <a:t>What makes them 'Large'?</a:t>
            </a:r>
            <a:endParaRPr lang="en-US"/>
          </a:p>
        </p:txBody>
      </p:sp>
      <p:graphicFrame>
        <p:nvGraphicFramePr>
          <p:cNvPr id="11" name="Content Placeholder 2">
            <a:extLst>
              <a:ext uri="{FF2B5EF4-FFF2-40B4-BE49-F238E27FC236}">
                <a16:creationId xmlns:a16="http://schemas.microsoft.com/office/drawing/2014/main" id="{43074B29-F987-881D-5121-6C2AC44AB8E1}"/>
              </a:ext>
            </a:extLst>
          </p:cNvPr>
          <p:cNvGraphicFramePr>
            <a:graphicFrameLocks noGrp="1"/>
          </p:cNvGraphicFramePr>
          <p:nvPr>
            <p:ph idx="1"/>
            <p:extLst>
              <p:ext uri="{D42A27DB-BD31-4B8C-83A1-F6EECF244321}">
                <p14:modId xmlns:p14="http://schemas.microsoft.com/office/powerpoint/2010/main" val="389197656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5544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3ADE8-32A7-70E2-B0F0-94B78512E1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9BDF0-A317-8FC4-1011-4C5F0B1ED492}"/>
              </a:ext>
            </a:extLst>
          </p:cNvPr>
          <p:cNvSpPr>
            <a:spLocks noGrp="1"/>
          </p:cNvSpPr>
          <p:nvPr>
            <p:ph type="title"/>
          </p:nvPr>
        </p:nvSpPr>
        <p:spPr/>
        <p:txBody>
          <a:bodyPr>
            <a:normAutofit/>
          </a:bodyPr>
          <a:lstStyle/>
          <a:p>
            <a:r>
              <a:rPr lang="en-GB">
                <a:latin typeface="Poppins"/>
                <a:ea typeface="Calibri"/>
                <a:cs typeface="Calibri"/>
              </a:rPr>
              <a:t>What can they do ?</a:t>
            </a:r>
            <a:endParaRPr lang="en-US">
              <a:latin typeface="Poppins"/>
            </a:endParaRPr>
          </a:p>
        </p:txBody>
      </p:sp>
      <p:sp>
        <p:nvSpPr>
          <p:cNvPr id="3" name="Content Placeholder 2">
            <a:extLst>
              <a:ext uri="{FF2B5EF4-FFF2-40B4-BE49-F238E27FC236}">
                <a16:creationId xmlns:a16="http://schemas.microsoft.com/office/drawing/2014/main" id="{042A2B7A-FD2D-9806-2931-2E5213EAC1C9}"/>
              </a:ext>
            </a:extLst>
          </p:cNvPr>
          <p:cNvSpPr>
            <a:spLocks noGrp="1"/>
          </p:cNvSpPr>
          <p:nvPr>
            <p:ph idx="1"/>
          </p:nvPr>
        </p:nvSpPr>
        <p:spPr>
          <a:xfrm>
            <a:off x="470647" y="1689554"/>
            <a:ext cx="4531659" cy="2228624"/>
          </a:xfrm>
        </p:spPr>
        <p:txBody>
          <a:bodyPr vert="horz" lIns="91440" tIns="45720" rIns="91440" bIns="45720" rtlCol="0" anchor="t">
            <a:noAutofit/>
          </a:bodyPr>
          <a:lstStyle/>
          <a:p>
            <a:pPr marL="227965" indent="-227965">
              <a:buNone/>
            </a:pPr>
            <a:r>
              <a:rPr lang="en-GB">
                <a:solidFill>
                  <a:srgbClr val="000000"/>
                </a:solidFill>
                <a:latin typeface="Poppins"/>
                <a:ea typeface="Calibri"/>
                <a:cs typeface="Poppins"/>
              </a:rPr>
              <a:t>LLMs are versatile tools with many applications:</a:t>
            </a:r>
            <a:endParaRPr lang="en-US"/>
          </a:p>
          <a:p>
            <a:pPr marL="227965" indent="-227965">
              <a:buFont typeface="Arial"/>
              <a:buChar char="•"/>
            </a:pPr>
            <a:r>
              <a:rPr lang="en-GB" b="1">
                <a:solidFill>
                  <a:srgbClr val="000000"/>
                </a:solidFill>
                <a:latin typeface="Poppins"/>
                <a:ea typeface="Calibri"/>
                <a:cs typeface="Poppins"/>
              </a:rPr>
              <a:t>Text Generation</a:t>
            </a:r>
            <a:endParaRPr lang="en-GB"/>
          </a:p>
          <a:p>
            <a:pPr marL="227965" indent="-227965">
              <a:buFont typeface="Arial"/>
              <a:buChar char="•"/>
            </a:pPr>
            <a:r>
              <a:rPr lang="en-GB" b="1">
                <a:solidFill>
                  <a:srgbClr val="000000"/>
                </a:solidFill>
                <a:latin typeface="Poppins"/>
                <a:ea typeface="Calibri"/>
                <a:cs typeface="Poppins"/>
              </a:rPr>
              <a:t>Translation</a:t>
            </a:r>
            <a:endParaRPr lang="en-US"/>
          </a:p>
          <a:p>
            <a:pPr marL="227965" indent="-227965">
              <a:buFont typeface="Arial"/>
              <a:buChar char="•"/>
            </a:pPr>
            <a:r>
              <a:rPr lang="en-GB" b="1">
                <a:solidFill>
                  <a:srgbClr val="000000"/>
                </a:solidFill>
                <a:latin typeface="Poppins"/>
                <a:ea typeface="Calibri"/>
                <a:cs typeface="Poppins"/>
              </a:rPr>
              <a:t>Code Generation &amp; Debugging</a:t>
            </a:r>
          </a:p>
          <a:p>
            <a:pPr marL="227965" indent="-227965">
              <a:buFont typeface="Arial"/>
              <a:buChar char="•"/>
            </a:pPr>
            <a:r>
              <a:rPr lang="en-GB" b="1">
                <a:solidFill>
                  <a:srgbClr val="000000"/>
                </a:solidFill>
                <a:latin typeface="Poppins"/>
                <a:ea typeface="Calibri"/>
                <a:cs typeface="Poppins"/>
              </a:rPr>
              <a:t>Chat and Dialogue</a:t>
            </a:r>
            <a:endParaRPr lang="en-GB"/>
          </a:p>
          <a:p>
            <a:pPr marL="227965" indent="-227965">
              <a:buNone/>
            </a:pPr>
            <a:endParaRPr lang="en-GB" sz="2000">
              <a:solidFill>
                <a:srgbClr val="000000"/>
              </a:solidFill>
              <a:ea typeface="Calibri"/>
            </a:endParaRPr>
          </a:p>
          <a:p>
            <a:pPr marL="227965" indent="-227965">
              <a:buFont typeface="Arial"/>
              <a:buChar char="•"/>
            </a:pPr>
            <a:endParaRPr lang="en-GB" sz="2000">
              <a:solidFill>
                <a:srgbClr val="000000"/>
              </a:solidFill>
              <a:ea typeface="Calibri"/>
            </a:endParaRPr>
          </a:p>
          <a:p>
            <a:pPr marL="227965" indent="-227965">
              <a:buFont typeface="Arial"/>
              <a:buChar char="•"/>
            </a:pPr>
            <a:endParaRPr lang="en-GB" sz="2000">
              <a:solidFill>
                <a:srgbClr val="000000"/>
              </a:solidFill>
              <a:latin typeface="Poppins"/>
              <a:ea typeface="Calibri"/>
              <a:cs typeface="Poppins"/>
            </a:endParaRPr>
          </a:p>
          <a:p>
            <a:pPr marL="227965" indent="-227965">
              <a:buFont typeface="Arial"/>
              <a:buChar char="•"/>
            </a:pPr>
            <a:endParaRPr lang="en-GB" sz="2000">
              <a:solidFill>
                <a:srgbClr val="000000"/>
              </a:solidFill>
              <a:latin typeface="Poppins"/>
              <a:ea typeface="Calibri"/>
              <a:cs typeface="Poppins"/>
            </a:endParaRPr>
          </a:p>
          <a:p>
            <a:pPr marL="0" indent="0">
              <a:buNone/>
            </a:pPr>
            <a:endParaRPr lang="en-GB" sz="2000">
              <a:solidFill>
                <a:srgbClr val="000000"/>
              </a:solidFill>
              <a:latin typeface="Calibri"/>
              <a:ea typeface="Calibri"/>
              <a:cs typeface="Calibri"/>
            </a:endParaRPr>
          </a:p>
          <a:p>
            <a:pPr marL="0" indent="0">
              <a:buNone/>
            </a:pPr>
            <a:endParaRPr lang="en-GB"/>
          </a:p>
        </p:txBody>
      </p:sp>
      <p:pic>
        <p:nvPicPr>
          <p:cNvPr id="4" name="Picture 3" descr="The Rise of The Large Language Models - by Rugved Joshi">
            <a:extLst>
              <a:ext uri="{FF2B5EF4-FFF2-40B4-BE49-F238E27FC236}">
                <a16:creationId xmlns:a16="http://schemas.microsoft.com/office/drawing/2014/main" id="{558AA198-75F4-ADD2-B5CE-9346F833B57F}"/>
              </a:ext>
            </a:extLst>
          </p:cNvPr>
          <p:cNvPicPr>
            <a:picLocks noChangeAspect="1"/>
          </p:cNvPicPr>
          <p:nvPr/>
        </p:nvPicPr>
        <p:blipFill>
          <a:blip r:embed="rId3"/>
          <a:stretch>
            <a:fillRect/>
          </a:stretch>
        </p:blipFill>
        <p:spPr>
          <a:xfrm>
            <a:off x="5002306" y="1689553"/>
            <a:ext cx="6975323" cy="4803319"/>
          </a:xfrm>
          <a:prstGeom prst="rect">
            <a:avLst/>
          </a:prstGeom>
        </p:spPr>
      </p:pic>
    </p:spTree>
    <p:extLst>
      <p:ext uri="{BB962C8B-B14F-4D97-AF65-F5344CB8AC3E}">
        <p14:creationId xmlns:p14="http://schemas.microsoft.com/office/powerpoint/2010/main" val="1771836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F90D-1533-ED68-E70A-25241D5EEA56}"/>
              </a:ext>
            </a:extLst>
          </p:cNvPr>
          <p:cNvSpPr>
            <a:spLocks noGrp="1"/>
          </p:cNvSpPr>
          <p:nvPr>
            <p:ph type="title"/>
          </p:nvPr>
        </p:nvSpPr>
        <p:spPr/>
        <p:txBody>
          <a:bodyPr/>
          <a:lstStyle/>
          <a:p>
            <a:r>
              <a:rPr lang="en-GB" sz="3200" b="1">
                <a:solidFill>
                  <a:srgbClr val="9A003B"/>
                </a:solidFill>
                <a:latin typeface="Poppins"/>
                <a:cs typeface="Poppins"/>
              </a:rPr>
              <a:t>AI example: Knowledge base</a:t>
            </a:r>
            <a:endParaRPr lang="en-US" sz="3200">
              <a:solidFill>
                <a:srgbClr val="000000"/>
              </a:solidFill>
              <a:latin typeface="Poppins"/>
              <a:cs typeface="Poppins"/>
            </a:endParaRPr>
          </a:p>
        </p:txBody>
      </p:sp>
      <p:sp>
        <p:nvSpPr>
          <p:cNvPr id="4" name="Rectangle: Rounded Corners 3">
            <a:extLst>
              <a:ext uri="{FF2B5EF4-FFF2-40B4-BE49-F238E27FC236}">
                <a16:creationId xmlns:a16="http://schemas.microsoft.com/office/drawing/2014/main" id="{BC0DE9CB-872A-2C15-713A-35E933F87405}"/>
              </a:ext>
            </a:extLst>
          </p:cNvPr>
          <p:cNvSpPr/>
          <p:nvPr/>
        </p:nvSpPr>
        <p:spPr>
          <a:xfrm>
            <a:off x="1843297" y="1701927"/>
            <a:ext cx="3917941" cy="4754640"/>
          </a:xfrm>
          <a:prstGeom prst="roundRect">
            <a:avLst/>
          </a:prstGeom>
          <a:solidFill>
            <a:srgbClr val="CC586E"/>
          </a:solidFill>
          <a:ln w="57150">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1200"/>
              </a:spcAft>
              <a:defRPr/>
            </a:pPr>
            <a:r>
              <a:rPr lang="en-GB" sz="2400" b="1">
                <a:solidFill>
                  <a:prstClr val="white"/>
                </a:solidFill>
                <a:latin typeface="Segoe UI"/>
                <a:cs typeface="Poppins"/>
              </a:rPr>
              <a:t>Knowledge Base</a:t>
            </a:r>
            <a:endParaRPr lang="en-US" sz="2400" b="1">
              <a:solidFill>
                <a:prstClr val="white"/>
              </a:solidFill>
              <a:ea typeface="Calibri" panose="020F0502020204030204"/>
              <a:cs typeface="Calibri" panose="020F0502020204030204"/>
            </a:endParaRPr>
          </a:p>
        </p:txBody>
      </p:sp>
      <p:sp>
        <p:nvSpPr>
          <p:cNvPr id="6" name="Rectangle: Rounded Corners 5">
            <a:extLst>
              <a:ext uri="{FF2B5EF4-FFF2-40B4-BE49-F238E27FC236}">
                <a16:creationId xmlns:a16="http://schemas.microsoft.com/office/drawing/2014/main" id="{2B5C515B-1547-A382-C8A7-134CA8ED9AF3}"/>
              </a:ext>
            </a:extLst>
          </p:cNvPr>
          <p:cNvSpPr/>
          <p:nvPr/>
        </p:nvSpPr>
        <p:spPr>
          <a:xfrm>
            <a:off x="2654129" y="3257292"/>
            <a:ext cx="1284330" cy="460804"/>
          </a:xfrm>
          <a:prstGeom prst="roundRect">
            <a:avLst/>
          </a:prstGeom>
          <a:solidFill>
            <a:srgbClr val="F0DADE"/>
          </a:solidFill>
          <a:ln>
            <a:solidFill>
              <a:srgbClr val="4113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A2364F"/>
                </a:solidFill>
                <a:ea typeface="Calibri"/>
                <a:cs typeface="Calibri"/>
              </a:rPr>
              <a:t>Covid-19</a:t>
            </a:r>
          </a:p>
        </p:txBody>
      </p:sp>
      <p:sp>
        <p:nvSpPr>
          <p:cNvPr id="8" name="Rectangle: Rounded Corners 7">
            <a:extLst>
              <a:ext uri="{FF2B5EF4-FFF2-40B4-BE49-F238E27FC236}">
                <a16:creationId xmlns:a16="http://schemas.microsoft.com/office/drawing/2014/main" id="{86838159-9F6B-21AB-EC8C-39A513D87AA7}"/>
              </a:ext>
            </a:extLst>
          </p:cNvPr>
          <p:cNvSpPr/>
          <p:nvPr/>
        </p:nvSpPr>
        <p:spPr>
          <a:xfrm>
            <a:off x="2911303" y="4466966"/>
            <a:ext cx="1065255" cy="451279"/>
          </a:xfrm>
          <a:prstGeom prst="roundRect">
            <a:avLst/>
          </a:prstGeom>
          <a:solidFill>
            <a:srgbClr val="F0DADE"/>
          </a:solidFill>
          <a:ln>
            <a:solidFill>
              <a:srgbClr val="41131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A2364F"/>
                </a:solidFill>
                <a:ea typeface="Calibri"/>
                <a:cs typeface="Calibri"/>
              </a:rPr>
              <a:t>Fatigue</a:t>
            </a:r>
            <a:endParaRPr lang="en-US"/>
          </a:p>
        </p:txBody>
      </p:sp>
      <p:sp>
        <p:nvSpPr>
          <p:cNvPr id="9" name="Rectangle: Rounded Corners 8">
            <a:extLst>
              <a:ext uri="{FF2B5EF4-FFF2-40B4-BE49-F238E27FC236}">
                <a16:creationId xmlns:a16="http://schemas.microsoft.com/office/drawing/2014/main" id="{86ED740C-7C62-BDF6-0290-70BC3CDF5404}"/>
              </a:ext>
            </a:extLst>
          </p:cNvPr>
          <p:cNvSpPr/>
          <p:nvPr/>
        </p:nvSpPr>
        <p:spPr>
          <a:xfrm>
            <a:off x="1834979" y="4466966"/>
            <a:ext cx="817605" cy="451279"/>
          </a:xfrm>
          <a:prstGeom prst="roundRect">
            <a:avLst/>
          </a:prstGeom>
          <a:solidFill>
            <a:srgbClr val="F0DADE"/>
          </a:solidFill>
          <a:ln>
            <a:solidFill>
              <a:srgbClr val="41131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A2364F"/>
                </a:solidFill>
                <a:ea typeface="Calibri"/>
                <a:cs typeface="Calibri"/>
              </a:rPr>
              <a:t>Fever</a:t>
            </a:r>
            <a:endParaRPr lang="en-US"/>
          </a:p>
        </p:txBody>
      </p:sp>
      <p:sp>
        <p:nvSpPr>
          <p:cNvPr id="10" name="Rectangle: Rounded Corners 9">
            <a:extLst>
              <a:ext uri="{FF2B5EF4-FFF2-40B4-BE49-F238E27FC236}">
                <a16:creationId xmlns:a16="http://schemas.microsoft.com/office/drawing/2014/main" id="{39F17E84-710A-1034-3902-3DB35EDEB840}"/>
              </a:ext>
            </a:extLst>
          </p:cNvPr>
          <p:cNvSpPr/>
          <p:nvPr/>
        </p:nvSpPr>
        <p:spPr>
          <a:xfrm>
            <a:off x="4244803" y="4466966"/>
            <a:ext cx="1284330" cy="460804"/>
          </a:xfrm>
          <a:prstGeom prst="roundRect">
            <a:avLst/>
          </a:prstGeom>
          <a:solidFill>
            <a:srgbClr val="F0DADE"/>
          </a:solidFill>
          <a:ln>
            <a:solidFill>
              <a:srgbClr val="41131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A2364F"/>
                </a:solidFill>
                <a:ea typeface="Calibri"/>
                <a:cs typeface="Calibri"/>
              </a:rPr>
              <a:t>Dry cough</a:t>
            </a:r>
            <a:endParaRPr lang="en-US"/>
          </a:p>
        </p:txBody>
      </p:sp>
      <p:cxnSp>
        <p:nvCxnSpPr>
          <p:cNvPr id="11" name="Straight Arrow Connector 10">
            <a:extLst>
              <a:ext uri="{FF2B5EF4-FFF2-40B4-BE49-F238E27FC236}">
                <a16:creationId xmlns:a16="http://schemas.microsoft.com/office/drawing/2014/main" id="{565C7F0B-2F10-499E-BDA5-3E2587938081}"/>
              </a:ext>
            </a:extLst>
          </p:cNvPr>
          <p:cNvCxnSpPr/>
          <p:nvPr/>
        </p:nvCxnSpPr>
        <p:spPr>
          <a:xfrm>
            <a:off x="3426611" y="3750922"/>
            <a:ext cx="933450" cy="672156"/>
          </a:xfrm>
          <a:prstGeom prst="straightConnector1">
            <a:avLst/>
          </a:prstGeom>
          <a:ln w="57150">
            <a:solidFill>
              <a:srgbClr val="41131C"/>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E42035D-52B8-1811-FE53-8EC76F7D9948}"/>
              </a:ext>
            </a:extLst>
          </p:cNvPr>
          <p:cNvCxnSpPr>
            <a:cxnSpLocks/>
          </p:cNvCxnSpPr>
          <p:nvPr/>
        </p:nvCxnSpPr>
        <p:spPr>
          <a:xfrm flipH="1">
            <a:off x="2454666" y="3750961"/>
            <a:ext cx="828675" cy="681681"/>
          </a:xfrm>
          <a:prstGeom prst="straightConnector1">
            <a:avLst/>
          </a:prstGeom>
          <a:ln w="57150">
            <a:solidFill>
              <a:srgbClr val="41131C"/>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7C1C976-11E7-6FB9-4533-A48969D25D41}"/>
              </a:ext>
            </a:extLst>
          </p:cNvPr>
          <p:cNvCxnSpPr>
            <a:cxnSpLocks/>
          </p:cNvCxnSpPr>
          <p:nvPr/>
        </p:nvCxnSpPr>
        <p:spPr>
          <a:xfrm>
            <a:off x="3340743" y="3722821"/>
            <a:ext cx="47625" cy="748356"/>
          </a:xfrm>
          <a:prstGeom prst="straightConnector1">
            <a:avLst/>
          </a:prstGeom>
          <a:ln w="57150">
            <a:solidFill>
              <a:srgbClr val="41131C"/>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8E51A54-374D-6974-5D27-4D1D455FD0EC}"/>
              </a:ext>
            </a:extLst>
          </p:cNvPr>
          <p:cNvSpPr txBox="1"/>
          <p:nvPr/>
        </p:nvSpPr>
        <p:spPr>
          <a:xfrm>
            <a:off x="2840509" y="3817722"/>
            <a:ext cx="1133475" cy="276999"/>
          </a:xfrm>
          <a:prstGeom prst="rect">
            <a:avLst/>
          </a:prstGeom>
          <a:solidFill>
            <a:schemeClr val="bg1">
              <a:lumMod val="95000"/>
            </a:schemeClr>
          </a:solidFill>
          <a:ln>
            <a:solidFill>
              <a:srgbClr val="41131C"/>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ea typeface="Calibri"/>
                <a:cs typeface="Calibri"/>
              </a:rPr>
              <a:t>Can generate</a:t>
            </a:r>
          </a:p>
        </p:txBody>
      </p:sp>
      <p:sp>
        <p:nvSpPr>
          <p:cNvPr id="15" name="Rectangle: Rounded Corners 14">
            <a:extLst>
              <a:ext uri="{FF2B5EF4-FFF2-40B4-BE49-F238E27FC236}">
                <a16:creationId xmlns:a16="http://schemas.microsoft.com/office/drawing/2014/main" id="{7D22E675-E2A8-0FD8-9071-8BC794EF1557}"/>
              </a:ext>
            </a:extLst>
          </p:cNvPr>
          <p:cNvSpPr/>
          <p:nvPr/>
        </p:nvSpPr>
        <p:spPr>
          <a:xfrm>
            <a:off x="2082628" y="2523866"/>
            <a:ext cx="1284330" cy="460804"/>
          </a:xfrm>
          <a:prstGeom prst="roundRect">
            <a:avLst/>
          </a:prstGeom>
          <a:solidFill>
            <a:srgbClr val="F0DADE"/>
          </a:solidFill>
          <a:ln>
            <a:solidFill>
              <a:srgbClr val="41131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A2364F"/>
                </a:solidFill>
                <a:ea typeface="Calibri"/>
                <a:cs typeface="Calibri"/>
              </a:rPr>
              <a:t>Disease</a:t>
            </a:r>
            <a:endParaRPr lang="en-US"/>
          </a:p>
        </p:txBody>
      </p:sp>
      <p:sp>
        <p:nvSpPr>
          <p:cNvPr id="16" name="Rectangle: Rounded Corners 15">
            <a:extLst>
              <a:ext uri="{FF2B5EF4-FFF2-40B4-BE49-F238E27FC236}">
                <a16:creationId xmlns:a16="http://schemas.microsoft.com/office/drawing/2014/main" id="{21BBE435-C9EE-5A57-972A-086E6BCA6A97}"/>
              </a:ext>
            </a:extLst>
          </p:cNvPr>
          <p:cNvSpPr/>
          <p:nvPr/>
        </p:nvSpPr>
        <p:spPr>
          <a:xfrm>
            <a:off x="3920953" y="2523866"/>
            <a:ext cx="1531980" cy="460804"/>
          </a:xfrm>
          <a:prstGeom prst="roundRect">
            <a:avLst/>
          </a:prstGeom>
          <a:solidFill>
            <a:srgbClr val="F0DADE"/>
          </a:solidFill>
          <a:ln>
            <a:solidFill>
              <a:srgbClr val="41131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A2364F"/>
                </a:solidFill>
                <a:ea typeface="Calibri"/>
                <a:cs typeface="Calibri"/>
              </a:rPr>
              <a:t>Coronavirus</a:t>
            </a:r>
            <a:endParaRPr lang="en-US"/>
          </a:p>
        </p:txBody>
      </p:sp>
      <p:cxnSp>
        <p:nvCxnSpPr>
          <p:cNvPr id="17" name="Straight Arrow Connector 16">
            <a:extLst>
              <a:ext uri="{FF2B5EF4-FFF2-40B4-BE49-F238E27FC236}">
                <a16:creationId xmlns:a16="http://schemas.microsoft.com/office/drawing/2014/main" id="{128FC7F3-4A67-BEA6-03DB-3EB5B9F1D4FB}"/>
              </a:ext>
            </a:extLst>
          </p:cNvPr>
          <p:cNvCxnSpPr>
            <a:cxnSpLocks/>
          </p:cNvCxnSpPr>
          <p:nvPr/>
        </p:nvCxnSpPr>
        <p:spPr>
          <a:xfrm flipV="1">
            <a:off x="4007083" y="2994536"/>
            <a:ext cx="447675" cy="413694"/>
          </a:xfrm>
          <a:prstGeom prst="straightConnector1">
            <a:avLst/>
          </a:prstGeom>
          <a:ln w="57150">
            <a:solidFill>
              <a:srgbClr val="41131C"/>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00B0CD1-3347-8B76-5783-C580F7B88EDD}"/>
              </a:ext>
            </a:extLst>
          </p:cNvPr>
          <p:cNvCxnSpPr>
            <a:cxnSpLocks/>
          </p:cNvCxnSpPr>
          <p:nvPr/>
        </p:nvCxnSpPr>
        <p:spPr>
          <a:xfrm flipH="1" flipV="1">
            <a:off x="3369289" y="2689396"/>
            <a:ext cx="561975" cy="4119"/>
          </a:xfrm>
          <a:prstGeom prst="straightConnector1">
            <a:avLst/>
          </a:prstGeom>
          <a:ln w="57150">
            <a:solidFill>
              <a:srgbClr val="41131C"/>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7367AB6-42AD-6B4D-19AC-18F42F856C73}"/>
              </a:ext>
            </a:extLst>
          </p:cNvPr>
          <p:cNvSpPr txBox="1"/>
          <p:nvPr/>
        </p:nvSpPr>
        <p:spPr>
          <a:xfrm>
            <a:off x="3211984" y="2217522"/>
            <a:ext cx="962025" cy="276999"/>
          </a:xfrm>
          <a:prstGeom prst="rect">
            <a:avLst/>
          </a:prstGeom>
          <a:solidFill>
            <a:schemeClr val="bg1">
              <a:lumMod val="95000"/>
            </a:schemeClr>
          </a:solidFill>
          <a:ln>
            <a:solidFill>
              <a:srgbClr val="41131C"/>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ea typeface="Calibri"/>
                <a:cs typeface="Calibri"/>
              </a:rPr>
              <a:t>Belongs to</a:t>
            </a:r>
          </a:p>
        </p:txBody>
      </p:sp>
      <p:sp>
        <p:nvSpPr>
          <p:cNvPr id="20" name="TextBox 19">
            <a:extLst>
              <a:ext uri="{FF2B5EF4-FFF2-40B4-BE49-F238E27FC236}">
                <a16:creationId xmlns:a16="http://schemas.microsoft.com/office/drawing/2014/main" id="{31DFE188-2028-3490-8C3B-7C63A748C85F}"/>
              </a:ext>
            </a:extLst>
          </p:cNvPr>
          <p:cNvSpPr txBox="1"/>
          <p:nvPr/>
        </p:nvSpPr>
        <p:spPr>
          <a:xfrm>
            <a:off x="4240684" y="3141447"/>
            <a:ext cx="962025" cy="276999"/>
          </a:xfrm>
          <a:prstGeom prst="rect">
            <a:avLst/>
          </a:prstGeom>
          <a:solidFill>
            <a:schemeClr val="bg1">
              <a:lumMod val="95000"/>
            </a:schemeClr>
          </a:solidFill>
          <a:ln>
            <a:solidFill>
              <a:srgbClr val="41131C"/>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ea typeface="Calibri"/>
                <a:cs typeface="Calibri"/>
              </a:rPr>
              <a:t>Belongs to</a:t>
            </a:r>
          </a:p>
        </p:txBody>
      </p:sp>
      <p:sp>
        <p:nvSpPr>
          <p:cNvPr id="22" name="Rectangle: Rounded Corners 21">
            <a:extLst>
              <a:ext uri="{FF2B5EF4-FFF2-40B4-BE49-F238E27FC236}">
                <a16:creationId xmlns:a16="http://schemas.microsoft.com/office/drawing/2014/main" id="{DC135524-D413-4677-454E-7F848CCA4991}"/>
              </a:ext>
            </a:extLst>
          </p:cNvPr>
          <p:cNvSpPr/>
          <p:nvPr/>
        </p:nvSpPr>
        <p:spPr>
          <a:xfrm>
            <a:off x="3035128" y="5657591"/>
            <a:ext cx="1284330" cy="460804"/>
          </a:xfrm>
          <a:prstGeom prst="roundRect">
            <a:avLst/>
          </a:prstGeom>
          <a:solidFill>
            <a:srgbClr val="F0DADE"/>
          </a:solidFill>
          <a:ln>
            <a:solidFill>
              <a:srgbClr val="41131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A2364F"/>
                </a:solidFill>
                <a:ea typeface="Calibri"/>
                <a:cs typeface="Calibri"/>
              </a:rPr>
              <a:t>Symptom</a:t>
            </a:r>
            <a:endParaRPr lang="en-US"/>
          </a:p>
        </p:txBody>
      </p:sp>
      <p:cxnSp>
        <p:nvCxnSpPr>
          <p:cNvPr id="23" name="Straight Arrow Connector 22">
            <a:extLst>
              <a:ext uri="{FF2B5EF4-FFF2-40B4-BE49-F238E27FC236}">
                <a16:creationId xmlns:a16="http://schemas.microsoft.com/office/drawing/2014/main" id="{F4BE69B7-7B07-C5FD-686E-524F183803BA}"/>
              </a:ext>
            </a:extLst>
          </p:cNvPr>
          <p:cNvCxnSpPr>
            <a:cxnSpLocks/>
          </p:cNvCxnSpPr>
          <p:nvPr/>
        </p:nvCxnSpPr>
        <p:spPr>
          <a:xfrm>
            <a:off x="2255036" y="4951072"/>
            <a:ext cx="933450" cy="672156"/>
          </a:xfrm>
          <a:prstGeom prst="straightConnector1">
            <a:avLst/>
          </a:prstGeom>
          <a:ln w="57150">
            <a:solidFill>
              <a:srgbClr val="41131C"/>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E71A4A6-A60F-DACB-F3BD-AC8187110C0A}"/>
              </a:ext>
            </a:extLst>
          </p:cNvPr>
          <p:cNvCxnSpPr>
            <a:cxnSpLocks/>
          </p:cNvCxnSpPr>
          <p:nvPr/>
        </p:nvCxnSpPr>
        <p:spPr>
          <a:xfrm flipH="1">
            <a:off x="4159618" y="4951158"/>
            <a:ext cx="714375" cy="672156"/>
          </a:xfrm>
          <a:prstGeom prst="straightConnector1">
            <a:avLst/>
          </a:prstGeom>
          <a:ln w="57150">
            <a:solidFill>
              <a:srgbClr val="41131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AF21A12-394B-D8B9-6F9F-03C84904D7D8}"/>
              </a:ext>
            </a:extLst>
          </p:cNvPr>
          <p:cNvCxnSpPr>
            <a:cxnSpLocks/>
          </p:cNvCxnSpPr>
          <p:nvPr/>
        </p:nvCxnSpPr>
        <p:spPr>
          <a:xfrm>
            <a:off x="3445601" y="4932493"/>
            <a:ext cx="142875" cy="710256"/>
          </a:xfrm>
          <a:prstGeom prst="straightConnector1">
            <a:avLst/>
          </a:prstGeom>
          <a:ln w="57150">
            <a:solidFill>
              <a:srgbClr val="41131C"/>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50E8A28-FCEA-D7C8-72CD-61E1822E0B8A}"/>
              </a:ext>
            </a:extLst>
          </p:cNvPr>
          <p:cNvSpPr txBox="1"/>
          <p:nvPr/>
        </p:nvSpPr>
        <p:spPr>
          <a:xfrm>
            <a:off x="3164359" y="5141697"/>
            <a:ext cx="962025" cy="276999"/>
          </a:xfrm>
          <a:prstGeom prst="rect">
            <a:avLst/>
          </a:prstGeom>
          <a:solidFill>
            <a:schemeClr val="bg1">
              <a:lumMod val="95000"/>
            </a:schemeClr>
          </a:solidFill>
          <a:ln>
            <a:solidFill>
              <a:srgbClr val="41131C"/>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ea typeface="Calibri"/>
                <a:cs typeface="Calibri"/>
              </a:rPr>
              <a:t>Belongs to</a:t>
            </a:r>
          </a:p>
        </p:txBody>
      </p:sp>
      <p:sp>
        <p:nvSpPr>
          <p:cNvPr id="27" name="TextBox 26">
            <a:extLst>
              <a:ext uri="{FF2B5EF4-FFF2-40B4-BE49-F238E27FC236}">
                <a16:creationId xmlns:a16="http://schemas.microsoft.com/office/drawing/2014/main" id="{540511CC-6429-FC9B-CEC2-01B763A8B2BD}"/>
              </a:ext>
            </a:extLst>
          </p:cNvPr>
          <p:cNvSpPr txBox="1"/>
          <p:nvPr/>
        </p:nvSpPr>
        <p:spPr>
          <a:xfrm>
            <a:off x="477537" y="2172729"/>
            <a:ext cx="1285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Prior</a:t>
            </a:r>
          </a:p>
          <a:p>
            <a:r>
              <a:rPr lang="en-US">
                <a:ea typeface="Calibri"/>
                <a:cs typeface="Calibri"/>
              </a:rPr>
              <a:t>knowledge</a:t>
            </a:r>
          </a:p>
        </p:txBody>
      </p:sp>
      <p:sp>
        <p:nvSpPr>
          <p:cNvPr id="28" name="TextBox 27">
            <a:extLst>
              <a:ext uri="{FF2B5EF4-FFF2-40B4-BE49-F238E27FC236}">
                <a16:creationId xmlns:a16="http://schemas.microsoft.com/office/drawing/2014/main" id="{FCB8457C-72FA-0623-699E-51FECB44BE4E}"/>
              </a:ext>
            </a:extLst>
          </p:cNvPr>
          <p:cNvSpPr txBox="1"/>
          <p:nvPr/>
        </p:nvSpPr>
        <p:spPr>
          <a:xfrm>
            <a:off x="325137" y="4915928"/>
            <a:ext cx="143827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Past experiences or data examples</a:t>
            </a:r>
            <a:endParaRPr lang="en-US"/>
          </a:p>
        </p:txBody>
      </p:sp>
      <p:cxnSp>
        <p:nvCxnSpPr>
          <p:cNvPr id="30" name="Straight Arrow Connector 29">
            <a:extLst>
              <a:ext uri="{FF2B5EF4-FFF2-40B4-BE49-F238E27FC236}">
                <a16:creationId xmlns:a16="http://schemas.microsoft.com/office/drawing/2014/main" id="{EF02969E-EA1A-39CD-0B6F-6F6CE165C6D0}"/>
              </a:ext>
            </a:extLst>
          </p:cNvPr>
          <p:cNvCxnSpPr>
            <a:cxnSpLocks/>
          </p:cNvCxnSpPr>
          <p:nvPr/>
        </p:nvCxnSpPr>
        <p:spPr>
          <a:xfrm>
            <a:off x="845336" y="2865097"/>
            <a:ext cx="904875" cy="234006"/>
          </a:xfrm>
          <a:prstGeom prst="straightConnector1">
            <a:avLst/>
          </a:prstGeom>
          <a:ln w="57150">
            <a:solidFill>
              <a:srgbClr val="41131C"/>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5624EBB-6FEA-6411-5A8C-3A273024B149}"/>
              </a:ext>
            </a:extLst>
          </p:cNvPr>
          <p:cNvCxnSpPr>
            <a:cxnSpLocks/>
          </p:cNvCxnSpPr>
          <p:nvPr/>
        </p:nvCxnSpPr>
        <p:spPr>
          <a:xfrm flipV="1">
            <a:off x="854861" y="4470703"/>
            <a:ext cx="885825" cy="423219"/>
          </a:xfrm>
          <a:prstGeom prst="straightConnector1">
            <a:avLst/>
          </a:prstGeom>
          <a:ln w="57150">
            <a:solidFill>
              <a:srgbClr val="41131C"/>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4EE96CA6-964E-C9F2-5D68-44BB3091FC77}"/>
              </a:ext>
            </a:extLst>
          </p:cNvPr>
          <p:cNvGrpSpPr/>
          <p:nvPr/>
        </p:nvGrpSpPr>
        <p:grpSpPr>
          <a:xfrm>
            <a:off x="5865011" y="1711451"/>
            <a:ext cx="6328276" cy="4745115"/>
            <a:chOff x="5865011" y="1711451"/>
            <a:chExt cx="6328276" cy="4745115"/>
          </a:xfrm>
        </p:grpSpPr>
        <p:sp>
          <p:nvSpPr>
            <p:cNvPr id="5" name="Rectangle: Rounded Corners 4">
              <a:extLst>
                <a:ext uri="{FF2B5EF4-FFF2-40B4-BE49-F238E27FC236}">
                  <a16:creationId xmlns:a16="http://schemas.microsoft.com/office/drawing/2014/main" id="{53D56744-9CBE-A817-ED3A-B362B8BF01CF}"/>
                </a:ext>
              </a:extLst>
            </p:cNvPr>
            <p:cNvSpPr/>
            <p:nvPr/>
          </p:nvSpPr>
          <p:spPr>
            <a:xfrm>
              <a:off x="6205746" y="1711451"/>
              <a:ext cx="3917941" cy="4745115"/>
            </a:xfrm>
            <a:prstGeom prst="roundRect">
              <a:avLst/>
            </a:prstGeom>
            <a:solidFill>
              <a:srgbClr val="CC586E"/>
            </a:solidFill>
            <a:ln w="57150">
              <a:solidFill>
                <a:srgbClr val="DF99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1200"/>
                </a:spcAft>
                <a:defRPr/>
              </a:pPr>
              <a:r>
                <a:rPr lang="en-GB" sz="2400" b="1">
                  <a:solidFill>
                    <a:prstClr val="white"/>
                  </a:solidFill>
                  <a:latin typeface="Segoe UI"/>
                  <a:cs typeface="Poppins"/>
                </a:rPr>
                <a:t>Inference Engine</a:t>
              </a:r>
              <a:endParaRPr lang="en-US"/>
            </a:p>
          </p:txBody>
        </p:sp>
        <p:sp>
          <p:nvSpPr>
            <p:cNvPr id="26" name="Rectangle: Rounded Corners 25">
              <a:extLst>
                <a:ext uri="{FF2B5EF4-FFF2-40B4-BE49-F238E27FC236}">
                  <a16:creationId xmlns:a16="http://schemas.microsoft.com/office/drawing/2014/main" id="{BD491F4B-2C89-E054-F397-444E03C3D390}"/>
                </a:ext>
              </a:extLst>
            </p:cNvPr>
            <p:cNvSpPr/>
            <p:nvPr/>
          </p:nvSpPr>
          <p:spPr>
            <a:xfrm>
              <a:off x="6768928" y="2342891"/>
              <a:ext cx="2798805" cy="2499154"/>
            </a:xfrm>
            <a:prstGeom prst="roundRect">
              <a:avLst/>
            </a:prstGeom>
            <a:solidFill>
              <a:schemeClr val="bg1">
                <a:lumMod val="95000"/>
              </a:schemeClr>
            </a:solidFill>
            <a:ln>
              <a:solidFill>
                <a:srgbClr val="41131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rgbClr val="41131C"/>
                  </a:solidFill>
                  <a:ea typeface="Calibri"/>
                  <a:cs typeface="Calibri"/>
                </a:rPr>
                <a:t>Patient description:</a:t>
              </a:r>
            </a:p>
            <a:p>
              <a:pPr marL="285750" indent="-285750">
                <a:buFont typeface="Calibri"/>
                <a:buChar char="-"/>
              </a:pPr>
              <a:r>
                <a:rPr lang="en-US">
                  <a:solidFill>
                    <a:srgbClr val="41131C"/>
                  </a:solidFill>
                  <a:ea typeface="Calibri"/>
                  <a:cs typeface="Calibri"/>
                </a:rPr>
                <a:t>Is 30 years old</a:t>
              </a:r>
            </a:p>
            <a:p>
              <a:pPr marL="285750" indent="-285750">
                <a:buFont typeface="Calibri"/>
                <a:buChar char="-"/>
              </a:pPr>
              <a:r>
                <a:rPr lang="en-US">
                  <a:solidFill>
                    <a:srgbClr val="41131C"/>
                  </a:solidFill>
                  <a:ea typeface="Calibri"/>
                  <a:cs typeface="Calibri"/>
                </a:rPr>
                <a:t>Has symptom Fever</a:t>
              </a:r>
            </a:p>
            <a:p>
              <a:pPr marL="285750" indent="-285750">
                <a:buFont typeface="Calibri"/>
                <a:buChar char="-"/>
              </a:pPr>
              <a:r>
                <a:rPr lang="en-US">
                  <a:solidFill>
                    <a:srgbClr val="41131C"/>
                  </a:solidFill>
                  <a:ea typeface="Calibri"/>
                  <a:cs typeface="Calibri"/>
                </a:rPr>
                <a:t>Has symptom Fatigue</a:t>
              </a:r>
            </a:p>
            <a:p>
              <a:pPr marL="285750" indent="-285750">
                <a:buFont typeface="Calibri"/>
                <a:buChar char="-"/>
              </a:pPr>
              <a:r>
                <a:rPr lang="en-US">
                  <a:solidFill>
                    <a:srgbClr val="41131C"/>
                  </a:solidFill>
                  <a:ea typeface="Calibri"/>
                  <a:cs typeface="Calibri"/>
                </a:rPr>
                <a:t>Does not have Dry Cough</a:t>
              </a:r>
            </a:p>
            <a:p>
              <a:pPr marL="285750" indent="-285750">
                <a:buFont typeface="Calibri"/>
                <a:buChar char="-"/>
              </a:pPr>
              <a:r>
                <a:rPr lang="en-US">
                  <a:solidFill>
                    <a:srgbClr val="41131C"/>
                  </a:solidFill>
                  <a:ea typeface="Calibri"/>
                  <a:cs typeface="Calibri"/>
                </a:rPr>
                <a:t>...</a:t>
              </a:r>
            </a:p>
          </p:txBody>
        </p:sp>
        <p:cxnSp>
          <p:nvCxnSpPr>
            <p:cNvPr id="32" name="Straight Arrow Connector 31">
              <a:extLst>
                <a:ext uri="{FF2B5EF4-FFF2-40B4-BE49-F238E27FC236}">
                  <a16:creationId xmlns:a16="http://schemas.microsoft.com/office/drawing/2014/main" id="{FCB8427B-E527-82B8-F27F-FD2D4D9070F5}"/>
                </a:ext>
              </a:extLst>
            </p:cNvPr>
            <p:cNvCxnSpPr>
              <a:cxnSpLocks/>
            </p:cNvCxnSpPr>
            <p:nvPr/>
          </p:nvCxnSpPr>
          <p:spPr>
            <a:xfrm flipH="1">
              <a:off x="8198636" y="4912972"/>
              <a:ext cx="9525" cy="224481"/>
            </a:xfrm>
            <a:prstGeom prst="straightConnector1">
              <a:avLst/>
            </a:prstGeom>
            <a:ln w="57150">
              <a:solidFill>
                <a:srgbClr val="41131C"/>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34" name="Graphic 33" descr="Artificial Intelligence with solid fill">
              <a:extLst>
                <a:ext uri="{FF2B5EF4-FFF2-40B4-BE49-F238E27FC236}">
                  <a16:creationId xmlns:a16="http://schemas.microsoft.com/office/drawing/2014/main" id="{A28B0E46-4C44-D7D3-D32F-A4030B84C3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67625" y="5067300"/>
              <a:ext cx="1162050" cy="1152525"/>
            </a:xfrm>
            <a:prstGeom prst="rect">
              <a:avLst/>
            </a:prstGeom>
          </p:spPr>
        </p:pic>
        <p:cxnSp>
          <p:nvCxnSpPr>
            <p:cNvPr id="35" name="Straight Arrow Connector 34">
              <a:extLst>
                <a:ext uri="{FF2B5EF4-FFF2-40B4-BE49-F238E27FC236}">
                  <a16:creationId xmlns:a16="http://schemas.microsoft.com/office/drawing/2014/main" id="{59016B4E-5544-6F55-6DA7-EA0BE4675CAC}"/>
                </a:ext>
              </a:extLst>
            </p:cNvPr>
            <p:cNvCxnSpPr>
              <a:cxnSpLocks/>
            </p:cNvCxnSpPr>
            <p:nvPr/>
          </p:nvCxnSpPr>
          <p:spPr>
            <a:xfrm flipH="1" flipV="1">
              <a:off x="5865011" y="5194603"/>
              <a:ext cx="1847850" cy="308919"/>
            </a:xfrm>
            <a:prstGeom prst="straightConnector1">
              <a:avLst/>
            </a:prstGeom>
            <a:ln w="57150">
              <a:solidFill>
                <a:srgbClr val="41131C"/>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FC916D-9A62-0D8E-5C93-E6851C0F2496}"/>
                </a:ext>
              </a:extLst>
            </p:cNvPr>
            <p:cNvCxnSpPr>
              <a:cxnSpLocks/>
            </p:cNvCxnSpPr>
            <p:nvPr/>
          </p:nvCxnSpPr>
          <p:spPr>
            <a:xfrm>
              <a:off x="8741561" y="5493996"/>
              <a:ext cx="1609725" cy="14931"/>
            </a:xfrm>
            <a:prstGeom prst="straightConnector1">
              <a:avLst/>
            </a:prstGeom>
            <a:ln w="57150">
              <a:solidFill>
                <a:srgbClr val="41131C"/>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82412F6-7B99-5B81-7341-9538422ECD3C}"/>
                </a:ext>
              </a:extLst>
            </p:cNvPr>
            <p:cNvSpPr txBox="1"/>
            <p:nvPr/>
          </p:nvSpPr>
          <p:spPr>
            <a:xfrm>
              <a:off x="10316862" y="5192153"/>
              <a:ext cx="18764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Actions</a:t>
              </a:r>
            </a:p>
            <a:p>
              <a:r>
                <a:rPr lang="en-US">
                  <a:ea typeface="Calibri"/>
                  <a:cs typeface="Calibri"/>
                </a:rPr>
                <a:t>Suggestions</a:t>
              </a:r>
            </a:p>
            <a:p>
              <a:r>
                <a:rPr lang="en-US">
                  <a:ea typeface="Calibri"/>
                  <a:cs typeface="Calibri"/>
                </a:rPr>
                <a:t>New knowledge</a:t>
              </a:r>
            </a:p>
          </p:txBody>
        </p:sp>
      </p:grpSp>
    </p:spTree>
    <p:extLst>
      <p:ext uri="{BB962C8B-B14F-4D97-AF65-F5344CB8AC3E}">
        <p14:creationId xmlns:p14="http://schemas.microsoft.com/office/powerpoint/2010/main" val="351886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C7BBE-AA8A-6C4B-BFF3-2223D254CB92}"/>
              </a:ext>
            </a:extLst>
          </p:cNvPr>
          <p:cNvSpPr>
            <a:spLocks noGrp="1"/>
          </p:cNvSpPr>
          <p:nvPr>
            <p:ph type="title"/>
          </p:nvPr>
        </p:nvSpPr>
        <p:spPr>
          <a:xfrm>
            <a:off x="2519916" y="365127"/>
            <a:ext cx="8833884" cy="1325563"/>
          </a:xfrm>
        </p:spPr>
        <p:txBody>
          <a:bodyPr anchor="ctr">
            <a:normAutofit/>
          </a:bodyPr>
          <a:lstStyle/>
          <a:p>
            <a:r>
              <a:rPr lang="en-US"/>
              <a:t>Different language models</a:t>
            </a:r>
          </a:p>
        </p:txBody>
      </p:sp>
      <p:pic>
        <p:nvPicPr>
          <p:cNvPr id="2050" name="Picture 2" descr="The best LLM logos on a Tech Radar background">
            <a:extLst>
              <a:ext uri="{FF2B5EF4-FFF2-40B4-BE49-F238E27FC236}">
                <a16:creationId xmlns:a16="http://schemas.microsoft.com/office/drawing/2014/main" id="{8848613D-4997-24A7-774B-6E8A1DECC9E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200" y="2543969"/>
            <a:ext cx="5181600" cy="2914650"/>
          </a:xfrm>
          <a:prstGeom prst="rect">
            <a:avLst/>
          </a:prstGeom>
          <a:solidFill>
            <a:srgbClr val="FFFFFF"/>
          </a:solidFill>
        </p:spPr>
      </p:pic>
      <p:sp>
        <p:nvSpPr>
          <p:cNvPr id="3" name="Content Placeholder 2">
            <a:extLst>
              <a:ext uri="{FF2B5EF4-FFF2-40B4-BE49-F238E27FC236}">
                <a16:creationId xmlns:a16="http://schemas.microsoft.com/office/drawing/2014/main" id="{4116FC46-1B1C-2396-E057-82475B8358BA}"/>
              </a:ext>
            </a:extLst>
          </p:cNvPr>
          <p:cNvSpPr>
            <a:spLocks noGrp="1"/>
          </p:cNvSpPr>
          <p:nvPr>
            <p:ph sz="half" idx="2"/>
          </p:nvPr>
        </p:nvSpPr>
        <p:spPr>
          <a:xfrm>
            <a:off x="6172200" y="1825625"/>
            <a:ext cx="5181600" cy="4351338"/>
          </a:xfrm>
        </p:spPr>
        <p:txBody>
          <a:bodyPr>
            <a:normAutofit/>
          </a:bodyPr>
          <a:lstStyle/>
          <a:p>
            <a:r>
              <a:rPr lang="en-US"/>
              <a:t>OpenAI’s GPT series</a:t>
            </a:r>
          </a:p>
          <a:p>
            <a:r>
              <a:rPr lang="en-US"/>
              <a:t>Google’s Gemini</a:t>
            </a:r>
          </a:p>
          <a:p>
            <a:r>
              <a:rPr lang="en-US" err="1"/>
              <a:t>Anthtropic</a:t>
            </a:r>
            <a:r>
              <a:rPr lang="en-US"/>
              <a:t> Claude</a:t>
            </a:r>
          </a:p>
          <a:p>
            <a:r>
              <a:rPr lang="en-US"/>
              <a:t>Meta’s </a:t>
            </a:r>
            <a:r>
              <a:rPr lang="en-US" err="1"/>
              <a:t>LLaMA</a:t>
            </a:r>
            <a:endParaRPr lang="en-US"/>
          </a:p>
          <a:p>
            <a:r>
              <a:rPr lang="en-US"/>
              <a:t>Mistral</a:t>
            </a:r>
          </a:p>
        </p:txBody>
      </p:sp>
    </p:spTree>
    <p:extLst>
      <p:ext uri="{BB962C8B-B14F-4D97-AF65-F5344CB8AC3E}">
        <p14:creationId xmlns:p14="http://schemas.microsoft.com/office/powerpoint/2010/main" val="4862662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33ACE-DF5A-CFF3-7CDF-E40E860F7E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712A4A-8F7D-C229-27B0-CE0999A24362}"/>
              </a:ext>
            </a:extLst>
          </p:cNvPr>
          <p:cNvSpPr>
            <a:spLocks noGrp="1"/>
          </p:cNvSpPr>
          <p:nvPr>
            <p:ph type="title"/>
          </p:nvPr>
        </p:nvSpPr>
        <p:spPr>
          <a:xfrm>
            <a:off x="836612" y="1408814"/>
            <a:ext cx="3932237" cy="1600200"/>
          </a:xfrm>
        </p:spPr>
        <p:txBody>
          <a:bodyPr anchor="b">
            <a:normAutofit/>
          </a:bodyPr>
          <a:lstStyle/>
          <a:p>
            <a:r>
              <a:rPr lang="en-GB">
                <a:latin typeface="Segoe UI"/>
                <a:cs typeface="Poppins"/>
              </a:rPr>
              <a:t>6. Large Language Models</a:t>
            </a:r>
            <a:endParaRPr lang="en-US"/>
          </a:p>
        </p:txBody>
      </p:sp>
      <p:pic>
        <p:nvPicPr>
          <p:cNvPr id="6" name="Picture 5" descr="Printed text scrap collage">
            <a:extLst>
              <a:ext uri="{FF2B5EF4-FFF2-40B4-BE49-F238E27FC236}">
                <a16:creationId xmlns:a16="http://schemas.microsoft.com/office/drawing/2014/main" id="{4F8F5CB7-F57E-DBD8-4838-B538D6F8B1A6}"/>
              </a:ext>
            </a:extLst>
          </p:cNvPr>
          <p:cNvPicPr>
            <a:picLocks noChangeAspect="1"/>
          </p:cNvPicPr>
          <p:nvPr/>
        </p:nvPicPr>
        <p:blipFill>
          <a:blip r:embed="rId2"/>
          <a:srcRect l="24707" t="-139" r="17514"/>
          <a:stretch>
            <a:fillRect/>
          </a:stretch>
        </p:blipFill>
        <p:spPr>
          <a:xfrm>
            <a:off x="5156791" y="10"/>
            <a:ext cx="7040766" cy="6867534"/>
          </a:xfrm>
          <a:prstGeom prst="rect">
            <a:avLst/>
          </a:prstGeom>
          <a:noFill/>
        </p:spPr>
      </p:pic>
      <p:sp>
        <p:nvSpPr>
          <p:cNvPr id="10" name="Text Placeholder 3">
            <a:extLst>
              <a:ext uri="{FF2B5EF4-FFF2-40B4-BE49-F238E27FC236}">
                <a16:creationId xmlns:a16="http://schemas.microsoft.com/office/drawing/2014/main" id="{050D27C0-BE0C-81A1-A876-E48CCA9817EF}"/>
              </a:ext>
            </a:extLst>
          </p:cNvPr>
          <p:cNvSpPr>
            <a:spLocks noGrp="1"/>
          </p:cNvSpPr>
          <p:nvPr>
            <p:ph type="body" sz="half" idx="2"/>
          </p:nvPr>
        </p:nvSpPr>
        <p:spPr>
          <a:xfrm>
            <a:off x="839788" y="3009014"/>
            <a:ext cx="3932237" cy="2859974"/>
          </a:xfrm>
        </p:spPr>
        <p:txBody>
          <a:bodyPr vert="horz" lIns="91440" tIns="45720" rIns="91440" bIns="45720" rtlCol="0" anchor="t">
            <a:normAutofit/>
          </a:bodyPr>
          <a:lstStyle/>
          <a:p>
            <a:pPr marL="514350" indent="-514350">
              <a:buAutoNum type="alphaLcPeriod"/>
            </a:pPr>
            <a:r>
              <a:rPr lang="en-GB" sz="2400" b="1">
                <a:solidFill>
                  <a:srgbClr val="F0DADE"/>
                </a:solidFill>
                <a:latin typeface="Segoe UI"/>
                <a:ea typeface="Calibri Light"/>
                <a:cs typeface="Segoe UI"/>
              </a:rPr>
              <a:t>Language Model</a:t>
            </a:r>
          </a:p>
          <a:p>
            <a:pPr marL="514350" indent="-514350">
              <a:buAutoNum type="alphaLcPeriod"/>
            </a:pPr>
            <a:r>
              <a:rPr lang="en-GB" sz="2400" b="1">
                <a:solidFill>
                  <a:srgbClr val="A2364F"/>
                </a:solidFill>
                <a:latin typeface="Segoe UI"/>
                <a:ea typeface="Calibri Light"/>
                <a:cs typeface="Segoe UI"/>
              </a:rPr>
              <a:t>Large Reasoning Models</a:t>
            </a:r>
            <a:endParaRPr lang="en-US" sz="2400">
              <a:solidFill>
                <a:srgbClr val="000000"/>
              </a:solidFill>
              <a:latin typeface="Segoe UI"/>
              <a:ea typeface="Calibri Light"/>
              <a:cs typeface="Segoe UI"/>
            </a:endParaRPr>
          </a:p>
          <a:p>
            <a:pPr marL="456565" lvl="1"/>
            <a:endParaRPr lang="en-GB" sz="2200" b="1">
              <a:solidFill>
                <a:srgbClr val="A2364F"/>
              </a:solidFill>
              <a:latin typeface="Segoe UI"/>
              <a:ea typeface="Calibri Light"/>
              <a:cs typeface="Segoe UI"/>
            </a:endParaRPr>
          </a:p>
          <a:p>
            <a:pPr marL="514350" indent="-514350">
              <a:buAutoNum type="alphaLcPeriod"/>
            </a:pPr>
            <a:endParaRPr lang="en-GB" sz="3200">
              <a:solidFill>
                <a:srgbClr val="000000"/>
              </a:solidFill>
              <a:latin typeface="Segoe UI"/>
              <a:ea typeface="Calibri Light"/>
              <a:cs typeface="Segoe UI"/>
            </a:endParaRPr>
          </a:p>
          <a:p>
            <a:endParaRPr lang="en-US" sz="2400" b="1" i="1">
              <a:solidFill>
                <a:srgbClr val="A2364F"/>
              </a:solidFill>
              <a:latin typeface="Segoe UI"/>
              <a:ea typeface="Calibri Light"/>
            </a:endParaRPr>
          </a:p>
        </p:txBody>
      </p:sp>
    </p:spTree>
    <p:extLst>
      <p:ext uri="{BB962C8B-B14F-4D97-AF65-F5344CB8AC3E}">
        <p14:creationId xmlns:p14="http://schemas.microsoft.com/office/powerpoint/2010/main" val="2307856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9A41E-D625-70A5-AFD3-BE49A17673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C4D755-98C2-CCF1-6C5D-441AA2C4CE26}"/>
              </a:ext>
            </a:extLst>
          </p:cNvPr>
          <p:cNvSpPr>
            <a:spLocks noGrp="1"/>
          </p:cNvSpPr>
          <p:nvPr>
            <p:ph type="title"/>
          </p:nvPr>
        </p:nvSpPr>
        <p:spPr>
          <a:xfrm>
            <a:off x="2519916" y="365127"/>
            <a:ext cx="8833884" cy="1325563"/>
          </a:xfrm>
        </p:spPr>
        <p:txBody>
          <a:bodyPr anchor="ctr">
            <a:normAutofit/>
          </a:bodyPr>
          <a:lstStyle/>
          <a:p>
            <a:r>
              <a:rPr lang="en-GB">
                <a:latin typeface="Poppins"/>
                <a:cs typeface="Poppins"/>
              </a:rPr>
              <a:t>Large Reasoning Models –</a:t>
            </a:r>
            <a:br>
              <a:rPr lang="en-GB">
                <a:latin typeface="Poppins"/>
                <a:cs typeface="Poppins"/>
              </a:rPr>
            </a:br>
            <a:r>
              <a:rPr lang="en-GB">
                <a:latin typeface="Poppins"/>
                <a:cs typeface="Poppins"/>
              </a:rPr>
              <a:t> Chain of Thought Reasoning</a:t>
            </a:r>
            <a:endParaRPr lang="en-US"/>
          </a:p>
        </p:txBody>
      </p:sp>
      <p:graphicFrame>
        <p:nvGraphicFramePr>
          <p:cNvPr id="8" name="Content Placeholder 2">
            <a:extLst>
              <a:ext uri="{FF2B5EF4-FFF2-40B4-BE49-F238E27FC236}">
                <a16:creationId xmlns:a16="http://schemas.microsoft.com/office/drawing/2014/main" id="{97199739-E938-4301-3EDE-DEB6DC10C418}"/>
              </a:ext>
            </a:extLst>
          </p:cNvPr>
          <p:cNvGraphicFramePr>
            <a:graphicFrameLocks noGrp="1"/>
          </p:cNvGraphicFramePr>
          <p:nvPr>
            <p:ph idx="1"/>
            <p:extLst>
              <p:ext uri="{D42A27DB-BD31-4B8C-83A1-F6EECF244321}">
                <p14:modId xmlns:p14="http://schemas.microsoft.com/office/powerpoint/2010/main" val="15378941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79217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9D991-2BAD-575E-6DC5-4B3948E0E9E7}"/>
              </a:ext>
            </a:extLst>
          </p:cNvPr>
          <p:cNvSpPr>
            <a:spLocks noGrp="1"/>
          </p:cNvSpPr>
          <p:nvPr>
            <p:ph type="title"/>
          </p:nvPr>
        </p:nvSpPr>
        <p:spPr>
          <a:xfrm>
            <a:off x="836612" y="1408814"/>
            <a:ext cx="3932237" cy="1600200"/>
          </a:xfrm>
        </p:spPr>
        <p:txBody>
          <a:bodyPr anchor="b">
            <a:normAutofit/>
          </a:bodyPr>
          <a:lstStyle/>
          <a:p>
            <a:r>
              <a:rPr lang="en-GB">
                <a:latin typeface="Poppins"/>
                <a:cs typeface="Poppins"/>
              </a:rPr>
              <a:t>Chain of thought reasoning </a:t>
            </a:r>
            <a:br>
              <a:rPr lang="en-GB"/>
            </a:br>
            <a:r>
              <a:rPr lang="en-GB">
                <a:latin typeface="Poppins"/>
                <a:cs typeface="Poppins"/>
              </a:rPr>
              <a:t>- No prompting</a:t>
            </a:r>
            <a:endParaRPr lang="en-US"/>
          </a:p>
        </p:txBody>
      </p:sp>
      <p:pic>
        <p:nvPicPr>
          <p:cNvPr id="5" name="Picture 4" descr="Apples in a wooden crate">
            <a:extLst>
              <a:ext uri="{FF2B5EF4-FFF2-40B4-BE49-F238E27FC236}">
                <a16:creationId xmlns:a16="http://schemas.microsoft.com/office/drawing/2014/main" id="{9B3F99D6-4B5A-E83A-16DF-2B432EF09A8E}"/>
              </a:ext>
            </a:extLst>
          </p:cNvPr>
          <p:cNvPicPr>
            <a:picLocks noChangeAspect="1"/>
          </p:cNvPicPr>
          <p:nvPr/>
        </p:nvPicPr>
        <p:blipFill>
          <a:blip r:embed="rId3"/>
          <a:srcRect l="8859" r="22671" b="4"/>
          <a:stretch>
            <a:fillRect/>
          </a:stretch>
        </p:blipFill>
        <p:spPr>
          <a:xfrm>
            <a:off x="5156791" y="10"/>
            <a:ext cx="7035209" cy="6857989"/>
          </a:xfrm>
          <a:prstGeom prst="rect">
            <a:avLst/>
          </a:prstGeom>
          <a:noFill/>
        </p:spPr>
      </p:pic>
      <p:sp>
        <p:nvSpPr>
          <p:cNvPr id="3" name="Content Placeholder 2">
            <a:extLst>
              <a:ext uri="{FF2B5EF4-FFF2-40B4-BE49-F238E27FC236}">
                <a16:creationId xmlns:a16="http://schemas.microsoft.com/office/drawing/2014/main" id="{A0BEACDE-AFAB-A85E-953B-374FDE04FD4E}"/>
              </a:ext>
            </a:extLst>
          </p:cNvPr>
          <p:cNvSpPr>
            <a:spLocks noGrp="1"/>
          </p:cNvSpPr>
          <p:nvPr>
            <p:ph type="body" sz="half" idx="2"/>
          </p:nvPr>
        </p:nvSpPr>
        <p:spPr>
          <a:xfrm>
            <a:off x="839788" y="3009014"/>
            <a:ext cx="3932237" cy="2859974"/>
          </a:xfrm>
        </p:spPr>
        <p:txBody>
          <a:bodyPr vert="horz" lIns="91440" tIns="45720" rIns="91440" bIns="45720" rtlCol="0" anchor="t">
            <a:noAutofit/>
          </a:bodyPr>
          <a:lstStyle/>
          <a:p>
            <a:pPr marL="227965" indent="-227965"/>
            <a:r>
              <a:rPr lang="en-GB" sz="2800">
                <a:latin typeface="Poppins"/>
                <a:cs typeface="Poppins"/>
              </a:rPr>
              <a:t>No Prompting</a:t>
            </a:r>
          </a:p>
          <a:p>
            <a:pPr marL="227965" indent="-227965"/>
            <a:r>
              <a:rPr lang="en-GB" sz="2800">
                <a:latin typeface="Poppins"/>
                <a:cs typeface="Poppins"/>
              </a:rPr>
              <a:t>Q: If there are 5 baskets and each basket has 6 apples, how many apples are there in total? </a:t>
            </a:r>
          </a:p>
          <a:p>
            <a:pPr marL="227965" indent="-227965"/>
            <a:r>
              <a:rPr lang="en-GB" sz="2800">
                <a:latin typeface="Poppins"/>
                <a:cs typeface="Poppins"/>
              </a:rPr>
              <a:t>A:30</a:t>
            </a:r>
          </a:p>
          <a:p>
            <a:pPr marL="227965" indent="-227965"/>
            <a:endParaRPr lang="en-GB"/>
          </a:p>
          <a:p>
            <a:pPr marL="227965" indent="-227965"/>
            <a:endParaRPr lang="en-GB"/>
          </a:p>
          <a:p>
            <a:pPr marL="227965" indent="-227965"/>
            <a:endParaRPr lang="en-GB"/>
          </a:p>
          <a:p>
            <a:pPr marL="227965" indent="-227965"/>
            <a:endParaRPr lang="en-GB"/>
          </a:p>
          <a:p>
            <a:pPr marL="227965" indent="-227965"/>
            <a:endParaRPr lang="en-GB"/>
          </a:p>
          <a:p>
            <a:pPr marL="227965" indent="-227965"/>
            <a:endParaRPr lang="en-GB"/>
          </a:p>
        </p:txBody>
      </p:sp>
    </p:spTree>
    <p:extLst>
      <p:ext uri="{BB962C8B-B14F-4D97-AF65-F5344CB8AC3E}">
        <p14:creationId xmlns:p14="http://schemas.microsoft.com/office/powerpoint/2010/main" val="13471075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FB7AE-612E-150E-E920-BF8D046443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27C987-7588-ECFE-F1AE-4E75692E4966}"/>
              </a:ext>
            </a:extLst>
          </p:cNvPr>
          <p:cNvSpPr>
            <a:spLocks noGrp="1"/>
          </p:cNvSpPr>
          <p:nvPr>
            <p:ph type="title"/>
          </p:nvPr>
        </p:nvSpPr>
        <p:spPr>
          <a:xfrm>
            <a:off x="2519916" y="365127"/>
            <a:ext cx="8833884" cy="1325563"/>
          </a:xfrm>
        </p:spPr>
        <p:txBody>
          <a:bodyPr vert="horz" lIns="91440" tIns="45720" rIns="91440" bIns="45720" rtlCol="0" anchor="ctr">
            <a:normAutofit/>
          </a:bodyPr>
          <a:lstStyle/>
          <a:p>
            <a:r>
              <a:rPr lang="en-GB"/>
              <a:t>Chain of thought reasoning</a:t>
            </a:r>
            <a:br>
              <a:rPr lang="en-GB"/>
            </a:br>
            <a:r>
              <a:rPr lang="en-GB"/>
              <a:t>- Zero Shot</a:t>
            </a:r>
            <a:endParaRPr lang="en-US"/>
          </a:p>
        </p:txBody>
      </p:sp>
      <p:graphicFrame>
        <p:nvGraphicFramePr>
          <p:cNvPr id="8" name="Content Placeholder 2">
            <a:extLst>
              <a:ext uri="{FF2B5EF4-FFF2-40B4-BE49-F238E27FC236}">
                <a16:creationId xmlns:a16="http://schemas.microsoft.com/office/drawing/2014/main" id="{E313E3DB-1FEC-BFA2-310C-93A94127BFB6}"/>
              </a:ext>
            </a:extLst>
          </p:cNvPr>
          <p:cNvGraphicFramePr/>
          <p:nvPr>
            <p:extLst>
              <p:ext uri="{D42A27DB-BD31-4B8C-83A1-F6EECF244321}">
                <p14:modId xmlns:p14="http://schemas.microsoft.com/office/powerpoint/2010/main" val="270908463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79440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EF007-B011-BD68-70D5-DE5112B854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0B02EB-1CC8-FC56-2413-4B752608DBF4}"/>
              </a:ext>
            </a:extLst>
          </p:cNvPr>
          <p:cNvSpPr>
            <a:spLocks noGrp="1"/>
          </p:cNvSpPr>
          <p:nvPr>
            <p:ph type="title"/>
          </p:nvPr>
        </p:nvSpPr>
        <p:spPr/>
        <p:txBody>
          <a:bodyPr/>
          <a:lstStyle/>
          <a:p>
            <a:r>
              <a:rPr lang="en-GB">
                <a:latin typeface="Poppins"/>
                <a:cs typeface="Poppins"/>
              </a:rPr>
              <a:t>Chain of thought reasoning</a:t>
            </a:r>
            <a:br>
              <a:rPr lang="en-GB">
                <a:latin typeface="Poppins"/>
                <a:cs typeface="Poppins"/>
              </a:rPr>
            </a:br>
            <a:r>
              <a:rPr lang="en-GB">
                <a:latin typeface="Poppins"/>
                <a:cs typeface="Poppins"/>
              </a:rPr>
              <a:t>- Few Shot </a:t>
            </a:r>
            <a:endParaRPr lang="en-US"/>
          </a:p>
        </p:txBody>
      </p:sp>
      <p:sp>
        <p:nvSpPr>
          <p:cNvPr id="3" name="Content Placeholder 2">
            <a:extLst>
              <a:ext uri="{FF2B5EF4-FFF2-40B4-BE49-F238E27FC236}">
                <a16:creationId xmlns:a16="http://schemas.microsoft.com/office/drawing/2014/main" id="{A9810E67-7DBB-0726-FD52-96D4BB307458}"/>
              </a:ext>
            </a:extLst>
          </p:cNvPr>
          <p:cNvSpPr>
            <a:spLocks noGrp="1"/>
          </p:cNvSpPr>
          <p:nvPr>
            <p:ph idx="1"/>
          </p:nvPr>
        </p:nvSpPr>
        <p:spPr>
          <a:xfrm>
            <a:off x="187960" y="1561465"/>
            <a:ext cx="2540000" cy="4442778"/>
          </a:xfrm>
        </p:spPr>
        <p:txBody>
          <a:bodyPr vert="horz" lIns="91440" tIns="45720" rIns="91440" bIns="45720" rtlCol="0" anchor="t">
            <a:normAutofit/>
          </a:bodyPr>
          <a:lstStyle/>
          <a:p>
            <a:pPr marL="227965" indent="-227965"/>
            <a:endParaRPr lang="en-GB"/>
          </a:p>
          <a:p>
            <a:pPr marL="227965" indent="-227965"/>
            <a:endParaRPr lang="en-GB"/>
          </a:p>
          <a:p>
            <a:pPr marL="227965" indent="-227965"/>
            <a:endParaRPr lang="en-GB"/>
          </a:p>
          <a:p>
            <a:pPr marL="227965" indent="-227965"/>
            <a:endParaRPr lang="en-GB"/>
          </a:p>
          <a:p>
            <a:pPr marL="227965" indent="-227965"/>
            <a:endParaRPr lang="en-GB"/>
          </a:p>
          <a:p>
            <a:pPr marL="227965" indent="-227965"/>
            <a:endParaRPr lang="en-GB"/>
          </a:p>
          <a:p>
            <a:pPr marL="227965" indent="-227965"/>
            <a:endParaRPr lang="en-GB"/>
          </a:p>
        </p:txBody>
      </p:sp>
      <p:sp>
        <p:nvSpPr>
          <p:cNvPr id="7" name="Content Placeholder 2">
            <a:extLst>
              <a:ext uri="{FF2B5EF4-FFF2-40B4-BE49-F238E27FC236}">
                <a16:creationId xmlns:a16="http://schemas.microsoft.com/office/drawing/2014/main" id="{2EAC62D4-6A39-C487-3852-58A43972CF66}"/>
              </a:ext>
            </a:extLst>
          </p:cNvPr>
          <p:cNvSpPr txBox="1">
            <a:spLocks/>
          </p:cNvSpPr>
          <p:nvPr/>
        </p:nvSpPr>
        <p:spPr>
          <a:xfrm>
            <a:off x="801189" y="1199878"/>
            <a:ext cx="10529932" cy="4442778"/>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lang="en-US" sz="2800" kern="1200" dirty="0" smtClean="0">
                <a:solidFill>
                  <a:srgbClr val="41131C"/>
                </a:solidFill>
                <a:latin typeface="Poppins" panose="00000500000000000000" pitchFamily="2" charset="0"/>
                <a:ea typeface="+mn-ea"/>
                <a:cs typeface="Poppins" panose="00000500000000000000" pitchFamily="2" charset="0"/>
              </a:defRPr>
            </a:lvl1pPr>
            <a:lvl2pPr marL="685783" indent="-228594" algn="l" defTabSz="914377" rtl="0" eaLnBrk="1" latinLnBrk="0" hangingPunct="1">
              <a:lnSpc>
                <a:spcPct val="90000"/>
              </a:lnSpc>
              <a:spcBef>
                <a:spcPts val="500"/>
              </a:spcBef>
              <a:buFont typeface="Arial" panose="020B0604020202020204" pitchFamily="34" charset="0"/>
              <a:buChar char="•"/>
              <a:defRPr lang="en-US" sz="2400" kern="1200" dirty="0" smtClean="0">
                <a:solidFill>
                  <a:srgbClr val="41131C"/>
                </a:solidFill>
                <a:latin typeface="Poppins" panose="00000500000000000000" pitchFamily="2" charset="0"/>
                <a:ea typeface="+mn-ea"/>
                <a:cs typeface="Poppins" panose="00000500000000000000" pitchFamily="2" charset="0"/>
              </a:defRPr>
            </a:lvl2pPr>
            <a:lvl3pPr marL="1142971" indent="-228594" algn="l" defTabSz="914377" rtl="0" eaLnBrk="1" latinLnBrk="0" hangingPunct="1">
              <a:lnSpc>
                <a:spcPct val="90000"/>
              </a:lnSpc>
              <a:spcBef>
                <a:spcPts val="500"/>
              </a:spcBef>
              <a:buFont typeface="Arial" panose="020B0604020202020204" pitchFamily="34" charset="0"/>
              <a:buChar char="•"/>
              <a:defRPr lang="en-US" sz="2000" kern="1200" dirty="0" smtClean="0">
                <a:solidFill>
                  <a:srgbClr val="41131C"/>
                </a:solidFill>
                <a:latin typeface="Poppins" panose="00000500000000000000" pitchFamily="2" charset="0"/>
                <a:ea typeface="+mn-ea"/>
                <a:cs typeface="Poppins" panose="00000500000000000000" pitchFamily="2" charset="0"/>
              </a:defRPr>
            </a:lvl3pPr>
            <a:lvl4pPr marL="1600160" indent="-228594" algn="l" defTabSz="914377" rtl="0" eaLnBrk="1" latinLnBrk="0" hangingPunct="1">
              <a:lnSpc>
                <a:spcPct val="90000"/>
              </a:lnSpc>
              <a:spcBef>
                <a:spcPts val="500"/>
              </a:spcBef>
              <a:buFont typeface="Arial" panose="020B0604020202020204" pitchFamily="34" charset="0"/>
              <a:buChar char="•"/>
              <a:defRPr lang="en-US" sz="1800" kern="1200" dirty="0" smtClean="0">
                <a:solidFill>
                  <a:srgbClr val="41131C"/>
                </a:solidFill>
                <a:latin typeface="Poppins" panose="00000500000000000000" pitchFamily="2" charset="0"/>
                <a:ea typeface="+mn-ea"/>
                <a:cs typeface="Poppins" panose="00000500000000000000" pitchFamily="2" charset="0"/>
              </a:defRPr>
            </a:lvl4pPr>
            <a:lvl5pPr marL="2057349" indent="-228594" algn="l" defTabSz="914377" rtl="0" eaLnBrk="1" latinLnBrk="0" hangingPunct="1">
              <a:lnSpc>
                <a:spcPct val="90000"/>
              </a:lnSpc>
              <a:spcBef>
                <a:spcPts val="500"/>
              </a:spcBef>
              <a:buFont typeface="Arial" panose="020B0604020202020204" pitchFamily="34" charset="0"/>
              <a:buChar char="•"/>
              <a:defRPr lang="en-GB" sz="1800" kern="1200" dirty="0" smtClean="0">
                <a:solidFill>
                  <a:srgbClr val="41131C"/>
                </a:solidFill>
                <a:latin typeface="Poppins" panose="00000500000000000000" pitchFamily="2" charset="0"/>
                <a:ea typeface="+mn-ea"/>
                <a:cs typeface="Poppins" panose="000005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a:p>
            <a:pPr marL="227965" indent="-227965"/>
            <a:r>
              <a:rPr lang="en-GB" b="1"/>
              <a:t>Q1: If a classroom has 6 rows with 7 chairs in each row, how many chairs are there?</a:t>
            </a:r>
          </a:p>
          <a:p>
            <a:pPr marL="227965" indent="-227965"/>
            <a:r>
              <a:rPr lang="en-GB" b="1"/>
              <a:t>A1: Let's think step by step. Each row has 7 chairs. There are 6 rows. So total chairs = 6 × 7 = 42. The answer is 42.</a:t>
            </a:r>
          </a:p>
          <a:p>
            <a:pPr marL="227965" indent="-227965"/>
            <a:r>
              <a:rPr lang="en-GB"/>
              <a:t>Q2: If there are 5 baskets and each basket has 6 apples, how many apples are there in total?</a:t>
            </a:r>
          </a:p>
          <a:p>
            <a:pPr marL="227965" indent="-227965"/>
            <a:r>
              <a:rPr lang="en-GB"/>
              <a:t>A2: Let's think step by step. Each basket has 6 apples. There are 5 baskets. So total apples = 5 × 6 = 30. The answer is 30.</a:t>
            </a:r>
          </a:p>
          <a:p>
            <a:pPr marL="227965" indent="-227965"/>
            <a:endParaRPr lang="en-GB"/>
          </a:p>
          <a:p>
            <a:pPr marL="227965" indent="-227965"/>
            <a:endParaRPr lang="en-GB"/>
          </a:p>
          <a:p>
            <a:pPr marL="227965" indent="-227965"/>
            <a:endParaRPr lang="en-GB"/>
          </a:p>
          <a:p>
            <a:pPr marL="227965" indent="-227965"/>
            <a:endParaRPr lang="en-GB"/>
          </a:p>
        </p:txBody>
      </p:sp>
    </p:spTree>
    <p:extLst>
      <p:ext uri="{BB962C8B-B14F-4D97-AF65-F5344CB8AC3E}">
        <p14:creationId xmlns:p14="http://schemas.microsoft.com/office/powerpoint/2010/main" val="36645867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6D95-D392-2D16-6B58-793887B083C6}"/>
              </a:ext>
            </a:extLst>
          </p:cNvPr>
          <p:cNvSpPr>
            <a:spLocks noGrp="1"/>
          </p:cNvSpPr>
          <p:nvPr>
            <p:ph type="title"/>
          </p:nvPr>
        </p:nvSpPr>
        <p:spPr/>
        <p:txBody>
          <a:bodyPr/>
          <a:lstStyle/>
          <a:p>
            <a:r>
              <a:rPr lang="en-GB">
                <a:latin typeface="Poppins"/>
                <a:cs typeface="Poppins"/>
              </a:rPr>
              <a:t>Large Reasoning Models –</a:t>
            </a:r>
            <a:br>
              <a:rPr lang="en-GB"/>
            </a:br>
            <a:r>
              <a:rPr lang="en-GB">
                <a:latin typeface="Poppins"/>
                <a:cs typeface="Poppins"/>
              </a:rPr>
              <a:t> Retrieval Augmented Generation (RAG)</a:t>
            </a:r>
            <a:endParaRPr lang="en-GB" b="0">
              <a:solidFill>
                <a:srgbClr val="000000"/>
              </a:solidFill>
              <a:latin typeface="Poppins"/>
              <a:cs typeface="Poppins"/>
            </a:endParaRPr>
          </a:p>
          <a:p>
            <a:endParaRPr lang="en-GB"/>
          </a:p>
        </p:txBody>
      </p:sp>
      <p:sp>
        <p:nvSpPr>
          <p:cNvPr id="3" name="Content Placeholder 2">
            <a:extLst>
              <a:ext uri="{FF2B5EF4-FFF2-40B4-BE49-F238E27FC236}">
                <a16:creationId xmlns:a16="http://schemas.microsoft.com/office/drawing/2014/main" id="{506C1319-A3DE-3889-8743-4FDEF26D723D}"/>
              </a:ext>
            </a:extLst>
          </p:cNvPr>
          <p:cNvSpPr>
            <a:spLocks noGrp="1"/>
          </p:cNvSpPr>
          <p:nvPr>
            <p:ph idx="1"/>
          </p:nvPr>
        </p:nvSpPr>
        <p:spPr>
          <a:xfrm>
            <a:off x="838200" y="1749487"/>
            <a:ext cx="9723742" cy="4427476"/>
          </a:xfrm>
        </p:spPr>
        <p:txBody>
          <a:bodyPr vert="horz" lIns="91440" tIns="45720" rIns="91440" bIns="45720" rtlCol="0" anchor="t">
            <a:normAutofit/>
          </a:bodyPr>
          <a:lstStyle/>
          <a:p>
            <a:pPr marL="227965" indent="-227965">
              <a:buFont typeface="Calibri,Sans-Serif" panose="020B0604020202020204" pitchFamily="34" charset="0"/>
              <a:buChar char="-"/>
            </a:pPr>
            <a:r>
              <a:rPr lang="en-GB" sz="2600">
                <a:latin typeface="Arial"/>
                <a:cs typeface="Arial"/>
              </a:rPr>
              <a:t>Issues with LLM are that information the model trained on was out of date and there is no source for the model</a:t>
            </a:r>
            <a:endParaRPr lang="en-US" sz="2600">
              <a:solidFill>
                <a:srgbClr val="000000"/>
              </a:solidFill>
              <a:latin typeface="Arial"/>
              <a:cs typeface="Arial"/>
            </a:endParaRPr>
          </a:p>
          <a:p>
            <a:pPr marL="227965" indent="-227965">
              <a:buFont typeface="Calibri,Sans-Serif" panose="020B0604020202020204" pitchFamily="34" charset="0"/>
              <a:buChar char="-"/>
            </a:pPr>
            <a:r>
              <a:rPr lang="en-GB" sz="2600">
                <a:latin typeface="Arial"/>
                <a:cs typeface="Arial"/>
              </a:rPr>
              <a:t>RAG involves using an LLM to get data from an external source.</a:t>
            </a:r>
            <a:endParaRPr lang="en-GB">
              <a:latin typeface="Poppins"/>
              <a:cs typeface="Poppins"/>
            </a:endParaRPr>
          </a:p>
          <a:p>
            <a:pPr marL="227965" indent="-227965">
              <a:buFont typeface="Calibri,Sans-Serif" panose="020B0604020202020204" pitchFamily="34" charset="0"/>
              <a:buChar char="-"/>
            </a:pPr>
            <a:r>
              <a:rPr lang="en-GB" sz="2600">
                <a:latin typeface="Arial"/>
                <a:cs typeface="Arial"/>
              </a:rPr>
              <a:t>Therefore, the source of the information is known and the information is up to date.</a:t>
            </a:r>
            <a:endParaRPr lang="en-GB"/>
          </a:p>
        </p:txBody>
      </p:sp>
    </p:spTree>
    <p:extLst>
      <p:ext uri="{BB962C8B-B14F-4D97-AF65-F5344CB8AC3E}">
        <p14:creationId xmlns:p14="http://schemas.microsoft.com/office/powerpoint/2010/main" val="4424879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B29EF-2E5A-66C4-1099-EEDB5643A1B6}"/>
              </a:ext>
            </a:extLst>
          </p:cNvPr>
          <p:cNvSpPr>
            <a:spLocks noGrp="1"/>
          </p:cNvSpPr>
          <p:nvPr>
            <p:ph type="title"/>
          </p:nvPr>
        </p:nvSpPr>
        <p:spPr>
          <a:xfrm>
            <a:off x="2519916" y="365127"/>
            <a:ext cx="8833884" cy="1325563"/>
          </a:xfrm>
        </p:spPr>
        <p:txBody>
          <a:bodyPr anchor="ctr">
            <a:normAutofit/>
          </a:bodyPr>
          <a:lstStyle/>
          <a:p>
            <a:r>
              <a:rPr lang="en-GB">
                <a:latin typeface="Poppins"/>
                <a:cs typeface="Poppins"/>
              </a:rPr>
              <a:t>Large Reasoning Models –Retrieval Augmented Generation (RAG)</a:t>
            </a:r>
            <a:endParaRPr lang="en-US">
              <a:latin typeface="Poppins"/>
              <a:cs typeface="Poppins"/>
            </a:endParaRPr>
          </a:p>
          <a:p>
            <a:endParaRPr lang="en-GB"/>
          </a:p>
        </p:txBody>
      </p:sp>
      <p:sp>
        <p:nvSpPr>
          <p:cNvPr id="3" name="Content Placeholder 2">
            <a:extLst>
              <a:ext uri="{FF2B5EF4-FFF2-40B4-BE49-F238E27FC236}">
                <a16:creationId xmlns:a16="http://schemas.microsoft.com/office/drawing/2014/main" id="{4723BCDB-0F65-DB15-F057-D47D822A20CD}"/>
              </a:ext>
            </a:extLst>
          </p:cNvPr>
          <p:cNvSpPr>
            <a:spLocks noGrp="1"/>
          </p:cNvSpPr>
          <p:nvPr>
            <p:ph sz="half" idx="1"/>
          </p:nvPr>
        </p:nvSpPr>
        <p:spPr>
          <a:xfrm>
            <a:off x="838200" y="1825625"/>
            <a:ext cx="5181600" cy="4351338"/>
          </a:xfrm>
        </p:spPr>
        <p:txBody>
          <a:bodyPr vert="horz" lIns="91440" tIns="45720" rIns="91440" bIns="45720" rtlCol="0" anchor="t">
            <a:normAutofit/>
          </a:bodyPr>
          <a:lstStyle/>
          <a:p>
            <a:pPr marL="0" indent="0">
              <a:buNone/>
            </a:pPr>
            <a:endParaRPr lang="en-GB">
              <a:latin typeface="Poppins"/>
              <a:cs typeface="Poppins"/>
            </a:endParaRPr>
          </a:p>
          <a:p>
            <a:pPr marL="227965" indent="-227965"/>
            <a:endParaRPr lang="en-GB"/>
          </a:p>
        </p:txBody>
      </p:sp>
      <p:pic>
        <p:nvPicPr>
          <p:cNvPr id="4" name="Picture 3" descr="A diagram of a diagram&#10;&#10;AI-generated content may be incorrect.">
            <a:extLst>
              <a:ext uri="{FF2B5EF4-FFF2-40B4-BE49-F238E27FC236}">
                <a16:creationId xmlns:a16="http://schemas.microsoft.com/office/drawing/2014/main" id="{682A9C9A-6C2B-FCE8-CEF6-E45EFD0157D6}"/>
              </a:ext>
            </a:extLst>
          </p:cNvPr>
          <p:cNvPicPr>
            <a:picLocks noChangeAspect="1"/>
          </p:cNvPicPr>
          <p:nvPr/>
        </p:nvPicPr>
        <p:blipFill>
          <a:blip r:embed="rId3"/>
          <a:srcRect t="30909" r="154" b="1414"/>
          <a:stretch>
            <a:fillRect/>
          </a:stretch>
        </p:blipFill>
        <p:spPr>
          <a:xfrm>
            <a:off x="321129" y="1493008"/>
            <a:ext cx="10896609" cy="4358831"/>
          </a:xfrm>
          <a:prstGeom prst="rect">
            <a:avLst/>
          </a:prstGeom>
          <a:noFill/>
        </p:spPr>
      </p:pic>
    </p:spTree>
    <p:extLst>
      <p:ext uri="{BB962C8B-B14F-4D97-AF65-F5344CB8AC3E}">
        <p14:creationId xmlns:p14="http://schemas.microsoft.com/office/powerpoint/2010/main" val="8377874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FE941-91CD-B122-DED3-DCAAB9F050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F7AF02-8E06-01BB-8F7D-29FEB552C4B1}"/>
              </a:ext>
            </a:extLst>
          </p:cNvPr>
          <p:cNvSpPr>
            <a:spLocks noGrp="1"/>
          </p:cNvSpPr>
          <p:nvPr>
            <p:ph type="title"/>
          </p:nvPr>
        </p:nvSpPr>
        <p:spPr/>
        <p:txBody>
          <a:bodyPr/>
          <a:lstStyle/>
          <a:p>
            <a:r>
              <a:rPr lang="en-GB" dirty="0">
                <a:latin typeface="Poppins"/>
                <a:cs typeface="Poppins"/>
              </a:rPr>
              <a:t>Data privacy and security</a:t>
            </a:r>
            <a:endParaRPr lang="en-GB" dirty="0"/>
          </a:p>
        </p:txBody>
      </p:sp>
      <p:sp>
        <p:nvSpPr>
          <p:cNvPr id="3" name="Content Placeholder 2">
            <a:extLst>
              <a:ext uri="{FF2B5EF4-FFF2-40B4-BE49-F238E27FC236}">
                <a16:creationId xmlns:a16="http://schemas.microsoft.com/office/drawing/2014/main" id="{3621AC03-BB66-FA3E-1D86-F7DBDAC1C03B}"/>
              </a:ext>
            </a:extLst>
          </p:cNvPr>
          <p:cNvSpPr>
            <a:spLocks noGrp="1"/>
          </p:cNvSpPr>
          <p:nvPr>
            <p:ph idx="1"/>
          </p:nvPr>
        </p:nvSpPr>
        <p:spPr/>
        <p:txBody>
          <a:bodyPr vert="horz" lIns="91440" tIns="45720" rIns="91440" bIns="45720" rtlCol="0" anchor="t">
            <a:normAutofit/>
          </a:bodyPr>
          <a:lstStyle/>
          <a:p>
            <a:pPr marL="227965" indent="-227965"/>
            <a:r>
              <a:rPr lang="en-GB" dirty="0">
                <a:latin typeface="Poppins"/>
                <a:cs typeface="Poppins"/>
              </a:rPr>
              <a:t>NHS Compliant, GDPR Compliant, HIPAA Compliant, ISO 27001 Accredited... </a:t>
            </a:r>
            <a:endParaRPr lang="en-GB"/>
          </a:p>
          <a:p>
            <a:pPr marL="227965" indent="-227965"/>
            <a:r>
              <a:rPr lang="en-GB" dirty="0"/>
              <a:t>Data security</a:t>
            </a:r>
          </a:p>
          <a:p>
            <a:pPr marL="227965" indent="-227965"/>
            <a:r>
              <a:rPr lang="en-GB" dirty="0">
                <a:latin typeface="Poppins"/>
                <a:cs typeface="Poppins"/>
              </a:rPr>
              <a:t>Not about the AI aspect</a:t>
            </a:r>
          </a:p>
          <a:p>
            <a:pPr marL="227965" indent="-227965"/>
            <a:endParaRPr lang="en-GB"/>
          </a:p>
        </p:txBody>
      </p:sp>
      <p:pic>
        <p:nvPicPr>
          <p:cNvPr id="5" name="Content Placeholder 3" descr="A screenshot of a web page&#10;&#10;Description automatically generated">
            <a:extLst>
              <a:ext uri="{FF2B5EF4-FFF2-40B4-BE49-F238E27FC236}">
                <a16:creationId xmlns:a16="http://schemas.microsoft.com/office/drawing/2014/main" id="{41A80C73-42F8-3B62-A2F3-738102095400}"/>
              </a:ext>
            </a:extLst>
          </p:cNvPr>
          <p:cNvPicPr>
            <a:picLocks noChangeAspect="1"/>
          </p:cNvPicPr>
          <p:nvPr/>
        </p:nvPicPr>
        <p:blipFill>
          <a:blip r:embed="rId2"/>
          <a:srcRect l="31746" t="65657" r="30891" b="10909"/>
          <a:stretch/>
        </p:blipFill>
        <p:spPr>
          <a:xfrm>
            <a:off x="7404840" y="2330431"/>
            <a:ext cx="3783258" cy="1438730"/>
          </a:xfrm>
          <a:prstGeom prst="rect">
            <a:avLst/>
          </a:prstGeom>
        </p:spPr>
      </p:pic>
    </p:spTree>
    <p:extLst>
      <p:ext uri="{BB962C8B-B14F-4D97-AF65-F5344CB8AC3E}">
        <p14:creationId xmlns:p14="http://schemas.microsoft.com/office/powerpoint/2010/main" val="9992317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59E35-8C56-5F12-1B13-8400732F8954}"/>
              </a:ext>
            </a:extLst>
          </p:cNvPr>
          <p:cNvSpPr>
            <a:spLocks noGrp="1"/>
          </p:cNvSpPr>
          <p:nvPr>
            <p:ph type="title"/>
          </p:nvPr>
        </p:nvSpPr>
        <p:spPr/>
        <p:txBody>
          <a:bodyPr/>
          <a:lstStyle/>
          <a:p>
            <a:r>
              <a:rPr lang="en-GB" sz="3200" b="1" dirty="0">
                <a:solidFill>
                  <a:srgbClr val="9A003B"/>
                </a:solidFill>
                <a:latin typeface="Poppins"/>
                <a:cs typeface="Poppins"/>
              </a:rPr>
              <a:t>The limitations of AI</a:t>
            </a:r>
            <a:endParaRPr lang="en-US" dirty="0"/>
          </a:p>
        </p:txBody>
      </p:sp>
      <p:sp>
        <p:nvSpPr>
          <p:cNvPr id="5" name="Content Placeholder 4">
            <a:extLst>
              <a:ext uri="{FF2B5EF4-FFF2-40B4-BE49-F238E27FC236}">
                <a16:creationId xmlns:a16="http://schemas.microsoft.com/office/drawing/2014/main" id="{B50A0635-11EE-C4D4-8E27-12E0AADC9DD5}"/>
              </a:ext>
            </a:extLst>
          </p:cNvPr>
          <p:cNvSpPr>
            <a:spLocks noGrp="1"/>
          </p:cNvSpPr>
          <p:nvPr>
            <p:ph idx="1"/>
          </p:nvPr>
        </p:nvSpPr>
        <p:spPr>
          <a:xfrm>
            <a:off x="838200" y="4235450"/>
            <a:ext cx="4752975" cy="1941513"/>
          </a:xfrm>
        </p:spPr>
        <p:txBody>
          <a:bodyPr vert="horz" lIns="91440" tIns="45720" rIns="91440" bIns="45720" rtlCol="0" anchor="t">
            <a:noAutofit/>
          </a:bodyPr>
          <a:lstStyle/>
          <a:p>
            <a:pPr marL="227965" indent="-227965"/>
            <a:r>
              <a:rPr lang="en-US" sz="2000" dirty="0">
                <a:latin typeface="Poppins"/>
                <a:cs typeface="Poppins"/>
              </a:rPr>
              <a:t>Some AI tools are designed to generate realistic text, but not true facts.</a:t>
            </a:r>
          </a:p>
          <a:p>
            <a:pPr marL="227965" indent="-227965"/>
            <a:r>
              <a:rPr lang="en-US" sz="2000" dirty="0">
                <a:latin typeface="Poppins"/>
                <a:cs typeface="Poppins"/>
              </a:rPr>
              <a:t>The credibility of the sources may be difficult to assess.</a:t>
            </a:r>
          </a:p>
          <a:p>
            <a:pPr marL="227965" indent="-227965"/>
            <a:r>
              <a:rPr lang="en-US" sz="2000" dirty="0">
                <a:latin typeface="Poppins"/>
                <a:cs typeface="Poppins"/>
              </a:rPr>
              <a:t>Google has fixed the issue.</a:t>
            </a:r>
            <a:endParaRPr lang="en-US" sz="2000" dirty="0"/>
          </a:p>
        </p:txBody>
      </p:sp>
      <p:pic>
        <p:nvPicPr>
          <p:cNvPr id="3" name="Picture 2" descr="A screenshot of a computer&#10;&#10;Description automatically generated">
            <a:extLst>
              <a:ext uri="{FF2B5EF4-FFF2-40B4-BE49-F238E27FC236}">
                <a16:creationId xmlns:a16="http://schemas.microsoft.com/office/drawing/2014/main" id="{05CAFA0A-2B70-7931-6264-2DB489BEE599}"/>
              </a:ext>
            </a:extLst>
          </p:cNvPr>
          <p:cNvPicPr>
            <a:picLocks noChangeAspect="1"/>
          </p:cNvPicPr>
          <p:nvPr/>
        </p:nvPicPr>
        <p:blipFill>
          <a:blip r:embed="rId2"/>
          <a:srcRect l="1890" t="31978" r="756" b="16667"/>
          <a:stretch/>
        </p:blipFill>
        <p:spPr>
          <a:xfrm>
            <a:off x="5700972" y="1695450"/>
            <a:ext cx="6490712" cy="4794478"/>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32BC6587-15B9-C207-ACFA-494DB746BC8F}"/>
              </a:ext>
            </a:extLst>
          </p:cNvPr>
          <p:cNvPicPr>
            <a:picLocks noChangeAspect="1"/>
          </p:cNvPicPr>
          <p:nvPr/>
        </p:nvPicPr>
        <p:blipFill>
          <a:blip r:embed="rId2"/>
          <a:srcRect l="95" b="68450"/>
          <a:stretch/>
        </p:blipFill>
        <p:spPr>
          <a:xfrm>
            <a:off x="361670" y="1804859"/>
            <a:ext cx="5225258" cy="2333630"/>
          </a:xfrm>
          <a:prstGeom prst="rect">
            <a:avLst/>
          </a:prstGeom>
        </p:spPr>
      </p:pic>
    </p:spTree>
    <p:extLst>
      <p:ext uri="{BB962C8B-B14F-4D97-AF65-F5344CB8AC3E}">
        <p14:creationId xmlns:p14="http://schemas.microsoft.com/office/powerpoint/2010/main" val="25447352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zsksuqu1ryhuswnwnt2u8ef2cxik1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AN Template" id="{5F94E1F4-F3B9-499F-8BFA-5A35459B99BD}" vid="{3FC4FDF6-F425-4465-B1D4-EEE3477B55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AN Template" id="{5F94E1F4-F3B9-499F-8BFA-5A35459B99BD}" vid="{3FC4FDF6-F425-4465-B1D4-EEE3477B55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55.png"/></Relationships>
</file>

<file path=ppt/webextensions/webextension1.xml><?xml version="1.0" encoding="utf-8"?>
<we:webextension xmlns:we="http://schemas.microsoft.com/office/webextensions/webextension/2010/11" id="{DB699E84-6B1C-48D0-ADE6-CD2260323655}">
  <we:reference id="WA104381526" version="1.0.0.2" store="en-gb" storeType="omex"/>
  <we:alternateReferences>
    <we:reference id="WA104381526" version="1.0.0.2" store="omex" storeType="omex"/>
  </we:alternateReferences>
  <we:properties>
    <we:property name="FormID" value="&quot;MH_ksn3NTkql2rGM8aQVG4FS5KDy7lJAiz3vqYda9FNURDVISFc4S0NHOUhaUVhaRzU4T00xNU42My4u&quot;"/>
    <we:property name="FormMode" value="&quot;DesignTime&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4e0fa15-4413-4c85-a328-deebc8be9f9a" xsi:nil="true"/>
    <lcf76f155ced4ddcb4097134ff3c332f xmlns="6fe7eaad-2ccb-4b9c-9978-ad07f7f55fc3">
      <Terms xmlns="http://schemas.microsoft.com/office/infopath/2007/PartnerControls"/>
    </lcf76f155ced4ddcb4097134ff3c332f>
    <SharedWithUsers xmlns="f4e0fa15-4413-4c85-a328-deebc8be9f9a">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A66EF9A7D75C04F92AF9760911A46CB" ma:contentTypeVersion="16" ma:contentTypeDescription="Create a new document." ma:contentTypeScope="" ma:versionID="355446f435dfed0df9a495edbc3f826e">
  <xsd:schema xmlns:xsd="http://www.w3.org/2001/XMLSchema" xmlns:xs="http://www.w3.org/2001/XMLSchema" xmlns:p="http://schemas.microsoft.com/office/2006/metadata/properties" xmlns:ns2="6fe7eaad-2ccb-4b9c-9978-ad07f7f55fc3" xmlns:ns3="f4e0fa15-4413-4c85-a328-deebc8be9f9a" targetNamespace="http://schemas.microsoft.com/office/2006/metadata/properties" ma:root="true" ma:fieldsID="0e322e1bcb79164127b4115c3bf8dbe6" ns2:_="" ns3:_="">
    <xsd:import namespace="6fe7eaad-2ccb-4b9c-9978-ad07f7f55fc3"/>
    <xsd:import namespace="f4e0fa15-4413-4c85-a328-deebc8be9f9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SearchPropertie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e7eaad-2ccb-4b9c-9978-ad07f7f55f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d084387-097e-4aef-8f33-0dee7b0eb57f"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4e0fa15-4413-4c85-a328-deebc8be9f9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5f329bbb-10f1-4984-abe0-a81f7790c908}" ma:internalName="TaxCatchAll" ma:showField="CatchAllData" ma:web="f4e0fa15-4413-4c85-a328-deebc8be9f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26FE87-4FD7-44CC-B1DC-7A2FD783AD52}">
  <ds:schemaRefs>
    <ds:schemaRef ds:uri="http://purl.org/dc/dcmitype/"/>
    <ds:schemaRef ds:uri="http://schemas.microsoft.com/office/2006/documentManagement/types"/>
    <ds:schemaRef ds:uri="6fe7eaad-2ccb-4b9c-9978-ad07f7f55fc3"/>
    <ds:schemaRef ds:uri="http://purl.org/dc/elements/1.1/"/>
    <ds:schemaRef ds:uri="http://purl.org/dc/terms/"/>
    <ds:schemaRef ds:uri="http://schemas.openxmlformats.org/package/2006/metadata/core-properties"/>
    <ds:schemaRef ds:uri="http://schemas.microsoft.com/office/2006/metadata/properties"/>
    <ds:schemaRef ds:uri="http://schemas.microsoft.com/office/infopath/2007/PartnerControls"/>
    <ds:schemaRef ds:uri="f4e0fa15-4413-4c85-a328-deebc8be9f9a"/>
    <ds:schemaRef ds:uri="http://www.w3.org/XML/1998/namespace"/>
  </ds:schemaRefs>
</ds:datastoreItem>
</file>

<file path=customXml/itemProps2.xml><?xml version="1.0" encoding="utf-8"?>
<ds:datastoreItem xmlns:ds="http://schemas.openxmlformats.org/officeDocument/2006/customXml" ds:itemID="{C2359EA6-F776-4483-9401-E7B08822B7A6}">
  <ds:schemaRefs>
    <ds:schemaRef ds:uri="6fe7eaad-2ccb-4b9c-9978-ad07f7f55fc3"/>
    <ds:schemaRef ds:uri="f4e0fa15-4413-4c85-a328-deebc8be9f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3E59B18-53C2-4F34-9330-B2CF7D1BFB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SWAN Template</Template>
  <TotalTime>0</TotalTime>
  <Words>5583</Words>
  <Application>Microsoft Office PowerPoint</Application>
  <PresentationFormat>Widescreen</PresentationFormat>
  <Paragraphs>1063</Paragraphs>
  <Slides>104</Slides>
  <Notes>24</Notes>
  <HiddenSlides>2</HiddenSlides>
  <MMClips>1</MMClips>
  <ScaleCrop>false</ScaleCrop>
  <HeadingPairs>
    <vt:vector size="4" baseType="variant">
      <vt:variant>
        <vt:lpstr>Theme</vt:lpstr>
      </vt:variant>
      <vt:variant>
        <vt:i4>5</vt:i4>
      </vt:variant>
      <vt:variant>
        <vt:lpstr>Slide Titles</vt:lpstr>
      </vt:variant>
      <vt:variant>
        <vt:i4>104</vt:i4>
      </vt:variant>
    </vt:vector>
  </HeadingPairs>
  <TitlesOfParts>
    <vt:vector size="109" baseType="lpstr">
      <vt:lpstr>Office Theme</vt:lpstr>
      <vt:lpstr>Office Theme</vt:lpstr>
      <vt:lpstr>Office Theme</vt:lpstr>
      <vt:lpstr>2_Office Theme</vt:lpstr>
      <vt:lpstr>Office Theme</vt:lpstr>
      <vt:lpstr>PowerPoint Presentation</vt:lpstr>
      <vt:lpstr>About Dr Miquel Perelló Nieto</vt:lpstr>
      <vt:lpstr>About Dr Nawid Keshtmand</vt:lpstr>
      <vt:lpstr>LEAP Digital Health Hub Leadership Engagement Acceleration &amp; Partnership</vt:lpstr>
      <vt:lpstr>Agenda</vt:lpstr>
      <vt:lpstr>PowerPoint Presentation</vt:lpstr>
      <vt:lpstr>1. What is AI?</vt:lpstr>
      <vt:lpstr>AI example: Search algorithms</vt:lpstr>
      <vt:lpstr>AI example: Knowledge base</vt:lpstr>
      <vt:lpstr>AI examples</vt:lpstr>
      <vt:lpstr>AI and Machine Learning</vt:lpstr>
      <vt:lpstr>2. AI in Healthcare</vt:lpstr>
      <vt:lpstr>Applications of AI in Healthcare</vt:lpstr>
      <vt:lpstr>Early diagnosis</vt:lpstr>
      <vt:lpstr>2. AI in Healthcare</vt:lpstr>
      <vt:lpstr>DermAI: AI-Powered Skin Cancer Detection</vt:lpstr>
      <vt:lpstr>WHO Skin NTD (Neglected Tropical Diseases) mobile application</vt:lpstr>
      <vt:lpstr>Protein structure prediction</vt:lpstr>
      <vt:lpstr>3. Demystifying AI</vt:lpstr>
      <vt:lpstr>3. Demystifying AI</vt:lpstr>
      <vt:lpstr>Machine Learning lifecycle</vt:lpstr>
      <vt:lpstr>Data Preprocessing. Tabular</vt:lpstr>
      <vt:lpstr>Data Preprocessing. Images</vt:lpstr>
      <vt:lpstr>Data Preprocessing. Text</vt:lpstr>
      <vt:lpstr>Data Preprocessing. Text</vt:lpstr>
      <vt:lpstr>3. Demystifying AI</vt:lpstr>
      <vt:lpstr>Radiology and image classification</vt:lpstr>
      <vt:lpstr>Feature engineering</vt:lpstr>
      <vt:lpstr>Automatic detection of Feature descriptors</vt:lpstr>
      <vt:lpstr>Annotations for Machine Learning</vt:lpstr>
      <vt:lpstr>Neurons: bilogical vs artificial</vt:lpstr>
      <vt:lpstr>Neural Networks</vt:lpstr>
      <vt:lpstr>Learning procedure: Backpropagation</vt:lpstr>
      <vt:lpstr>Learned filters</vt:lpstr>
      <vt:lpstr>More complex features</vt:lpstr>
      <vt:lpstr>Final prediction</vt:lpstr>
      <vt:lpstr>Deep Neural Network</vt:lpstr>
      <vt:lpstr>What different layers represent</vt:lpstr>
      <vt:lpstr>YouTube: DeepDream through all the layers of GoogleNet </vt:lpstr>
      <vt:lpstr>Radiology and other image analysis</vt:lpstr>
      <vt:lpstr>3. Demystifying AI</vt:lpstr>
      <vt:lpstr>AI scribes</vt:lpstr>
      <vt:lpstr>Scribes</vt:lpstr>
      <vt:lpstr>Large Language Models (Chat GPT)</vt:lpstr>
      <vt:lpstr>Learning the meaning of words</vt:lpstr>
      <vt:lpstr>Text generation</vt:lpstr>
      <vt:lpstr>3. Demystifying AI</vt:lpstr>
      <vt:lpstr>Generalization error</vt:lpstr>
      <vt:lpstr>Misinterpreting the model's output</vt:lpstr>
      <vt:lpstr>Bennefits of calibrated probabilities</vt:lpstr>
      <vt:lpstr>Can my model abstain?</vt:lpstr>
      <vt:lpstr>The survivorship bias</vt:lpstr>
      <vt:lpstr>The Simpson's paradox</vt:lpstr>
      <vt:lpstr>PowerPoint Presentation</vt:lpstr>
      <vt:lpstr>Healthcare regulations affecting AI</vt:lpstr>
      <vt:lpstr>AI ethics and regulations</vt:lpstr>
      <vt:lpstr>PowerPoint Presentation</vt:lpstr>
      <vt:lpstr>Safety and security</vt:lpstr>
      <vt:lpstr>PowerPoint Presentation</vt:lpstr>
      <vt:lpstr>Transparency and explainability</vt:lpstr>
      <vt:lpstr>PowerPoint Presentation</vt:lpstr>
      <vt:lpstr>Fairness and robustness</vt:lpstr>
      <vt:lpstr>Fairness</vt:lpstr>
      <vt:lpstr>PowerPoint Presentation</vt:lpstr>
      <vt:lpstr>Accountability and Governance</vt:lpstr>
      <vt:lpstr>PowerPoint Presentation</vt:lpstr>
      <vt:lpstr>Contestability and redress</vt:lpstr>
      <vt:lpstr>5. Explainability</vt:lpstr>
      <vt:lpstr>Explainable to whom?</vt:lpstr>
      <vt:lpstr>5. Explainability</vt:lpstr>
      <vt:lpstr>Global vs local explanations</vt:lpstr>
      <vt:lpstr>5. Explainability</vt:lpstr>
      <vt:lpstr>Transparent models</vt:lpstr>
      <vt:lpstr>5. Explainability</vt:lpstr>
      <vt:lpstr>Surrogate model</vt:lpstr>
      <vt:lpstr>5. Explainability</vt:lpstr>
      <vt:lpstr>PFI (Permutation Feature Importance)</vt:lpstr>
      <vt:lpstr>LIME (Local Interpretable Model-Agnostic Explanations)</vt:lpstr>
      <vt:lpstr>LIME (Local Interpretable Model-Agnostic Explanations)</vt:lpstr>
      <vt:lpstr>LIME (Local Interpretable Model-Agnostic Explanations)</vt:lpstr>
      <vt:lpstr>LIME (Local Interpretable Model-Agnostic Explanations)</vt:lpstr>
      <vt:lpstr>SHAP (SHapley Additive exPlanations)</vt:lpstr>
      <vt:lpstr>SHAP</vt:lpstr>
      <vt:lpstr>5. Explainability</vt:lpstr>
      <vt:lpstr>Counterfactual Explanations</vt:lpstr>
      <vt:lpstr>6. Large Language Models</vt:lpstr>
      <vt:lpstr>What Is a Language Model?</vt:lpstr>
      <vt:lpstr>What makes them 'Large'?</vt:lpstr>
      <vt:lpstr>What can they do ?</vt:lpstr>
      <vt:lpstr>Different language models</vt:lpstr>
      <vt:lpstr>6. Large Language Models</vt:lpstr>
      <vt:lpstr>Large Reasoning Models –  Chain of Thought Reasoning</vt:lpstr>
      <vt:lpstr>Chain of thought reasoning  - No prompting</vt:lpstr>
      <vt:lpstr>Chain of thought reasoning - Zero Shot</vt:lpstr>
      <vt:lpstr>Chain of thought reasoning - Few Shot </vt:lpstr>
      <vt:lpstr>Large Reasoning Models –  Retrieval Augmented Generation (RAG) </vt:lpstr>
      <vt:lpstr>Large Reasoning Models –Retrieval Augmented Generation (RAG) </vt:lpstr>
      <vt:lpstr>Data privacy and security</vt:lpstr>
      <vt:lpstr>The limitations of AI</vt:lpstr>
      <vt:lpstr>Continuous improvement of AI</vt:lpstr>
      <vt:lpstr>Q&amp;A and Discussion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Rachel Prior</dc:creator>
  <cp:lastModifiedBy>Miquel Perello Nieto</cp:lastModifiedBy>
  <cp:revision>445</cp:revision>
  <dcterms:created xsi:type="dcterms:W3CDTF">2021-03-17T17:02:36Z</dcterms:created>
  <dcterms:modified xsi:type="dcterms:W3CDTF">2025-07-07T15:00:28Z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0x0101006A66EF9A7D75C04F92AF9760911A46CB</vt:lpwstr>
  </property>
  <property fmtid="{D5CDD505-2E9C-101B-9397-08002B2CF9AE}" pid="3" name="MediaServiceImageTags">
    <vt:lpwstr/>
  </property>
  <property fmtid="{D5CDD505-2E9C-101B-9397-08002B2CF9AE}" pid="4" name="Order">
    <vt:r8>46400</vt:r8>
  </property>
  <property fmtid="{D5CDD505-2E9C-101B-9397-08002B2CF9AE}" pid="5" name="TriggerFlowInfo">
    <vt:lpwstr/>
  </property>
  <property fmtid="{D5CDD505-2E9C-101B-9397-08002B2CF9AE}" pid="6" name="ComplianceAssetId">
    <vt:lpwstr/>
  </property>
  <property fmtid="{D5CDD505-2E9C-101B-9397-08002B2CF9AE}" pid="7" name="_ExtendedDescription">
    <vt:lpwstr/>
  </property>
</Properties>
</file>